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Lst>
  <p:notesMasterIdLst>
    <p:notesMasterId r:id="rId94"/>
  </p:notesMasterIdLst>
  <p:handoutMasterIdLst>
    <p:handoutMasterId r:id="rId95"/>
  </p:handoutMasterIdLst>
  <p:sldIdLst>
    <p:sldId id="262" r:id="rId2"/>
    <p:sldId id="749" r:id="rId3"/>
    <p:sldId id="750" r:id="rId4"/>
    <p:sldId id="751" r:id="rId5"/>
    <p:sldId id="796" r:id="rId6"/>
    <p:sldId id="752" r:id="rId7"/>
    <p:sldId id="797" r:id="rId8"/>
    <p:sldId id="798" r:id="rId9"/>
    <p:sldId id="758" r:id="rId10"/>
    <p:sldId id="759" r:id="rId11"/>
    <p:sldId id="760" r:id="rId12"/>
    <p:sldId id="799" r:id="rId13"/>
    <p:sldId id="762" r:id="rId14"/>
    <p:sldId id="800" r:id="rId15"/>
    <p:sldId id="801" r:id="rId16"/>
    <p:sldId id="802" r:id="rId17"/>
    <p:sldId id="803" r:id="rId18"/>
    <p:sldId id="767" r:id="rId19"/>
    <p:sldId id="676" r:id="rId20"/>
    <p:sldId id="677" r:id="rId21"/>
    <p:sldId id="678" r:id="rId22"/>
    <p:sldId id="679" r:id="rId23"/>
    <p:sldId id="804" r:id="rId24"/>
    <p:sldId id="680" r:id="rId25"/>
    <p:sldId id="805" r:id="rId26"/>
    <p:sldId id="806" r:id="rId27"/>
    <p:sldId id="719" r:id="rId28"/>
    <p:sldId id="807" r:id="rId29"/>
    <p:sldId id="808" r:id="rId30"/>
    <p:sldId id="724" r:id="rId31"/>
    <p:sldId id="612" r:id="rId32"/>
    <p:sldId id="809" r:id="rId33"/>
    <p:sldId id="776" r:id="rId34"/>
    <p:sldId id="689" r:id="rId35"/>
    <p:sldId id="592" r:id="rId36"/>
    <p:sldId id="656" r:id="rId37"/>
    <p:sldId id="657" r:id="rId38"/>
    <p:sldId id="659" r:id="rId39"/>
    <p:sldId id="660" r:id="rId40"/>
    <p:sldId id="661" r:id="rId41"/>
    <p:sldId id="662" r:id="rId42"/>
    <p:sldId id="664" r:id="rId43"/>
    <p:sldId id="708" r:id="rId44"/>
    <p:sldId id="718" r:id="rId45"/>
    <p:sldId id="710" r:id="rId46"/>
    <p:sldId id="711" r:id="rId47"/>
    <p:sldId id="712" r:id="rId48"/>
    <p:sldId id="713" r:id="rId49"/>
    <p:sldId id="714" r:id="rId50"/>
    <p:sldId id="715" r:id="rId51"/>
    <p:sldId id="716" r:id="rId52"/>
    <p:sldId id="717" r:id="rId53"/>
    <p:sldId id="748" r:id="rId54"/>
    <p:sldId id="667" r:id="rId55"/>
    <p:sldId id="668" r:id="rId56"/>
    <p:sldId id="812" r:id="rId57"/>
    <p:sldId id="670" r:id="rId58"/>
    <p:sldId id="673" r:id="rId59"/>
    <p:sldId id="690" r:id="rId60"/>
    <p:sldId id="691" r:id="rId61"/>
    <p:sldId id="740" r:id="rId62"/>
    <p:sldId id="741" r:id="rId63"/>
    <p:sldId id="725" r:id="rId64"/>
    <p:sldId id="726" r:id="rId65"/>
    <p:sldId id="777" r:id="rId66"/>
    <p:sldId id="755" r:id="rId67"/>
    <p:sldId id="756" r:id="rId68"/>
    <p:sldId id="757" r:id="rId69"/>
    <p:sldId id="723" r:id="rId70"/>
    <p:sldId id="700" r:id="rId71"/>
    <p:sldId id="772" r:id="rId72"/>
    <p:sldId id="770" r:id="rId73"/>
    <p:sldId id="771" r:id="rId74"/>
    <p:sldId id="773" r:id="rId75"/>
    <p:sldId id="722" r:id="rId76"/>
    <p:sldId id="731" r:id="rId77"/>
    <p:sldId id="732" r:id="rId78"/>
    <p:sldId id="778" r:id="rId79"/>
    <p:sldId id="780" r:id="rId80"/>
    <p:sldId id="781" r:id="rId81"/>
    <p:sldId id="782" r:id="rId82"/>
    <p:sldId id="790" r:id="rId83"/>
    <p:sldId id="791" r:id="rId84"/>
    <p:sldId id="792" r:id="rId85"/>
    <p:sldId id="793" r:id="rId86"/>
    <p:sldId id="745" r:id="rId87"/>
    <p:sldId id="728" r:id="rId88"/>
    <p:sldId id="729" r:id="rId89"/>
    <p:sldId id="794" r:id="rId90"/>
    <p:sldId id="810" r:id="rId91"/>
    <p:sldId id="811" r:id="rId92"/>
    <p:sldId id="318" r:id="rId93"/>
  </p:sldIdLst>
  <p:sldSz cx="12192000" cy="6858000"/>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Lst>
        </p14:section>
        <p14:section name="Introduction" id="{AB1513C6-A729-4D4F-A667-35F19571F42E}">
          <p14:sldIdLst>
            <p14:sldId id="749"/>
            <p14:sldId id="750"/>
            <p14:sldId id="751"/>
            <p14:sldId id="796"/>
            <p14:sldId id="752"/>
            <p14:sldId id="797"/>
            <p14:sldId id="798"/>
          </p14:sldIdLst>
        </p14:section>
        <p14:section name="攻めの自動化" id="{CA6F2ABD-4D2B-48A6-A1D0-F8C518F0FAAB}">
          <p14:sldIdLst>
            <p14:sldId id="758"/>
            <p14:sldId id="759"/>
            <p14:sldId id="760"/>
            <p14:sldId id="799"/>
            <p14:sldId id="762"/>
            <p14:sldId id="800"/>
            <p14:sldId id="801"/>
            <p14:sldId id="802"/>
            <p14:sldId id="803"/>
            <p14:sldId id="767"/>
          </p14:sldIdLst>
        </p14:section>
        <p14:section name="守りの自動化" id="{3CC2240C-0A46-4AF0-9720-33D58D7AB428}">
          <p14:sldIdLst>
            <p14:sldId id="676"/>
            <p14:sldId id="677"/>
            <p14:sldId id="678"/>
            <p14:sldId id="679"/>
            <p14:sldId id="804"/>
            <p14:sldId id="680"/>
            <p14:sldId id="805"/>
            <p14:sldId id="806"/>
          </p14:sldIdLst>
        </p14:section>
        <p14:section name="Exastro Suite" id="{9A395DE9-D152-4121-BB26-B61F6F1EF403}">
          <p14:sldIdLst>
            <p14:sldId id="719"/>
            <p14:sldId id="807"/>
            <p14:sldId id="808"/>
            <p14:sldId id="724"/>
          </p14:sldIdLst>
        </p14:section>
        <p14:section name="Exastro IT Automation" id="{8B76A347-F4A5-40ED-A3C6-BF56CDAAA6D3}">
          <p14:sldIdLst>
            <p14:sldId id="612"/>
            <p14:sldId id="809"/>
            <p14:sldId id="776"/>
            <p14:sldId id="689"/>
            <p14:sldId id="592"/>
            <p14:sldId id="656"/>
            <p14:sldId id="657"/>
            <p14:sldId id="659"/>
            <p14:sldId id="660"/>
            <p14:sldId id="661"/>
            <p14:sldId id="662"/>
            <p14:sldId id="664"/>
            <p14:sldId id="708"/>
          </p14:sldIdLst>
        </p14:section>
        <p14:section name="Exastro OASE" id="{1E930A3B-1523-4A6C-AA03-D542AF329DD4}">
          <p14:sldIdLst>
            <p14:sldId id="718"/>
            <p14:sldId id="710"/>
            <p14:sldId id="711"/>
            <p14:sldId id="712"/>
            <p14:sldId id="713"/>
            <p14:sldId id="714"/>
            <p14:sldId id="715"/>
            <p14:sldId id="716"/>
            <p14:sldId id="717"/>
            <p14:sldId id="748"/>
          </p14:sldIdLst>
        </p14:section>
        <p14:section name="事例" id="{57C45379-B6E9-4A6D-97AD-2732519403B3}">
          <p14:sldIdLst>
            <p14:sldId id="667"/>
            <p14:sldId id="668"/>
            <p14:sldId id="812"/>
            <p14:sldId id="670"/>
            <p14:sldId id="673"/>
            <p14:sldId id="690"/>
            <p14:sldId id="691"/>
            <p14:sldId id="740"/>
            <p14:sldId id="741"/>
          </p14:sldIdLst>
        </p14:section>
        <p14:section name="参考①" id="{7482AA26-947D-46D2-82ED-1AA5049D5CEC}">
          <p14:sldIdLst>
            <p14:sldId id="725"/>
            <p14:sldId id="726"/>
          </p14:sldIdLst>
        </p14:section>
        <p14:section name="参考②" id="{3B431B71-CC26-40D1-BE46-B97A827C9CF7}">
          <p14:sldIdLst>
            <p14:sldId id="777"/>
            <p14:sldId id="755"/>
            <p14:sldId id="756"/>
            <p14:sldId id="757"/>
            <p14:sldId id="723"/>
            <p14:sldId id="700"/>
          </p14:sldIdLst>
        </p14:section>
        <p14:section name="参考③" id="{69AA33F2-7F98-427C-A300-5216A3E1973A}">
          <p14:sldIdLst>
            <p14:sldId id="772"/>
            <p14:sldId id="770"/>
            <p14:sldId id="771"/>
          </p14:sldIdLst>
        </p14:section>
        <p14:section name="参考④" id="{A3839679-9764-4BCC-A6DF-FA5BC0F3B3AC}">
          <p14:sldIdLst>
            <p14:sldId id="773"/>
            <p14:sldId id="722"/>
            <p14:sldId id="731"/>
            <p14:sldId id="732"/>
            <p14:sldId id="778"/>
            <p14:sldId id="780"/>
            <p14:sldId id="781"/>
            <p14:sldId id="782"/>
            <p14:sldId id="790"/>
          </p14:sldIdLst>
        </p14:section>
        <p14:section name="参考⑤" id="{BDE59278-C3D9-4A96-A2D2-BD3D54D41169}">
          <p14:sldIdLst>
            <p14:sldId id="791"/>
            <p14:sldId id="792"/>
            <p14:sldId id="793"/>
            <p14:sldId id="745"/>
            <p14:sldId id="728"/>
            <p14:sldId id="729"/>
          </p14:sldIdLst>
        </p14:section>
        <p14:section name="参考⑥" id="{F7F5F6A3-E8FD-449E-98BB-07DD62140359}">
          <p14:sldIdLst>
            <p14:sldId id="794"/>
            <p14:sldId id="810"/>
            <p14:sldId id="811"/>
          </p14:sldIdLst>
        </p14:section>
        <p14:section name="フッタ" id="{A8A060BF-92DF-4F47-AFEF-F5FA058AAEFB}">
          <p14:sldIdLst>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E70"/>
    <a:srgbClr val="0A3468"/>
    <a:srgbClr val="18ABAE"/>
    <a:srgbClr val="FFFFCC"/>
    <a:srgbClr val="ACA5F2"/>
    <a:srgbClr val="FF9F9F"/>
    <a:srgbClr val="002B62"/>
    <a:srgbClr val="B6AFF8"/>
    <a:srgbClr val="0B1B2B"/>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74" autoAdjust="0"/>
    <p:restoredTop sz="95320" autoAdjust="0"/>
  </p:normalViewPr>
  <p:slideViewPr>
    <p:cSldViewPr>
      <p:cViewPr varScale="1">
        <p:scale>
          <a:sx n="75" d="100"/>
          <a:sy n="75" d="100"/>
        </p:scale>
        <p:origin x="966" y="78"/>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2021/4/13</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2021/4/13</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 y="431800"/>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a:t>
            </a:fld>
            <a:endParaRPr lang="ja-JP" altLang="en-US" dirty="0"/>
          </a:p>
        </p:txBody>
      </p:sp>
    </p:spTree>
    <p:extLst>
      <p:ext uri="{BB962C8B-B14F-4D97-AF65-F5344CB8AC3E}">
        <p14:creationId xmlns:p14="http://schemas.microsoft.com/office/powerpoint/2010/main" val="2592379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36</a:t>
            </a:fld>
            <a:endParaRPr kumimoji="1" lang="ja-JP" altLang="en-US" dirty="0"/>
          </a:p>
        </p:txBody>
      </p:sp>
    </p:spTree>
    <p:extLst>
      <p:ext uri="{BB962C8B-B14F-4D97-AF65-F5344CB8AC3E}">
        <p14:creationId xmlns:p14="http://schemas.microsoft.com/office/powerpoint/2010/main" val="18256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37</a:t>
            </a:fld>
            <a:endParaRPr kumimoji="1" lang="ja-JP" altLang="en-US" dirty="0"/>
          </a:p>
        </p:txBody>
      </p:sp>
    </p:spTree>
    <p:extLst>
      <p:ext uri="{BB962C8B-B14F-4D97-AF65-F5344CB8AC3E}">
        <p14:creationId xmlns:p14="http://schemas.microsoft.com/office/powerpoint/2010/main" val="1035486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38</a:t>
            </a:fld>
            <a:endParaRPr kumimoji="1" lang="ja-JP" altLang="en-US" dirty="0"/>
          </a:p>
        </p:txBody>
      </p:sp>
    </p:spTree>
    <p:extLst>
      <p:ext uri="{BB962C8B-B14F-4D97-AF65-F5344CB8AC3E}">
        <p14:creationId xmlns:p14="http://schemas.microsoft.com/office/powerpoint/2010/main" val="717633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39</a:t>
            </a:fld>
            <a:endParaRPr kumimoji="1" lang="ja-JP" altLang="en-US" dirty="0"/>
          </a:p>
        </p:txBody>
      </p:sp>
    </p:spTree>
    <p:extLst>
      <p:ext uri="{BB962C8B-B14F-4D97-AF65-F5344CB8AC3E}">
        <p14:creationId xmlns:p14="http://schemas.microsoft.com/office/powerpoint/2010/main" val="2568303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40</a:t>
            </a:fld>
            <a:endParaRPr kumimoji="1" lang="ja-JP" altLang="en-US" dirty="0"/>
          </a:p>
        </p:txBody>
      </p:sp>
    </p:spTree>
    <p:extLst>
      <p:ext uri="{BB962C8B-B14F-4D97-AF65-F5344CB8AC3E}">
        <p14:creationId xmlns:p14="http://schemas.microsoft.com/office/powerpoint/2010/main" val="2536422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41</a:t>
            </a:fld>
            <a:endParaRPr kumimoji="1" lang="ja-JP" altLang="en-US" dirty="0"/>
          </a:p>
        </p:txBody>
      </p:sp>
    </p:spTree>
    <p:extLst>
      <p:ext uri="{BB962C8B-B14F-4D97-AF65-F5344CB8AC3E}">
        <p14:creationId xmlns:p14="http://schemas.microsoft.com/office/powerpoint/2010/main" val="2132354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42</a:t>
            </a:fld>
            <a:endParaRPr kumimoji="1" lang="ja-JP" altLang="en-US" dirty="0"/>
          </a:p>
        </p:txBody>
      </p:sp>
    </p:spTree>
    <p:extLst>
      <p:ext uri="{BB962C8B-B14F-4D97-AF65-F5344CB8AC3E}">
        <p14:creationId xmlns:p14="http://schemas.microsoft.com/office/powerpoint/2010/main" val="359594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45</a:t>
            </a:fld>
            <a:endParaRPr kumimoji="1" lang="ja-JP" altLang="en-US" dirty="0"/>
          </a:p>
        </p:txBody>
      </p:sp>
    </p:spTree>
    <p:extLst>
      <p:ext uri="{BB962C8B-B14F-4D97-AF65-F5344CB8AC3E}">
        <p14:creationId xmlns:p14="http://schemas.microsoft.com/office/powerpoint/2010/main" val="2440705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46</a:t>
            </a:fld>
            <a:endParaRPr kumimoji="1" lang="ja-JP" altLang="en-US" dirty="0"/>
          </a:p>
        </p:txBody>
      </p:sp>
    </p:spTree>
    <p:extLst>
      <p:ext uri="{BB962C8B-B14F-4D97-AF65-F5344CB8AC3E}">
        <p14:creationId xmlns:p14="http://schemas.microsoft.com/office/powerpoint/2010/main" val="109526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47</a:t>
            </a:fld>
            <a:endParaRPr kumimoji="1" lang="ja-JP" altLang="en-US" dirty="0"/>
          </a:p>
        </p:txBody>
      </p:sp>
    </p:spTree>
    <p:extLst>
      <p:ext uri="{BB962C8B-B14F-4D97-AF65-F5344CB8AC3E}">
        <p14:creationId xmlns:p14="http://schemas.microsoft.com/office/powerpoint/2010/main" val="368786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10</a:t>
            </a:fld>
            <a:endParaRPr lang="ja-JP" altLang="en-US" dirty="0"/>
          </a:p>
        </p:txBody>
      </p:sp>
    </p:spTree>
    <p:extLst>
      <p:ext uri="{BB962C8B-B14F-4D97-AF65-F5344CB8AC3E}">
        <p14:creationId xmlns:p14="http://schemas.microsoft.com/office/powerpoint/2010/main" val="104792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48</a:t>
            </a:fld>
            <a:endParaRPr kumimoji="1" lang="ja-JP" altLang="en-US" dirty="0"/>
          </a:p>
        </p:txBody>
      </p:sp>
    </p:spTree>
    <p:extLst>
      <p:ext uri="{BB962C8B-B14F-4D97-AF65-F5344CB8AC3E}">
        <p14:creationId xmlns:p14="http://schemas.microsoft.com/office/powerpoint/2010/main" val="3465703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49</a:t>
            </a:fld>
            <a:endParaRPr kumimoji="1" lang="ja-JP" altLang="en-US" dirty="0"/>
          </a:p>
        </p:txBody>
      </p:sp>
    </p:spTree>
    <p:extLst>
      <p:ext uri="{BB962C8B-B14F-4D97-AF65-F5344CB8AC3E}">
        <p14:creationId xmlns:p14="http://schemas.microsoft.com/office/powerpoint/2010/main" val="95013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50</a:t>
            </a:fld>
            <a:endParaRPr kumimoji="1" lang="ja-JP" altLang="en-US" dirty="0"/>
          </a:p>
        </p:txBody>
      </p:sp>
    </p:spTree>
    <p:extLst>
      <p:ext uri="{BB962C8B-B14F-4D97-AF65-F5344CB8AC3E}">
        <p14:creationId xmlns:p14="http://schemas.microsoft.com/office/powerpoint/2010/main" val="4020401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51</a:t>
            </a:fld>
            <a:endParaRPr kumimoji="1" lang="ja-JP" altLang="en-US" dirty="0"/>
          </a:p>
        </p:txBody>
      </p:sp>
    </p:spTree>
    <p:extLst>
      <p:ext uri="{BB962C8B-B14F-4D97-AF65-F5344CB8AC3E}">
        <p14:creationId xmlns:p14="http://schemas.microsoft.com/office/powerpoint/2010/main" val="3889168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52</a:t>
            </a:fld>
            <a:endParaRPr kumimoji="1" lang="ja-JP" altLang="en-US" dirty="0"/>
          </a:p>
        </p:txBody>
      </p:sp>
    </p:spTree>
    <p:extLst>
      <p:ext uri="{BB962C8B-B14F-4D97-AF65-F5344CB8AC3E}">
        <p14:creationId xmlns:p14="http://schemas.microsoft.com/office/powerpoint/2010/main" val="1461698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55</a:t>
            </a:fld>
            <a:endParaRPr lang="ja-JP" altLang="en-US" dirty="0"/>
          </a:p>
        </p:txBody>
      </p:sp>
    </p:spTree>
    <p:extLst>
      <p:ext uri="{BB962C8B-B14F-4D97-AF65-F5344CB8AC3E}">
        <p14:creationId xmlns:p14="http://schemas.microsoft.com/office/powerpoint/2010/main" val="1038997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56</a:t>
            </a:fld>
            <a:endParaRPr lang="ja-JP" altLang="en-US" dirty="0"/>
          </a:p>
        </p:txBody>
      </p:sp>
    </p:spTree>
    <p:extLst>
      <p:ext uri="{BB962C8B-B14F-4D97-AF65-F5344CB8AC3E}">
        <p14:creationId xmlns:p14="http://schemas.microsoft.com/office/powerpoint/2010/main" val="2343462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60</a:t>
            </a:fld>
            <a:endParaRPr lang="ja-JP" altLang="en-US" dirty="0"/>
          </a:p>
        </p:txBody>
      </p:sp>
    </p:spTree>
    <p:extLst>
      <p:ext uri="{BB962C8B-B14F-4D97-AF65-F5344CB8AC3E}">
        <p14:creationId xmlns:p14="http://schemas.microsoft.com/office/powerpoint/2010/main" val="4290405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61</a:t>
            </a:fld>
            <a:endParaRPr lang="ja-JP" altLang="en-US" dirty="0"/>
          </a:p>
        </p:txBody>
      </p:sp>
    </p:spTree>
    <p:extLst>
      <p:ext uri="{BB962C8B-B14F-4D97-AF65-F5344CB8AC3E}">
        <p14:creationId xmlns:p14="http://schemas.microsoft.com/office/powerpoint/2010/main" val="2182304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62</a:t>
            </a:fld>
            <a:endParaRPr lang="ja-JP" altLang="en-US" dirty="0"/>
          </a:p>
        </p:txBody>
      </p:sp>
    </p:spTree>
    <p:extLst>
      <p:ext uri="{BB962C8B-B14F-4D97-AF65-F5344CB8AC3E}">
        <p14:creationId xmlns:p14="http://schemas.microsoft.com/office/powerpoint/2010/main" val="277558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11</a:t>
            </a:fld>
            <a:endParaRPr lang="ja-JP" altLang="en-US" dirty="0"/>
          </a:p>
        </p:txBody>
      </p:sp>
    </p:spTree>
    <p:extLst>
      <p:ext uri="{BB962C8B-B14F-4D97-AF65-F5344CB8AC3E}">
        <p14:creationId xmlns:p14="http://schemas.microsoft.com/office/powerpoint/2010/main" val="3896596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69</a:t>
            </a:fld>
            <a:endParaRPr lang="ja-JP" altLang="en-US" dirty="0"/>
          </a:p>
        </p:txBody>
      </p:sp>
    </p:spTree>
    <p:extLst>
      <p:ext uri="{BB962C8B-B14F-4D97-AF65-F5344CB8AC3E}">
        <p14:creationId xmlns:p14="http://schemas.microsoft.com/office/powerpoint/2010/main" val="4035522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70</a:t>
            </a:fld>
            <a:endParaRPr lang="ja-JP" altLang="en-US" dirty="0"/>
          </a:p>
        </p:txBody>
      </p:sp>
    </p:spTree>
    <p:extLst>
      <p:ext uri="{BB962C8B-B14F-4D97-AF65-F5344CB8AC3E}">
        <p14:creationId xmlns:p14="http://schemas.microsoft.com/office/powerpoint/2010/main" val="1552079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72</a:t>
            </a:fld>
            <a:endParaRPr lang="ja-JP" altLang="en-US"/>
          </a:p>
        </p:txBody>
      </p:sp>
    </p:spTree>
    <p:extLst>
      <p:ext uri="{BB962C8B-B14F-4D97-AF65-F5344CB8AC3E}">
        <p14:creationId xmlns:p14="http://schemas.microsoft.com/office/powerpoint/2010/main" val="3166274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73</a:t>
            </a:fld>
            <a:endParaRPr lang="ja-JP" altLang="en-US"/>
          </a:p>
        </p:txBody>
      </p:sp>
    </p:spTree>
    <p:extLst>
      <p:ext uri="{BB962C8B-B14F-4D97-AF65-F5344CB8AC3E}">
        <p14:creationId xmlns:p14="http://schemas.microsoft.com/office/powerpoint/2010/main" val="1511151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87</a:t>
            </a:fld>
            <a:endParaRPr lang="ja-JP" altLang="en-US" dirty="0"/>
          </a:p>
        </p:txBody>
      </p:sp>
    </p:spTree>
    <p:extLst>
      <p:ext uri="{BB962C8B-B14F-4D97-AF65-F5344CB8AC3E}">
        <p14:creationId xmlns:p14="http://schemas.microsoft.com/office/powerpoint/2010/main" val="3777477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91</a:t>
            </a:fld>
            <a:endParaRPr lang="ja-JP" altLang="en-US"/>
          </a:p>
        </p:txBody>
      </p:sp>
    </p:spTree>
    <p:extLst>
      <p:ext uri="{BB962C8B-B14F-4D97-AF65-F5344CB8AC3E}">
        <p14:creationId xmlns:p14="http://schemas.microsoft.com/office/powerpoint/2010/main" val="989126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12</a:t>
            </a:fld>
            <a:endParaRPr lang="ja-JP" altLang="en-US" dirty="0"/>
          </a:p>
        </p:txBody>
      </p:sp>
    </p:spTree>
    <p:extLst>
      <p:ext uri="{BB962C8B-B14F-4D97-AF65-F5344CB8AC3E}">
        <p14:creationId xmlns:p14="http://schemas.microsoft.com/office/powerpoint/2010/main" val="3845423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28</a:t>
            </a:fld>
            <a:endParaRPr lang="ja-JP" altLang="en-US" dirty="0"/>
          </a:p>
        </p:txBody>
      </p:sp>
    </p:spTree>
    <p:extLst>
      <p:ext uri="{BB962C8B-B14F-4D97-AF65-F5344CB8AC3E}">
        <p14:creationId xmlns:p14="http://schemas.microsoft.com/office/powerpoint/2010/main" val="407598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FBBA293-708C-4261-9FD1-AE04041D5F79}" type="slidenum">
              <a:rPr lang="ja-JP" altLang="en-US" smtClean="0"/>
              <a:pPr/>
              <a:t>30</a:t>
            </a:fld>
            <a:endParaRPr lang="ja-JP" altLang="en-US" dirty="0"/>
          </a:p>
        </p:txBody>
      </p:sp>
    </p:spTree>
    <p:extLst>
      <p:ext uri="{BB962C8B-B14F-4D97-AF65-F5344CB8AC3E}">
        <p14:creationId xmlns:p14="http://schemas.microsoft.com/office/powerpoint/2010/main" val="1539623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32</a:t>
            </a:fld>
            <a:endParaRPr kumimoji="1" lang="ja-JP" altLang="en-US" dirty="0"/>
          </a:p>
        </p:txBody>
      </p:sp>
    </p:spTree>
    <p:extLst>
      <p:ext uri="{BB962C8B-B14F-4D97-AF65-F5344CB8AC3E}">
        <p14:creationId xmlns:p14="http://schemas.microsoft.com/office/powerpoint/2010/main" val="4238510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34</a:t>
            </a:fld>
            <a:endParaRPr kumimoji="1" lang="ja-JP" altLang="en-US" dirty="0"/>
          </a:p>
        </p:txBody>
      </p:sp>
    </p:spTree>
    <p:extLst>
      <p:ext uri="{BB962C8B-B14F-4D97-AF65-F5344CB8AC3E}">
        <p14:creationId xmlns:p14="http://schemas.microsoft.com/office/powerpoint/2010/main" val="556375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7D1F297-0B9B-4D28-8977-2AA9A46648FD}" type="slidenum">
              <a:rPr kumimoji="1" lang="ja-JP" altLang="en-US" smtClean="0"/>
              <a:t>35</a:t>
            </a:fld>
            <a:endParaRPr kumimoji="1" lang="ja-JP" altLang="en-US" dirty="0"/>
          </a:p>
        </p:txBody>
      </p:sp>
    </p:spTree>
    <p:extLst>
      <p:ext uri="{BB962C8B-B14F-4D97-AF65-F5344CB8AC3E}">
        <p14:creationId xmlns:p14="http://schemas.microsoft.com/office/powerpoint/2010/main" val="663326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Lead 2 lines &amp; Content(whi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49" y="38400"/>
            <a:ext cx="11712000" cy="624000"/>
          </a:xfrm>
        </p:spPr>
        <p:txBody>
          <a:bodyPr tIns="36000">
            <a:normAutofit/>
          </a:bodyPr>
          <a:lstStyle>
            <a:lvl1pPr>
              <a:defRPr sz="3200">
                <a:solidFill>
                  <a:schemeClr val="bg1"/>
                </a:solidFill>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239349" y="816000"/>
            <a:ext cx="11712000" cy="1008000"/>
          </a:xfrm>
          <a:prstGeom prst="roundRect">
            <a:avLst>
              <a:gd name="adj" fmla="val 9538"/>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chorCtr="0">
            <a:noAutofit/>
          </a:bodyPr>
          <a:lstStyle>
            <a:lvl1pPr marL="0" indent="0" algn="l" eaLnBrk="1" hangingPunct="1">
              <a:spcBef>
                <a:spcPts val="0"/>
              </a:spcBef>
              <a:buNone/>
              <a:defRPr>
                <a:solidFill>
                  <a:schemeClr val="bg1"/>
                </a:solidFill>
              </a:defRPr>
            </a:lvl1pPr>
            <a:lvl2pPr marL="95998" indent="0">
              <a:buNone/>
              <a:defRPr/>
            </a:lvl2pPr>
            <a:lvl3pPr marL="297275" indent="0">
              <a:buNone/>
              <a:defRPr/>
            </a:lvl3pPr>
            <a:lvl4pPr marL="437038" indent="0">
              <a:buNone/>
              <a:defRPr/>
            </a:lvl4pPr>
            <a:lvl5pPr marL="41519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9" name="コンテンツ プレースホルダー"/>
          <p:cNvSpPr>
            <a:spLocks noGrp="1"/>
          </p:cNvSpPr>
          <p:nvPr>
            <p:ph sz="quarter" idx="12" hasCustomPrompt="1"/>
          </p:nvPr>
        </p:nvSpPr>
        <p:spPr>
          <a:xfrm>
            <a:off x="239185" y="1968000"/>
            <a:ext cx="11711516" cy="4485717"/>
          </a:xfrm>
        </p:spPr>
        <p:txBody>
          <a:bodyPr/>
          <a:lstStyle>
            <a:lvl1pPr marL="239994" indent="-239994">
              <a:spcBef>
                <a:spcPts val="667"/>
              </a:spcBef>
              <a:defRPr/>
            </a:lvl1pPr>
            <a:lvl2pPr marL="479988" indent="-239994">
              <a:spcBef>
                <a:spcPts val="667"/>
              </a:spcBef>
              <a:defRPr/>
            </a:lvl2pPr>
            <a:lvl3pPr marL="623984" indent="-143996">
              <a:spcBef>
                <a:spcPts val="667"/>
              </a:spcBef>
              <a:defRPr/>
            </a:lvl3pPr>
            <a:lvl4pPr marL="767981" indent="-143996">
              <a:spcBef>
                <a:spcPts val="667"/>
              </a:spcBef>
              <a:defRPr/>
            </a:lvl4pPr>
          </a:lstStyle>
          <a:p>
            <a:pPr lvl="0"/>
            <a:r>
              <a:rPr kumimoji="1" lang="ja-JP" altLang="en-US" dirty="0" smtClean="0"/>
              <a:t>本文を入力</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endParaRPr kumimoji="1" lang="ja-JP" altLang="en-US" dirty="0"/>
          </a:p>
        </p:txBody>
      </p:sp>
    </p:spTree>
    <p:extLst>
      <p:ext uri="{BB962C8B-B14F-4D97-AF65-F5344CB8AC3E}">
        <p14:creationId xmlns:p14="http://schemas.microsoft.com/office/powerpoint/2010/main" val="21894327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237883" y="1737188"/>
            <a:ext cx="11713301"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rotWithShape="1">
          <a:blip r:embed="rId2">
            <a:extLst>
              <a:ext uri="{28A0092B-C50C-407E-A947-70E740481C1C}">
                <a14:useLocalDpi xmlns:a14="http://schemas.microsoft.com/office/drawing/2010/main" val="0"/>
              </a:ext>
            </a:extLst>
          </a:blip>
          <a:srcRect r="197"/>
          <a:stretch/>
        </p:blipFill>
        <p:spPr bwMode="gray">
          <a:xfrm>
            <a:off x="-6000" y="-10145"/>
            <a:ext cx="12204000" cy="6878290"/>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12191999" cy="6858000"/>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pic>
        <p:nvPicPr>
          <p:cNvPr id="7" name="図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00" y="646484"/>
            <a:ext cx="12192000" cy="5909138"/>
          </a:xfrm>
          <a:prstGeom prst="rect">
            <a:avLst/>
          </a:prstGeom>
        </p:spPr>
      </p:pic>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2" r:id="rId9"/>
    <p:sldLayoutId id="2147483704" r:id="rId10"/>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exastro-suite.github.io/docs/index.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image" Target="../media/image69.png"/><Relationship Id="rId21" Type="http://schemas.openxmlformats.org/officeDocument/2006/relationships/image" Target="../media/image87.png"/><Relationship Id="rId34" Type="http://schemas.openxmlformats.org/officeDocument/2006/relationships/image" Target="../media/image100.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gif"/><Relationship Id="rId33" Type="http://schemas.openxmlformats.org/officeDocument/2006/relationships/image" Target="../media/image99.png"/><Relationship Id="rId2" Type="http://schemas.openxmlformats.org/officeDocument/2006/relationships/notesSlide" Target="../notesSlides/notesSlide30.xml"/><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36" Type="http://schemas.openxmlformats.org/officeDocument/2006/relationships/image" Target="../media/image102.png"/><Relationship Id="rId10" Type="http://schemas.openxmlformats.org/officeDocument/2006/relationships/image" Target="../media/image76.jpg"/><Relationship Id="rId19" Type="http://schemas.openxmlformats.org/officeDocument/2006/relationships/image" Target="../media/image85.png"/><Relationship Id="rId31" Type="http://schemas.openxmlformats.org/officeDocument/2006/relationships/image" Target="../media/image97.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31.png"/></Relationships>
</file>

<file path=ppt/slides/_rels/slide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8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hyperlink" Target="https://exastro-suite.github.io/it-automation-docs/index.html" TargetMode="External"/><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137.png"/><Relationship Id="rId4" Type="http://schemas.openxmlformats.org/officeDocument/2006/relationships/image" Target="../media/image136.png"/></Relationships>
</file>

<file path=ppt/slides/_rels/slide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87.png"/><Relationship Id="rId4" Type="http://schemas.openxmlformats.org/officeDocument/2006/relationships/image" Target="../media/image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32.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1"/>
          </p:nvPr>
        </p:nvSpPr>
        <p:spPr>
          <a:xfrm>
            <a:off x="249031" y="188550"/>
            <a:ext cx="8496000" cy="360000"/>
          </a:xfrm>
        </p:spPr>
        <p:txBody>
          <a:bodyPr/>
          <a:lstStyle/>
          <a:p>
            <a:endParaRPr lang="en-US" altLang="ja-JP" dirty="0" smtClean="0"/>
          </a:p>
        </p:txBody>
      </p:sp>
      <p:sp>
        <p:nvSpPr>
          <p:cNvPr id="4" name="テキスト プレースホルダー 3"/>
          <p:cNvSpPr>
            <a:spLocks noGrp="1"/>
          </p:cNvSpPr>
          <p:nvPr>
            <p:ph type="body" sz="quarter" idx="10"/>
          </p:nvPr>
        </p:nvSpPr>
        <p:spPr>
          <a:xfrm>
            <a:off x="239352" y="6001040"/>
            <a:ext cx="8736969" cy="772006"/>
          </a:xfrm>
        </p:spPr>
        <p:txBody>
          <a:bodyPr/>
          <a:lstStyle/>
          <a:p>
            <a:r>
              <a:rPr lang="en-US" altLang="ja-JP" dirty="0" smtClean="0"/>
              <a:t>ver.1.0</a:t>
            </a:r>
            <a:endParaRPr lang="en-US" altLang="ja-JP" dirty="0"/>
          </a:p>
          <a:p>
            <a:r>
              <a:rPr lang="en-US" altLang="ja-JP" dirty="0"/>
              <a:t>Exastro</a:t>
            </a:r>
            <a:r>
              <a:rPr lang="ja-JP" altLang="en-US" dirty="0"/>
              <a:t> </a:t>
            </a:r>
            <a:r>
              <a:rPr lang="en-US" altLang="ja-JP" dirty="0"/>
              <a:t>developer</a:t>
            </a:r>
            <a:endParaRPr lang="ja-JP" altLang="en-US" dirty="0"/>
          </a:p>
        </p:txBody>
      </p:sp>
      <p:sp>
        <p:nvSpPr>
          <p:cNvPr id="5" name="タイトル 4"/>
          <p:cNvSpPr>
            <a:spLocks noGrp="1"/>
          </p:cNvSpPr>
          <p:nvPr>
            <p:ph type="title"/>
          </p:nvPr>
        </p:nvSpPr>
        <p:spPr>
          <a:xfrm>
            <a:off x="239351" y="2674482"/>
            <a:ext cx="11712000" cy="959681"/>
          </a:xfrm>
        </p:spPr>
        <p:txBody>
          <a:bodyPr/>
          <a:lstStyle/>
          <a:p>
            <a:r>
              <a:rPr lang="en-US" altLang="ja-JP" sz="6000" b="1" dirty="0" smtClean="0"/>
              <a:t>Overview</a:t>
            </a:r>
            <a:endParaRPr kumimoji="1" lang="ja-JP" altLang="en-US" sz="6000" b="1" dirty="0"/>
          </a:p>
        </p:txBody>
      </p:sp>
    </p:spTree>
    <p:extLst>
      <p:ext uri="{BB962C8B-B14F-4D97-AF65-F5344CB8AC3E}">
        <p14:creationId xmlns:p14="http://schemas.microsoft.com/office/powerpoint/2010/main" val="3208162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How to proceed with “Offensive Automation”</a:t>
            </a:r>
            <a:endParaRPr kumimoji="1" lang="ja-JP" altLang="en-US" dirty="0"/>
          </a:p>
        </p:txBody>
      </p:sp>
      <p:sp>
        <p:nvSpPr>
          <p:cNvPr id="53" name="テキスト ボックス 52"/>
          <p:cNvSpPr txBox="1"/>
          <p:nvPr/>
        </p:nvSpPr>
        <p:spPr>
          <a:xfrm>
            <a:off x="191180" y="1997839"/>
            <a:ext cx="11809641" cy="3416320"/>
          </a:xfrm>
          <a:prstGeom prst="rect">
            <a:avLst/>
          </a:prstGeom>
          <a:noFill/>
        </p:spPr>
        <p:txBody>
          <a:bodyPr wrap="square" rtlCol="0">
            <a:spAutoFit/>
          </a:bodyPr>
          <a:lstStyle/>
          <a:p>
            <a:pPr algn="ctr"/>
            <a:r>
              <a:rPr lang="en-US" altLang="ja-JP" sz="3600" b="1" dirty="0" smtClean="0">
                <a:solidFill>
                  <a:schemeClr val="bg1"/>
                </a:solidFill>
                <a:latin typeface="+mn-ea"/>
              </a:rPr>
              <a:t>By the way...</a:t>
            </a:r>
          </a:p>
          <a:p>
            <a:pPr algn="ctr"/>
            <a:endParaRPr lang="en-US" altLang="ja-JP" sz="3600" b="1" dirty="0">
              <a:solidFill>
                <a:schemeClr val="bg1"/>
              </a:solidFill>
              <a:latin typeface="+mn-ea"/>
            </a:endParaRPr>
          </a:p>
          <a:p>
            <a:pPr algn="ctr"/>
            <a:r>
              <a:rPr lang="en-US" altLang="ja-JP" sz="3600" b="1" dirty="0" smtClean="0">
                <a:solidFill>
                  <a:schemeClr val="bg1"/>
                </a:solidFill>
                <a:latin typeface="+mn-ea"/>
              </a:rPr>
              <a:t>How does Cloud-Native </a:t>
            </a:r>
            <a:r>
              <a:rPr lang="en-US" altLang="ja-JP" sz="3600" b="1" dirty="0">
                <a:solidFill>
                  <a:schemeClr val="accent6">
                    <a:lumMod val="75000"/>
                    <a:lumOff val="25000"/>
                  </a:schemeClr>
                </a:solidFill>
                <a:effectLst>
                  <a:glow rad="63500">
                    <a:schemeClr val="bg1"/>
                  </a:glow>
                </a:effectLst>
                <a:latin typeface="+mn-ea"/>
              </a:rPr>
              <a:t>w</a:t>
            </a:r>
            <a:r>
              <a:rPr lang="en-US" altLang="ja-JP" sz="3600" b="1" dirty="0" smtClean="0">
                <a:solidFill>
                  <a:schemeClr val="accent6">
                    <a:lumMod val="75000"/>
                    <a:lumOff val="25000"/>
                  </a:schemeClr>
                </a:solidFill>
                <a:effectLst>
                  <a:glow rad="63500">
                    <a:schemeClr val="bg1"/>
                  </a:glow>
                </a:effectLst>
                <a:latin typeface="+mn-ea"/>
              </a:rPr>
              <a:t>ork ?</a:t>
            </a:r>
            <a:endParaRPr lang="en-US" altLang="ja-JP" sz="3600" b="1" dirty="0" smtClean="0">
              <a:solidFill>
                <a:schemeClr val="bg1"/>
              </a:solidFill>
              <a:latin typeface="+mn-ea"/>
            </a:endParaRPr>
          </a:p>
          <a:p>
            <a:pPr algn="ctr"/>
            <a:r>
              <a:rPr kumimoji="1" lang="en-US" altLang="ja-JP" sz="3600" b="1" dirty="0" smtClean="0">
                <a:solidFill>
                  <a:schemeClr val="bg1"/>
                </a:solidFill>
                <a:latin typeface="+mn-ea"/>
              </a:rPr>
              <a:t>What kind of </a:t>
            </a:r>
            <a:r>
              <a:rPr lang="en-US" altLang="ja-JP" sz="3600" b="1" dirty="0" smtClean="0">
                <a:solidFill>
                  <a:schemeClr val="accent6">
                    <a:lumMod val="75000"/>
                    <a:lumOff val="25000"/>
                  </a:schemeClr>
                </a:solidFill>
                <a:effectLst>
                  <a:glow rad="63500">
                    <a:schemeClr val="bg1"/>
                  </a:glow>
                </a:effectLst>
                <a:latin typeface="+mn-ea"/>
              </a:rPr>
              <a:t>mechanisms</a:t>
            </a:r>
            <a:r>
              <a:rPr lang="en-US" altLang="ja-JP" sz="3600" b="1" dirty="0">
                <a:solidFill>
                  <a:schemeClr val="bg1"/>
                </a:solidFill>
                <a:latin typeface="+mn-ea"/>
              </a:rPr>
              <a:t> </a:t>
            </a:r>
            <a:r>
              <a:rPr lang="en-US" altLang="ja-JP" sz="3600" b="1" dirty="0" smtClean="0">
                <a:solidFill>
                  <a:schemeClr val="bg1"/>
                </a:solidFill>
                <a:latin typeface="+mn-ea"/>
              </a:rPr>
              <a:t>should we put in during the initial setup to make DevOps run smoothly?</a:t>
            </a:r>
          </a:p>
        </p:txBody>
      </p:sp>
    </p:spTree>
    <p:extLst>
      <p:ext uri="{BB962C8B-B14F-4D97-AF65-F5344CB8AC3E}">
        <p14:creationId xmlns:p14="http://schemas.microsoft.com/office/powerpoint/2010/main" val="2903592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wipe(left)">
                                      <p:cBhvr>
                                        <p:cTn id="7" dur="1000"/>
                                        <p:tgtEl>
                                          <p:spTgt spid="53">
                                            <p:txEl>
                                              <p:pRg st="0" end="0"/>
                                            </p:tx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3">
                                            <p:txEl>
                                              <p:pRg st="2" end="2"/>
                                            </p:txEl>
                                          </p:spTgt>
                                        </p:tgtEl>
                                        <p:attrNameLst>
                                          <p:attrName>style.visibility</p:attrName>
                                        </p:attrNameLst>
                                      </p:cBhvr>
                                      <p:to>
                                        <p:strVal val="visible"/>
                                      </p:to>
                                    </p:set>
                                    <p:animEffect transition="in" filter="wipe(left)">
                                      <p:cBhvr>
                                        <p:cTn id="11" dur="1000"/>
                                        <p:tgtEl>
                                          <p:spTgt spid="53">
                                            <p:txEl>
                                              <p:pRg st="2" end="2"/>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53">
                                            <p:txEl>
                                              <p:pRg st="3" end="3"/>
                                            </p:txEl>
                                          </p:spTgt>
                                        </p:tgtEl>
                                        <p:attrNameLst>
                                          <p:attrName>style.visibility</p:attrName>
                                        </p:attrNameLst>
                                      </p:cBhvr>
                                      <p:to>
                                        <p:strVal val="visible"/>
                                      </p:to>
                                    </p:set>
                                    <p:animEffect transition="in" filter="wipe(left)">
                                      <p:cBhvr>
                                        <p:cTn id="15" dur="1000"/>
                                        <p:tgtEl>
                                          <p:spTgt spid="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2474502" y="4509410"/>
            <a:ext cx="9630483" cy="1872000"/>
            <a:chOff x="2474502" y="4509410"/>
            <a:chExt cx="9630483" cy="1872000"/>
          </a:xfrm>
        </p:grpSpPr>
        <p:sp>
          <p:nvSpPr>
            <p:cNvPr id="51" name="角丸四角形 50"/>
            <p:cNvSpPr/>
            <p:nvPr/>
          </p:nvSpPr>
          <p:spPr>
            <a:xfrm>
              <a:off x="2474502" y="4509410"/>
              <a:ext cx="9630483" cy="1872000"/>
            </a:xfrm>
            <a:prstGeom prst="roundRect">
              <a:avLst>
                <a:gd name="adj" fmla="val 6228"/>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0" name="テキスト ボックス 139"/>
            <p:cNvSpPr txBox="1"/>
            <p:nvPr/>
          </p:nvSpPr>
          <p:spPr>
            <a:xfrm>
              <a:off x="2550248" y="4578086"/>
              <a:ext cx="2287357" cy="646331"/>
            </a:xfrm>
            <a:prstGeom prst="rect">
              <a:avLst/>
            </a:prstGeom>
            <a:noFill/>
          </p:spPr>
          <p:txBody>
            <a:bodyPr wrap="none" rtlCol="0">
              <a:spAutoFit/>
            </a:bodyPr>
            <a:lstStyle/>
            <a:p>
              <a:r>
                <a:rPr lang="en-US" altLang="ja-JP" b="1" dirty="0" smtClean="0">
                  <a:solidFill>
                    <a:srgbClr val="7030A0"/>
                  </a:solidFill>
                  <a:effectLst>
                    <a:glow rad="101600">
                      <a:schemeClr val="bg1"/>
                    </a:glow>
                  </a:effectLst>
                  <a:latin typeface="メイリオ" panose="020B0604030504040204" pitchFamily="50" charset="-128"/>
                  <a:ea typeface="メイリオ" panose="020B0604030504040204" pitchFamily="50" charset="-128"/>
                </a:rPr>
                <a:t>Improving OPEX </a:t>
              </a:r>
              <a:br>
                <a:rPr lang="en-US" altLang="ja-JP" b="1" dirty="0" smtClean="0">
                  <a:solidFill>
                    <a:srgbClr val="7030A0"/>
                  </a:solidFill>
                  <a:effectLst>
                    <a:glow rad="101600">
                      <a:schemeClr val="bg1"/>
                    </a:glow>
                  </a:effectLst>
                  <a:latin typeface="メイリオ" panose="020B0604030504040204" pitchFamily="50" charset="-128"/>
                  <a:ea typeface="メイリオ" panose="020B0604030504040204" pitchFamily="50" charset="-128"/>
                </a:rPr>
              </a:br>
              <a:r>
                <a:rPr lang="en-US" altLang="ja-JP" b="1" dirty="0" smtClean="0">
                  <a:solidFill>
                    <a:srgbClr val="7030A0"/>
                  </a:solidFill>
                  <a:effectLst>
                    <a:glow rad="101600">
                      <a:schemeClr val="bg1"/>
                    </a:glow>
                  </a:effectLst>
                  <a:latin typeface="メイリオ" panose="020B0604030504040204" pitchFamily="50" charset="-128"/>
                  <a:ea typeface="メイリオ" panose="020B0604030504040204" pitchFamily="50" charset="-128"/>
                </a:rPr>
                <a:t>efficiency</a:t>
              </a:r>
              <a:endParaRPr kumimoji="1" lang="en-US" altLang="ja-JP" dirty="0" smtClean="0">
                <a:solidFill>
                  <a:srgbClr val="7030A0"/>
                </a:solidFill>
                <a:effectLst>
                  <a:glow rad="101600">
                    <a:schemeClr val="bg1"/>
                  </a:glow>
                </a:effectLst>
                <a:latin typeface="メイリオ" panose="020B0604030504040204" pitchFamily="50" charset="-128"/>
                <a:ea typeface="メイリオ" panose="020B0604030504040204" pitchFamily="50" charset="-128"/>
              </a:endParaRPr>
            </a:p>
          </p:txBody>
        </p:sp>
      </p:grpSp>
      <p:grpSp>
        <p:nvGrpSpPr>
          <p:cNvPr id="4" name="グループ化 3"/>
          <p:cNvGrpSpPr/>
          <p:nvPr/>
        </p:nvGrpSpPr>
        <p:grpSpPr>
          <a:xfrm>
            <a:off x="2462045" y="2249608"/>
            <a:ext cx="9630483" cy="2256536"/>
            <a:chOff x="2462045" y="2249608"/>
            <a:chExt cx="9630483" cy="2256536"/>
          </a:xfrm>
        </p:grpSpPr>
        <p:sp>
          <p:nvSpPr>
            <p:cNvPr id="116" name="角丸四角形 115"/>
            <p:cNvSpPr/>
            <p:nvPr/>
          </p:nvSpPr>
          <p:spPr>
            <a:xfrm>
              <a:off x="2462045" y="2249608"/>
              <a:ext cx="9630483" cy="2256536"/>
            </a:xfrm>
            <a:prstGeom prst="roundRect">
              <a:avLst>
                <a:gd name="adj" fmla="val 6228"/>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4" name="テキスト ボックス 143"/>
            <p:cNvSpPr txBox="1"/>
            <p:nvPr/>
          </p:nvSpPr>
          <p:spPr>
            <a:xfrm>
              <a:off x="2486240" y="2294453"/>
              <a:ext cx="4638193" cy="369332"/>
            </a:xfrm>
            <a:prstGeom prst="rect">
              <a:avLst/>
            </a:prstGeom>
            <a:noFill/>
          </p:spPr>
          <p:txBody>
            <a:bodyPr wrap="none" rtlCol="0">
              <a:spAutoFit/>
            </a:bodyPr>
            <a:lstStyle/>
            <a:p>
              <a:r>
                <a:rPr kumimoji="1" lang="en-US" altLang="ja-JP" b="1" dirty="0" smtClean="0">
                  <a:solidFill>
                    <a:srgbClr val="C00000"/>
                  </a:solidFill>
                  <a:effectLst>
                    <a:glow rad="101600">
                      <a:schemeClr val="bg1"/>
                    </a:glow>
                  </a:effectLst>
                  <a:latin typeface="メイリオ" panose="020B0604030504040204" pitchFamily="50" charset="-128"/>
                  <a:ea typeface="メイリオ" panose="020B0604030504040204" pitchFamily="50" charset="-128"/>
                </a:rPr>
                <a:t>Raising ROI (Return on Investment)</a:t>
              </a:r>
            </a:p>
          </p:txBody>
        </p:sp>
      </p:grpSp>
      <p:sp>
        <p:nvSpPr>
          <p:cNvPr id="2" name="タイトル 1"/>
          <p:cNvSpPr>
            <a:spLocks noGrp="1"/>
          </p:cNvSpPr>
          <p:nvPr>
            <p:ph type="title"/>
          </p:nvPr>
        </p:nvSpPr>
        <p:spPr/>
        <p:txBody>
          <a:bodyPr>
            <a:normAutofit/>
          </a:bodyPr>
          <a:lstStyle/>
          <a:p>
            <a:r>
              <a:rPr lang="en-US" altLang="ja-JP" dirty="0"/>
              <a:t>How to proceed with “Offensive Automation”</a:t>
            </a:r>
            <a:endParaRPr kumimoji="1" lang="ja-JP" altLang="en-US" dirty="0"/>
          </a:p>
        </p:txBody>
      </p:sp>
      <p:sp>
        <p:nvSpPr>
          <p:cNvPr id="117" name="テキスト ボックス 116"/>
          <p:cNvSpPr txBox="1"/>
          <p:nvPr/>
        </p:nvSpPr>
        <p:spPr>
          <a:xfrm>
            <a:off x="544890" y="3770401"/>
            <a:ext cx="1244251" cy="369332"/>
          </a:xfrm>
          <a:prstGeom prst="rect">
            <a:avLst/>
          </a:prstGeom>
          <a:noFill/>
        </p:spPr>
        <p:txBody>
          <a:bodyPr wrap="none" rtlCol="0">
            <a:spAutoFit/>
          </a:bodyPr>
          <a:lstStyle/>
          <a:p>
            <a:pPr algn="ctr"/>
            <a:r>
              <a:rPr lang="en-US" altLang="ja-JP" b="1" dirty="0" smtClean="0">
                <a:solidFill>
                  <a:schemeClr val="accent6">
                    <a:lumMod val="75000"/>
                  </a:schemeClr>
                </a:solidFill>
                <a:effectLst>
                  <a:glow rad="101600">
                    <a:schemeClr val="bg1"/>
                  </a:glow>
                </a:effectLst>
                <a:latin typeface="メイリオ" panose="020B0604030504040204" pitchFamily="50" charset="-128"/>
                <a:ea typeface="メイリオ" panose="020B0604030504040204" pitchFamily="50" charset="-128"/>
              </a:rPr>
              <a:t>End goal</a:t>
            </a:r>
            <a:endParaRPr kumimoji="1" lang="ja-JP" altLang="en-US" b="1" dirty="0">
              <a:solidFill>
                <a:schemeClr val="accent6">
                  <a:lumMod val="75000"/>
                </a:schemeClr>
              </a:solidFill>
              <a:effectLst>
                <a:glow rad="101600">
                  <a:schemeClr val="bg1"/>
                </a:glow>
              </a:effectLst>
              <a:latin typeface="メイリオ" panose="020B0604030504040204" pitchFamily="50" charset="-128"/>
              <a:ea typeface="メイリオ" panose="020B0604030504040204" pitchFamily="50" charset="-128"/>
            </a:endParaRPr>
          </a:p>
        </p:txBody>
      </p:sp>
      <p:cxnSp>
        <p:nvCxnSpPr>
          <p:cNvPr id="118" name="直線コネクタ 117"/>
          <p:cNvCxnSpPr>
            <a:stCxn id="149" idx="3"/>
            <a:endCxn id="151" idx="1"/>
          </p:cNvCxnSpPr>
          <p:nvPr/>
        </p:nvCxnSpPr>
        <p:spPr>
          <a:xfrm flipV="1">
            <a:off x="7834335" y="2467446"/>
            <a:ext cx="545315" cy="589478"/>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49" idx="3"/>
            <a:endCxn id="153" idx="1"/>
          </p:cNvCxnSpPr>
          <p:nvPr/>
        </p:nvCxnSpPr>
        <p:spPr>
          <a:xfrm>
            <a:off x="7834335" y="3056924"/>
            <a:ext cx="545315" cy="149498"/>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49" idx="3"/>
            <a:endCxn id="154" idx="1"/>
          </p:cNvCxnSpPr>
          <p:nvPr/>
        </p:nvCxnSpPr>
        <p:spPr>
          <a:xfrm>
            <a:off x="7834335" y="3056924"/>
            <a:ext cx="545315" cy="518986"/>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55" idx="1"/>
          </p:cNvCxnSpPr>
          <p:nvPr/>
        </p:nvCxnSpPr>
        <p:spPr>
          <a:xfrm>
            <a:off x="7834335" y="3056924"/>
            <a:ext cx="545315" cy="888474"/>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50" idx="3"/>
            <a:endCxn id="152" idx="1"/>
          </p:cNvCxnSpPr>
          <p:nvPr/>
        </p:nvCxnSpPr>
        <p:spPr>
          <a:xfrm flipV="1">
            <a:off x="7834335" y="2836934"/>
            <a:ext cx="545315" cy="1183124"/>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50" idx="3"/>
            <a:endCxn id="154" idx="1"/>
          </p:cNvCxnSpPr>
          <p:nvPr/>
        </p:nvCxnSpPr>
        <p:spPr>
          <a:xfrm flipV="1">
            <a:off x="7834335" y="3575910"/>
            <a:ext cx="545315" cy="444148"/>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50" idx="3"/>
            <a:endCxn id="155" idx="1"/>
          </p:cNvCxnSpPr>
          <p:nvPr/>
        </p:nvCxnSpPr>
        <p:spPr>
          <a:xfrm flipV="1">
            <a:off x="7834335" y="3945398"/>
            <a:ext cx="545315" cy="74660"/>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50" idx="3"/>
            <a:endCxn id="156" idx="1"/>
          </p:cNvCxnSpPr>
          <p:nvPr/>
        </p:nvCxnSpPr>
        <p:spPr>
          <a:xfrm>
            <a:off x="7834335" y="4020058"/>
            <a:ext cx="545315" cy="294828"/>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46" idx="3"/>
            <a:endCxn id="157" idx="1"/>
          </p:cNvCxnSpPr>
          <p:nvPr/>
        </p:nvCxnSpPr>
        <p:spPr>
          <a:xfrm flipV="1">
            <a:off x="7834335" y="4684374"/>
            <a:ext cx="545315" cy="298818"/>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6" idx="3"/>
            <a:endCxn id="158" idx="1"/>
          </p:cNvCxnSpPr>
          <p:nvPr/>
        </p:nvCxnSpPr>
        <p:spPr>
          <a:xfrm>
            <a:off x="7834335" y="4983192"/>
            <a:ext cx="545315" cy="70670"/>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8" name="直線コネクタ 127"/>
          <p:cNvCxnSpPr>
            <a:stCxn id="146" idx="3"/>
            <a:endCxn id="160" idx="1"/>
          </p:cNvCxnSpPr>
          <p:nvPr/>
        </p:nvCxnSpPr>
        <p:spPr>
          <a:xfrm>
            <a:off x="7834335" y="4983192"/>
            <a:ext cx="545315" cy="440158"/>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46" idx="3"/>
            <a:endCxn id="161" idx="1"/>
          </p:cNvCxnSpPr>
          <p:nvPr/>
        </p:nvCxnSpPr>
        <p:spPr>
          <a:xfrm>
            <a:off x="7834335" y="4983192"/>
            <a:ext cx="545315" cy="809646"/>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0" name="直線コネクタ 129"/>
          <p:cNvCxnSpPr>
            <a:stCxn id="147" idx="3"/>
            <a:endCxn id="159" idx="1"/>
          </p:cNvCxnSpPr>
          <p:nvPr/>
        </p:nvCxnSpPr>
        <p:spPr>
          <a:xfrm>
            <a:off x="7834335" y="5946326"/>
            <a:ext cx="545315" cy="216000"/>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1" name="直線コネクタ 130"/>
          <p:cNvCxnSpPr>
            <a:stCxn id="146" idx="3"/>
            <a:endCxn id="155" idx="1"/>
          </p:cNvCxnSpPr>
          <p:nvPr/>
        </p:nvCxnSpPr>
        <p:spPr>
          <a:xfrm flipV="1">
            <a:off x="7834335" y="3945398"/>
            <a:ext cx="545315" cy="1037794"/>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46" idx="3"/>
            <a:endCxn id="156" idx="1"/>
          </p:cNvCxnSpPr>
          <p:nvPr/>
        </p:nvCxnSpPr>
        <p:spPr>
          <a:xfrm flipV="1">
            <a:off x="7834335" y="4314886"/>
            <a:ext cx="545315" cy="668306"/>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3" name="直線コネクタ 132"/>
          <p:cNvCxnSpPr>
            <a:stCxn id="143" idx="3"/>
            <a:endCxn id="149" idx="1"/>
          </p:cNvCxnSpPr>
          <p:nvPr/>
        </p:nvCxnSpPr>
        <p:spPr>
          <a:xfrm flipV="1">
            <a:off x="4805336" y="3056924"/>
            <a:ext cx="508999" cy="558028"/>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4" name="直線コネクタ 133"/>
          <p:cNvCxnSpPr>
            <a:stCxn id="143" idx="3"/>
            <a:endCxn id="150" idx="1"/>
          </p:cNvCxnSpPr>
          <p:nvPr/>
        </p:nvCxnSpPr>
        <p:spPr>
          <a:xfrm>
            <a:off x="4805336" y="3614952"/>
            <a:ext cx="508999" cy="405106"/>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42" idx="3"/>
            <a:endCxn id="147" idx="1"/>
          </p:cNvCxnSpPr>
          <p:nvPr/>
        </p:nvCxnSpPr>
        <p:spPr>
          <a:xfrm>
            <a:off x="4805336" y="5541220"/>
            <a:ext cx="508999" cy="405106"/>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6" name="直線コネクタ 135"/>
          <p:cNvCxnSpPr>
            <a:stCxn id="142" idx="3"/>
            <a:endCxn id="146" idx="1"/>
          </p:cNvCxnSpPr>
          <p:nvPr/>
        </p:nvCxnSpPr>
        <p:spPr>
          <a:xfrm flipV="1">
            <a:off x="4805336" y="4983192"/>
            <a:ext cx="508999" cy="558028"/>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7" name="直線コネクタ 136"/>
          <p:cNvCxnSpPr>
            <a:stCxn id="139" idx="3"/>
            <a:endCxn id="143" idx="1"/>
          </p:cNvCxnSpPr>
          <p:nvPr/>
        </p:nvCxnSpPr>
        <p:spPr>
          <a:xfrm flipV="1">
            <a:off x="2333524" y="3614952"/>
            <a:ext cx="311812" cy="910791"/>
          </a:xfrm>
          <a:prstGeom prst="line">
            <a:avLst/>
          </a:prstGeom>
          <a:ln w="25400">
            <a:solidFill>
              <a:srgbClr val="00B05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8" name="直線コネクタ 137"/>
          <p:cNvCxnSpPr>
            <a:stCxn id="139" idx="3"/>
            <a:endCxn id="142" idx="1"/>
          </p:cNvCxnSpPr>
          <p:nvPr/>
        </p:nvCxnSpPr>
        <p:spPr>
          <a:xfrm>
            <a:off x="2333524" y="4525743"/>
            <a:ext cx="311812" cy="1015477"/>
          </a:xfrm>
          <a:prstGeom prst="line">
            <a:avLst/>
          </a:prstGeom>
          <a:ln w="25400">
            <a:solidFill>
              <a:srgbClr val="00B05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139" name="角丸四角形 138"/>
          <p:cNvSpPr/>
          <p:nvPr/>
        </p:nvSpPr>
        <p:spPr>
          <a:xfrm>
            <a:off x="87015" y="4141624"/>
            <a:ext cx="2246509" cy="768237"/>
          </a:xfrm>
          <a:prstGeom prst="roundRect">
            <a:avLst/>
          </a:prstGeom>
          <a:solidFill>
            <a:schemeClr val="bg1"/>
          </a:solidFill>
          <a:ln w="38100">
            <a:solidFill>
              <a:schemeClr val="accent6">
                <a:lumMod val="75000"/>
              </a:schemeClr>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rgbClr val="002B62"/>
                </a:solidFill>
                <a:latin typeface="メイリオ" panose="020B0604030504040204" pitchFamily="50" charset="-128"/>
                <a:ea typeface="メイリオ" panose="020B0604030504040204" pitchFamily="50" charset="-128"/>
              </a:rPr>
              <a:t>Leveraging IT Resources and increase profits.</a:t>
            </a:r>
            <a:endParaRPr kumimoji="1" lang="ja-JP" altLang="en-US" sz="1600" b="1" dirty="0">
              <a:solidFill>
                <a:srgbClr val="002B62"/>
              </a:solidFill>
              <a:latin typeface="メイリオ" panose="020B0604030504040204" pitchFamily="50" charset="-128"/>
              <a:ea typeface="メイリオ" panose="020B0604030504040204" pitchFamily="50" charset="-128"/>
            </a:endParaRPr>
          </a:p>
        </p:txBody>
      </p:sp>
      <p:grpSp>
        <p:nvGrpSpPr>
          <p:cNvPr id="141" name="グループ化 140"/>
          <p:cNvGrpSpPr/>
          <p:nvPr/>
        </p:nvGrpSpPr>
        <p:grpSpPr>
          <a:xfrm>
            <a:off x="2645336" y="3254952"/>
            <a:ext cx="2160000" cy="2646268"/>
            <a:chOff x="2677031" y="1758447"/>
            <a:chExt cx="2160000" cy="2646268"/>
          </a:xfrm>
          <a:effectLst>
            <a:glow rad="25400">
              <a:schemeClr val="bg1"/>
            </a:glow>
          </a:effectLst>
        </p:grpSpPr>
        <p:sp>
          <p:nvSpPr>
            <p:cNvPr id="142" name="角丸四角形 141"/>
            <p:cNvSpPr/>
            <p:nvPr/>
          </p:nvSpPr>
          <p:spPr>
            <a:xfrm>
              <a:off x="2677031" y="3684715"/>
              <a:ext cx="2160000" cy="720000"/>
            </a:xfrm>
            <a:prstGeom prst="roundRect">
              <a:avLst/>
            </a:prstGeom>
            <a:solidFill>
              <a:schemeClr val="bg1"/>
            </a:solidFill>
            <a:ln w="38100">
              <a:solidFill>
                <a:srgbClr val="A5B1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smtClean="0">
                  <a:solidFill>
                    <a:srgbClr val="002B62"/>
                  </a:solidFill>
                  <a:latin typeface="メイリオ" panose="020B0604030504040204" pitchFamily="50" charset="-128"/>
                  <a:ea typeface="メイリオ" panose="020B0604030504040204" pitchFamily="50" charset="-128"/>
                </a:rPr>
                <a:t>Lower OPEX (Operation expenses) to invest</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43" name="角丸四角形 142"/>
            <p:cNvSpPr/>
            <p:nvPr/>
          </p:nvSpPr>
          <p:spPr>
            <a:xfrm>
              <a:off x="2677031" y="1758447"/>
              <a:ext cx="2160000" cy="720000"/>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smtClean="0">
                  <a:solidFill>
                    <a:srgbClr val="002B62"/>
                  </a:solidFill>
                  <a:latin typeface="メイリオ" panose="020B0604030504040204" pitchFamily="50" charset="-128"/>
                  <a:ea typeface="メイリオ" panose="020B0604030504040204" pitchFamily="50" charset="-128"/>
                </a:rPr>
                <a:t>Improving investment quality to drive sales</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grpSp>
      <p:grpSp>
        <p:nvGrpSpPr>
          <p:cNvPr id="145" name="グループ化 144"/>
          <p:cNvGrpSpPr/>
          <p:nvPr/>
        </p:nvGrpSpPr>
        <p:grpSpPr>
          <a:xfrm>
            <a:off x="5314335" y="4623192"/>
            <a:ext cx="2520000" cy="1683134"/>
            <a:chOff x="5354190" y="3203148"/>
            <a:chExt cx="2520000" cy="1683134"/>
          </a:xfrm>
          <a:effectLst>
            <a:glow rad="25400">
              <a:schemeClr val="bg1"/>
            </a:glow>
          </a:effectLst>
        </p:grpSpPr>
        <p:sp>
          <p:nvSpPr>
            <p:cNvPr id="146" name="角丸四角形 145"/>
            <p:cNvSpPr/>
            <p:nvPr/>
          </p:nvSpPr>
          <p:spPr>
            <a:xfrm>
              <a:off x="5354190" y="3203148"/>
              <a:ext cx="2520000" cy="720000"/>
            </a:xfrm>
            <a:prstGeom prst="roundRect">
              <a:avLst/>
            </a:prstGeom>
            <a:solidFill>
              <a:schemeClr val="bg1"/>
            </a:solidFill>
            <a:ln w="38100">
              <a:solidFill>
                <a:srgbClr val="A5B1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rgbClr val="002B62"/>
                  </a:solidFill>
                  <a:latin typeface="メイリオ" panose="020B0604030504040204" pitchFamily="50" charset="-128"/>
                  <a:ea typeface="メイリオ" panose="020B0604030504040204" pitchFamily="50" charset="-128"/>
                </a:rPr>
                <a:t>Reduction of operational labor costs</a:t>
              </a:r>
              <a:endParaRPr kumimoji="1" lang="ja-JP" altLang="en-US" sz="1600" b="1" dirty="0">
                <a:solidFill>
                  <a:srgbClr val="002B62"/>
                </a:solidFill>
                <a:latin typeface="メイリオ" panose="020B0604030504040204" pitchFamily="50" charset="-128"/>
                <a:ea typeface="メイリオ" panose="020B0604030504040204" pitchFamily="50" charset="-128"/>
              </a:endParaRPr>
            </a:p>
          </p:txBody>
        </p:sp>
        <p:sp>
          <p:nvSpPr>
            <p:cNvPr id="147" name="角丸四角形 146"/>
            <p:cNvSpPr/>
            <p:nvPr/>
          </p:nvSpPr>
          <p:spPr>
            <a:xfrm>
              <a:off x="5354190" y="4166282"/>
              <a:ext cx="2520000" cy="720000"/>
            </a:xfrm>
            <a:prstGeom prst="roundRect">
              <a:avLst/>
            </a:prstGeom>
            <a:solidFill>
              <a:schemeClr val="bg1"/>
            </a:solidFill>
            <a:ln w="38100">
              <a:solidFill>
                <a:srgbClr val="A5B1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rgbClr val="002B62"/>
                  </a:solidFill>
                  <a:latin typeface="メイリオ" panose="020B0604030504040204" pitchFamily="50" charset="-128"/>
                  <a:ea typeface="メイリオ" panose="020B0604030504040204" pitchFamily="50" charset="-128"/>
                </a:rPr>
                <a:t>Reduction of operational maintenance costs</a:t>
              </a:r>
              <a:endParaRPr kumimoji="1" lang="ja-JP" altLang="en-US" sz="1600" b="1" dirty="0">
                <a:solidFill>
                  <a:srgbClr val="002B62"/>
                </a:solidFill>
                <a:latin typeface="メイリオ" panose="020B0604030504040204" pitchFamily="50" charset="-128"/>
                <a:ea typeface="メイリオ" panose="020B0604030504040204" pitchFamily="50" charset="-128"/>
              </a:endParaRPr>
            </a:p>
          </p:txBody>
        </p:sp>
      </p:grpSp>
      <p:grpSp>
        <p:nvGrpSpPr>
          <p:cNvPr id="148" name="グループ化 147"/>
          <p:cNvGrpSpPr/>
          <p:nvPr/>
        </p:nvGrpSpPr>
        <p:grpSpPr>
          <a:xfrm>
            <a:off x="5314335" y="2696924"/>
            <a:ext cx="2520000" cy="1683134"/>
            <a:chOff x="5354190" y="1276880"/>
            <a:chExt cx="2520000" cy="1683134"/>
          </a:xfrm>
          <a:effectLst>
            <a:glow rad="25400">
              <a:schemeClr val="bg1"/>
            </a:glow>
          </a:effectLst>
        </p:grpSpPr>
        <p:sp>
          <p:nvSpPr>
            <p:cNvPr id="149" name="角丸四角形 148"/>
            <p:cNvSpPr/>
            <p:nvPr/>
          </p:nvSpPr>
          <p:spPr>
            <a:xfrm>
              <a:off x="5354190" y="1276880"/>
              <a:ext cx="2520000" cy="720000"/>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smtClean="0">
                  <a:solidFill>
                    <a:srgbClr val="002B62"/>
                  </a:solidFill>
                  <a:latin typeface="メイリオ" panose="020B0604030504040204" pitchFamily="50" charset="-128"/>
                  <a:ea typeface="メイリオ" panose="020B0604030504040204" pitchFamily="50" charset="-128"/>
                </a:rPr>
                <a:t>Number of functions provided per unit time= increase in value</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0" name="角丸四角形 149"/>
            <p:cNvSpPr/>
            <p:nvPr/>
          </p:nvSpPr>
          <p:spPr>
            <a:xfrm>
              <a:off x="5354190" y="2240014"/>
              <a:ext cx="2520000" cy="720000"/>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rgbClr val="002B62"/>
                  </a:solidFill>
                  <a:latin typeface="メイリオ" panose="020B0604030504040204" pitchFamily="50" charset="-128"/>
                  <a:ea typeface="メイリオ" panose="020B0604030504040204" pitchFamily="50" charset="-128"/>
                </a:rPr>
                <a:t>Providing high speed and scalable functions</a:t>
              </a:r>
              <a:r>
                <a:rPr lang="ja-JP" altLang="en-US" sz="1600" b="1" dirty="0" smtClean="0">
                  <a:solidFill>
                    <a:srgbClr val="002B62"/>
                  </a:solidFill>
                  <a:latin typeface="メイリオ" panose="020B0604030504040204" pitchFamily="50" charset="-128"/>
                  <a:ea typeface="メイリオ" panose="020B0604030504040204" pitchFamily="50" charset="-128"/>
                </a:rPr>
                <a:t>（</a:t>
              </a:r>
              <a:r>
                <a:rPr lang="en-US" altLang="ja-JP" sz="1600" b="1" dirty="0" smtClean="0">
                  <a:solidFill>
                    <a:srgbClr val="002B62"/>
                  </a:solidFill>
                  <a:latin typeface="メイリオ" panose="020B0604030504040204" pitchFamily="50" charset="-128"/>
                  <a:ea typeface="メイリオ" panose="020B0604030504040204" pitchFamily="50" charset="-128"/>
                </a:rPr>
                <a:t>Release</a:t>
              </a:r>
              <a:r>
                <a:rPr lang="ja-JP" altLang="en-US" sz="1600" b="1" dirty="0" smtClean="0">
                  <a:solidFill>
                    <a:srgbClr val="002B62"/>
                  </a:solidFill>
                  <a:latin typeface="メイリオ" panose="020B0604030504040204" pitchFamily="50" charset="-128"/>
                  <a:ea typeface="メイリオ" panose="020B0604030504040204" pitchFamily="50" charset="-128"/>
                </a:rPr>
                <a:t>）</a:t>
              </a:r>
              <a:endParaRPr kumimoji="1" lang="ja-JP" altLang="en-US" sz="1600" b="1" dirty="0">
                <a:solidFill>
                  <a:srgbClr val="002B62"/>
                </a:solidFill>
                <a:latin typeface="メイリオ" panose="020B0604030504040204" pitchFamily="50" charset="-128"/>
                <a:ea typeface="メイリオ" panose="020B0604030504040204" pitchFamily="50" charset="-128"/>
              </a:endParaRPr>
            </a:p>
          </p:txBody>
        </p:sp>
      </p:grpSp>
      <p:sp>
        <p:nvSpPr>
          <p:cNvPr id="151" name="角丸四角形 150"/>
          <p:cNvSpPr/>
          <p:nvPr/>
        </p:nvSpPr>
        <p:spPr>
          <a:xfrm>
            <a:off x="8379650" y="2323446"/>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kumimoji="1" lang="en-US" altLang="ja-JP" sz="1400" b="1" dirty="0" smtClean="0">
                <a:solidFill>
                  <a:srgbClr val="002B62"/>
                </a:solidFill>
                <a:latin typeface="メイリオ" panose="020B0604030504040204" pitchFamily="50" charset="-128"/>
                <a:ea typeface="メイリオ" panose="020B0604030504040204" pitchFamily="50" charset="-128"/>
              </a:rPr>
              <a:t>CI(Continuous Integration)</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2" name="角丸四角形 151"/>
          <p:cNvSpPr/>
          <p:nvPr/>
        </p:nvSpPr>
        <p:spPr>
          <a:xfrm>
            <a:off x="8379650" y="2692934"/>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kumimoji="1" lang="en-US" altLang="ja-JP" sz="1400" b="1" dirty="0" smtClean="0">
                <a:solidFill>
                  <a:srgbClr val="002B62"/>
                </a:solidFill>
                <a:latin typeface="メイリオ" panose="020B0604030504040204" pitchFamily="50" charset="-128"/>
                <a:ea typeface="メイリオ" panose="020B0604030504040204" pitchFamily="50" charset="-128"/>
              </a:rPr>
              <a:t>CD(</a:t>
            </a:r>
            <a:r>
              <a:rPr lang="en-US" altLang="ja-JP" sz="1400" b="1" dirty="0" smtClean="0">
                <a:solidFill>
                  <a:srgbClr val="002B62"/>
                </a:solidFill>
                <a:latin typeface="メイリオ" panose="020B0604030504040204" pitchFamily="50" charset="-128"/>
                <a:ea typeface="メイリオ" panose="020B0604030504040204" pitchFamily="50" charset="-128"/>
              </a:rPr>
              <a:t>Continuous Delivery</a:t>
            </a:r>
            <a:r>
              <a:rPr kumimoji="1" lang="en-US" altLang="ja-JP" sz="1400" b="1" dirty="0" smtClean="0">
                <a:solidFill>
                  <a:srgbClr val="002B62"/>
                </a:solidFill>
                <a:latin typeface="メイリオ" panose="020B0604030504040204" pitchFamily="50" charset="-128"/>
                <a:ea typeface="メイリオ" panose="020B0604030504040204" pitchFamily="50" charset="-128"/>
              </a:rPr>
              <a:t>)</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3" name="角丸四角形 152"/>
          <p:cNvSpPr/>
          <p:nvPr/>
        </p:nvSpPr>
        <p:spPr>
          <a:xfrm>
            <a:off x="8379650" y="3062422"/>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Micro service Architecture</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4" name="角丸四角形 153"/>
          <p:cNvSpPr/>
          <p:nvPr/>
        </p:nvSpPr>
        <p:spPr>
          <a:xfrm>
            <a:off x="8379650" y="3431910"/>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Service Mesh</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5" name="角丸四角形 154"/>
          <p:cNvSpPr/>
          <p:nvPr/>
        </p:nvSpPr>
        <p:spPr>
          <a:xfrm>
            <a:off x="8379650" y="3801398"/>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kumimoji="1" lang="en-US" altLang="ja-JP" sz="1400" b="1" dirty="0" smtClean="0">
                <a:solidFill>
                  <a:srgbClr val="002B62"/>
                </a:solidFill>
                <a:latin typeface="メイリオ" panose="020B0604030504040204" pitchFamily="50" charset="-128"/>
                <a:ea typeface="メイリオ" panose="020B0604030504040204" pitchFamily="50" charset="-128"/>
              </a:rPr>
              <a:t>Blue green deployment</a:t>
            </a:r>
            <a:r>
              <a:rPr lang="en-US" altLang="ja-JP" sz="1400" b="1" dirty="0">
                <a:solidFill>
                  <a:srgbClr val="002B62"/>
                </a:solidFill>
                <a:latin typeface="メイリオ" panose="020B0604030504040204" pitchFamily="50" charset="-128"/>
                <a:ea typeface="メイリオ" panose="020B0604030504040204" pitchFamily="50" charset="-128"/>
              </a:rPr>
              <a:t/>
            </a:r>
            <a:br>
              <a:rPr lang="en-US" altLang="ja-JP" sz="1400" b="1" dirty="0">
                <a:solidFill>
                  <a:srgbClr val="002B62"/>
                </a:solidFill>
                <a:latin typeface="メイリオ" panose="020B0604030504040204" pitchFamily="50" charset="-128"/>
                <a:ea typeface="メイリオ" panose="020B0604030504040204" pitchFamily="50" charset="-128"/>
              </a:rPr>
            </a:br>
            <a:r>
              <a:rPr lang="en-US" altLang="ja-JP" sz="800" b="1" dirty="0" smtClean="0">
                <a:solidFill>
                  <a:srgbClr val="002B62"/>
                </a:solidFill>
                <a:latin typeface="メイリオ" panose="020B0604030504040204" pitchFamily="50" charset="-128"/>
                <a:ea typeface="メイリオ" panose="020B0604030504040204" pitchFamily="50" charset="-128"/>
              </a:rPr>
              <a:t>(Immutable Infrastructure)</a:t>
            </a:r>
            <a:endParaRPr kumimoji="1" lang="ja-JP" altLang="en-US" sz="800" b="1" dirty="0">
              <a:solidFill>
                <a:srgbClr val="002B62"/>
              </a:solidFill>
              <a:latin typeface="メイリオ" panose="020B0604030504040204" pitchFamily="50" charset="-128"/>
              <a:ea typeface="メイリオ" panose="020B0604030504040204" pitchFamily="50" charset="-128"/>
            </a:endParaRPr>
          </a:p>
        </p:txBody>
      </p:sp>
      <p:sp>
        <p:nvSpPr>
          <p:cNvPr id="156" name="角丸四角形 155"/>
          <p:cNvSpPr/>
          <p:nvPr/>
        </p:nvSpPr>
        <p:spPr>
          <a:xfrm>
            <a:off x="8379650" y="4170886"/>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Declarative </a:t>
            </a:r>
            <a:r>
              <a:rPr kumimoji="1" lang="en-US" altLang="ja-JP" sz="1400" b="1" dirty="0" smtClean="0">
                <a:solidFill>
                  <a:srgbClr val="002B62"/>
                </a:solidFill>
                <a:latin typeface="メイリオ" panose="020B0604030504040204" pitchFamily="50" charset="-128"/>
                <a:ea typeface="メイリオ" panose="020B0604030504040204" pitchFamily="50" charset="-128"/>
              </a:rPr>
              <a:t>API</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7" name="角丸四角形 156"/>
          <p:cNvSpPr/>
          <p:nvPr/>
        </p:nvSpPr>
        <p:spPr>
          <a:xfrm>
            <a:off x="8379650" y="4540374"/>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Auto scaling</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8" name="角丸四角形 157"/>
          <p:cNvSpPr/>
          <p:nvPr/>
        </p:nvSpPr>
        <p:spPr>
          <a:xfrm>
            <a:off x="8379650" y="4909862"/>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Distributed tracing</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9" name="角丸四角形 158"/>
          <p:cNvSpPr/>
          <p:nvPr/>
        </p:nvSpPr>
        <p:spPr>
          <a:xfrm>
            <a:off x="8379650" y="6018326"/>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kumimoji="1" lang="en-US" altLang="ja-JP" sz="1100" b="1" dirty="0" smtClean="0">
                <a:solidFill>
                  <a:srgbClr val="002B62"/>
                </a:solidFill>
                <a:latin typeface="メイリオ" panose="020B0604030504040204" pitchFamily="50" charset="-128"/>
                <a:ea typeface="メイリオ" panose="020B0604030504040204" pitchFamily="50" charset="-128"/>
              </a:rPr>
              <a:t>Virtualization </a:t>
            </a:r>
            <a:br>
              <a:rPr kumimoji="1" lang="en-US" altLang="ja-JP" sz="1100" b="1" dirty="0" smtClean="0">
                <a:solidFill>
                  <a:srgbClr val="002B62"/>
                </a:solidFill>
                <a:latin typeface="メイリオ" panose="020B0604030504040204" pitchFamily="50" charset="-128"/>
                <a:ea typeface="メイリオ" panose="020B0604030504040204" pitchFamily="50" charset="-128"/>
              </a:rPr>
            </a:br>
            <a:r>
              <a:rPr kumimoji="1" lang="en-US" altLang="ja-JP" sz="1100" b="1" dirty="0" smtClean="0">
                <a:solidFill>
                  <a:srgbClr val="002B62"/>
                </a:solidFill>
                <a:latin typeface="メイリオ" panose="020B0604030504040204" pitchFamily="50" charset="-128"/>
                <a:ea typeface="メイリオ" panose="020B0604030504040204" pitchFamily="50" charset="-128"/>
              </a:rPr>
              <a:t>(Free from Hardware life)</a:t>
            </a:r>
            <a:endParaRPr kumimoji="1" lang="ja-JP" altLang="en-US" sz="1100" b="1" dirty="0">
              <a:solidFill>
                <a:srgbClr val="002B62"/>
              </a:solidFill>
              <a:latin typeface="メイリオ" panose="020B0604030504040204" pitchFamily="50" charset="-128"/>
              <a:ea typeface="メイリオ" panose="020B0604030504040204" pitchFamily="50" charset="-128"/>
            </a:endParaRPr>
          </a:p>
        </p:txBody>
      </p:sp>
      <p:sp>
        <p:nvSpPr>
          <p:cNvPr id="160" name="角丸四角形 159"/>
          <p:cNvSpPr/>
          <p:nvPr/>
        </p:nvSpPr>
        <p:spPr>
          <a:xfrm>
            <a:off x="8379650" y="5279350"/>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Metrics monitoring</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61" name="角丸四角形 160"/>
          <p:cNvSpPr/>
          <p:nvPr/>
        </p:nvSpPr>
        <p:spPr>
          <a:xfrm>
            <a:off x="8379650" y="5648838"/>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100" b="1" dirty="0" smtClean="0">
                <a:solidFill>
                  <a:srgbClr val="002B62"/>
                </a:solidFill>
                <a:latin typeface="メイリオ" panose="020B0604030504040204" pitchFamily="50" charset="-128"/>
                <a:ea typeface="メイリオ" panose="020B0604030504040204" pitchFamily="50" charset="-128"/>
              </a:rPr>
              <a:t>Centralized management and</a:t>
            </a:r>
            <a:br>
              <a:rPr lang="en-US" altLang="ja-JP" sz="1100" b="1" dirty="0" smtClean="0">
                <a:solidFill>
                  <a:srgbClr val="002B62"/>
                </a:solidFill>
                <a:latin typeface="メイリオ" panose="020B0604030504040204" pitchFamily="50" charset="-128"/>
                <a:ea typeface="メイリオ" panose="020B0604030504040204" pitchFamily="50" charset="-128"/>
              </a:rPr>
            </a:br>
            <a:r>
              <a:rPr lang="en-US" altLang="ja-JP" sz="1100" b="1" dirty="0" smtClean="0">
                <a:solidFill>
                  <a:srgbClr val="002B62"/>
                </a:solidFill>
                <a:latin typeface="メイリオ" panose="020B0604030504040204" pitchFamily="50" charset="-128"/>
                <a:ea typeface="メイリオ" panose="020B0604030504040204" pitchFamily="50" charset="-128"/>
              </a:rPr>
              <a:t> Automated maintenance tasks</a:t>
            </a:r>
            <a:endParaRPr kumimoji="1" lang="ja-JP" altLang="en-US" sz="1100" b="1" dirty="0">
              <a:solidFill>
                <a:srgbClr val="002B62"/>
              </a:solidFill>
              <a:latin typeface="メイリオ" panose="020B0604030504040204" pitchFamily="50" charset="-128"/>
              <a:ea typeface="メイリオ" panose="020B0604030504040204" pitchFamily="50" charset="-128"/>
            </a:endParaRPr>
          </a:p>
        </p:txBody>
      </p:sp>
      <p:sp>
        <p:nvSpPr>
          <p:cNvPr id="162" name="テキスト ボックス 161"/>
          <p:cNvSpPr txBox="1"/>
          <p:nvPr/>
        </p:nvSpPr>
        <p:spPr>
          <a:xfrm>
            <a:off x="8138263" y="1950335"/>
            <a:ext cx="4082785" cy="369332"/>
          </a:xfrm>
          <a:prstGeom prst="rect">
            <a:avLst/>
          </a:prstGeom>
          <a:noFill/>
        </p:spPr>
        <p:txBody>
          <a:bodyPr wrap="none" rtlCol="0">
            <a:spAutoFit/>
          </a:bodyPr>
          <a:lstStyle/>
          <a:p>
            <a:pPr algn="ctr"/>
            <a:r>
              <a:rPr lang="en-US" altLang="ja-JP" b="1" dirty="0" smtClean="0">
                <a:solidFill>
                  <a:srgbClr val="FF9933"/>
                </a:solidFill>
                <a:effectLst>
                  <a:glow rad="101600">
                    <a:schemeClr val="bg1"/>
                  </a:glow>
                </a:effectLst>
                <a:latin typeface="メイリオ" panose="020B0604030504040204" pitchFamily="50" charset="-128"/>
                <a:ea typeface="メイリオ" panose="020B0604030504040204" pitchFamily="50" charset="-128"/>
              </a:rPr>
              <a:t>Steps to realizing Cloud Native</a:t>
            </a:r>
            <a:endParaRPr kumimoji="1" lang="en-US" altLang="ja-JP" b="1" dirty="0" smtClean="0">
              <a:solidFill>
                <a:srgbClr val="FF9933"/>
              </a:solidFill>
              <a:effectLst>
                <a:glow rad="101600">
                  <a:schemeClr val="bg1"/>
                </a:glow>
              </a:effectLst>
              <a:latin typeface="メイリオ" panose="020B0604030504040204" pitchFamily="50" charset="-128"/>
              <a:ea typeface="メイリオ" panose="020B0604030504040204" pitchFamily="50" charset="-128"/>
            </a:endParaRPr>
          </a:p>
        </p:txBody>
      </p:sp>
      <p:sp>
        <p:nvSpPr>
          <p:cNvPr id="54" name="下矢印 53"/>
          <p:cNvSpPr/>
          <p:nvPr/>
        </p:nvSpPr>
        <p:spPr bwMode="auto">
          <a:xfrm>
            <a:off x="9494115" y="1621338"/>
            <a:ext cx="1371070" cy="277522"/>
          </a:xfrm>
          <a:prstGeom prst="downArrow">
            <a:avLst/>
          </a:prstGeom>
          <a:no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 name="テキスト ボックス 4"/>
          <p:cNvSpPr txBox="1"/>
          <p:nvPr/>
        </p:nvSpPr>
        <p:spPr>
          <a:xfrm>
            <a:off x="6817886" y="708518"/>
            <a:ext cx="5374114" cy="830997"/>
          </a:xfrm>
          <a:prstGeom prst="rect">
            <a:avLst/>
          </a:prstGeom>
          <a:noFill/>
        </p:spPr>
        <p:txBody>
          <a:bodyPr wrap="square" rtlCol="0">
            <a:spAutoFit/>
          </a:bodyPr>
          <a:lstStyle/>
          <a:p>
            <a:pPr algn="ctr"/>
            <a:r>
              <a:rPr lang="en-US" altLang="ja-JP" sz="2400" b="1" dirty="0" smtClean="0">
                <a:solidFill>
                  <a:schemeClr val="bg1"/>
                </a:solidFill>
              </a:rPr>
              <a:t>The 11 </a:t>
            </a:r>
            <a:r>
              <a:rPr kumimoji="1" lang="en-US" altLang="ja-JP" sz="2400" b="1" dirty="0" smtClean="0">
                <a:solidFill>
                  <a:schemeClr val="accent6">
                    <a:lumMod val="75000"/>
                    <a:lumOff val="25000"/>
                  </a:schemeClr>
                </a:solidFill>
                <a:effectLst>
                  <a:glow rad="63500">
                    <a:schemeClr val="bg1"/>
                  </a:glow>
                </a:effectLst>
              </a:rPr>
              <a:t>Mechanisms</a:t>
            </a:r>
            <a:br>
              <a:rPr kumimoji="1" lang="en-US" altLang="ja-JP" sz="2400" b="1" dirty="0" smtClean="0">
                <a:solidFill>
                  <a:schemeClr val="accent6">
                    <a:lumMod val="75000"/>
                    <a:lumOff val="25000"/>
                  </a:schemeClr>
                </a:solidFill>
                <a:effectLst>
                  <a:glow rad="63500">
                    <a:schemeClr val="bg1"/>
                  </a:glow>
                </a:effectLst>
              </a:rPr>
            </a:br>
            <a:r>
              <a:rPr kumimoji="1" lang="en-US" altLang="ja-JP" sz="2400" b="1" dirty="0" smtClean="0">
                <a:solidFill>
                  <a:schemeClr val="bg1"/>
                </a:solidFill>
              </a:rPr>
              <a:t>(</a:t>
            </a:r>
            <a:r>
              <a:rPr lang="en-US" altLang="ja-JP" sz="2400" b="1" dirty="0" smtClean="0">
                <a:solidFill>
                  <a:srgbClr val="C00000"/>
                </a:solidFill>
                <a:effectLst>
                  <a:glow rad="63500">
                    <a:schemeClr val="bg1"/>
                  </a:glow>
                </a:effectLst>
              </a:rPr>
              <a:t>10 techniques</a:t>
            </a:r>
            <a:r>
              <a:rPr kumimoji="1" lang="ja-JP" altLang="en-US" sz="2400" b="1" dirty="0" smtClean="0">
                <a:solidFill>
                  <a:schemeClr val="bg1"/>
                </a:solidFill>
              </a:rPr>
              <a:t>＋</a:t>
            </a:r>
            <a:r>
              <a:rPr kumimoji="1" lang="en-US" altLang="ja-JP" sz="2400" b="1" dirty="0" smtClean="0">
                <a:solidFill>
                  <a:schemeClr val="bg1"/>
                </a:solidFill>
              </a:rPr>
              <a:t>Virtualization)</a:t>
            </a:r>
            <a:endParaRPr kumimoji="1" lang="ja-JP" altLang="en-US" sz="2400" b="1" dirty="0">
              <a:solidFill>
                <a:schemeClr val="bg1"/>
              </a:solidFill>
            </a:endParaRPr>
          </a:p>
        </p:txBody>
      </p:sp>
      <p:sp>
        <p:nvSpPr>
          <p:cNvPr id="6" name="右中かっこ 5"/>
          <p:cNvSpPr/>
          <p:nvPr/>
        </p:nvSpPr>
        <p:spPr bwMode="auto">
          <a:xfrm rot="16200000">
            <a:off x="3706385" y="-2139153"/>
            <a:ext cx="508583" cy="7747322"/>
          </a:xfrm>
          <a:prstGeom prst="rightBrace">
            <a:avLst>
              <a:gd name="adj1" fmla="val 43898"/>
              <a:gd name="adj2" fmla="val 50000"/>
            </a:avLst>
          </a:prstGeom>
          <a:noFill/>
          <a:ln w="25400" cap="flat" cmpd="sng" algn="ctr">
            <a:solidFill>
              <a:schemeClr val="bg1"/>
            </a:solidFill>
            <a:prstDash val="solid"/>
            <a:round/>
            <a:headEnd type="none" w="med" len="med"/>
            <a:tailEnd type="none" w="med" len="med"/>
          </a:ln>
          <a:effectLst/>
          <a:extLst/>
        </p:spPr>
        <p:txBody>
          <a:bodyPr rtlCol="0" anchor="ctr"/>
          <a:lstStyle/>
          <a:p>
            <a:pPr algn="ctr"/>
            <a:endParaRPr kumimoji="1" lang="ja-JP" altLang="en-US"/>
          </a:p>
        </p:txBody>
      </p:sp>
      <p:sp>
        <p:nvSpPr>
          <p:cNvPr id="57" name="テキスト ボックス 56"/>
          <p:cNvSpPr txBox="1"/>
          <p:nvPr/>
        </p:nvSpPr>
        <p:spPr>
          <a:xfrm>
            <a:off x="1103465" y="666298"/>
            <a:ext cx="5714421" cy="954107"/>
          </a:xfrm>
          <a:prstGeom prst="rect">
            <a:avLst/>
          </a:prstGeom>
          <a:noFill/>
        </p:spPr>
        <p:txBody>
          <a:bodyPr wrap="square" rtlCol="0">
            <a:spAutoFit/>
          </a:bodyPr>
          <a:lstStyle/>
          <a:p>
            <a:pPr algn="ctr"/>
            <a:r>
              <a:rPr kumimoji="1" lang="en-US" altLang="ja-JP" sz="2800" b="1" dirty="0" smtClean="0">
                <a:solidFill>
                  <a:schemeClr val="bg1"/>
                </a:solidFill>
              </a:rPr>
              <a:t>What we can expect from Cloud Shift</a:t>
            </a:r>
            <a:endParaRPr kumimoji="1" lang="ja-JP" altLang="en-US" sz="2800" b="1" dirty="0">
              <a:solidFill>
                <a:schemeClr val="bg1"/>
              </a:solidFill>
            </a:endParaRPr>
          </a:p>
        </p:txBody>
      </p:sp>
    </p:spTree>
    <p:extLst>
      <p:ext uri="{BB962C8B-B14F-4D97-AF65-F5344CB8AC3E}">
        <p14:creationId xmlns:p14="http://schemas.microsoft.com/office/powerpoint/2010/main" val="3280882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1000"/>
                                        <p:tgtEl>
                                          <p:spTgt spid="57"/>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1000"/>
                                        <p:tgtEl>
                                          <p:spTgt spid="6"/>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22" presetClass="entr" presetSubtype="1"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p:bldP spid="6" grpId="0" animBg="1"/>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2474502" y="4509410"/>
            <a:ext cx="9630483" cy="1872000"/>
            <a:chOff x="2474502" y="4509410"/>
            <a:chExt cx="9630483" cy="1872000"/>
          </a:xfrm>
        </p:grpSpPr>
        <p:sp>
          <p:nvSpPr>
            <p:cNvPr id="51" name="角丸四角形 50"/>
            <p:cNvSpPr/>
            <p:nvPr/>
          </p:nvSpPr>
          <p:spPr>
            <a:xfrm>
              <a:off x="2474502" y="4509410"/>
              <a:ext cx="9630483" cy="1872000"/>
            </a:xfrm>
            <a:prstGeom prst="roundRect">
              <a:avLst>
                <a:gd name="adj" fmla="val 6228"/>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0" name="テキスト ボックス 139"/>
            <p:cNvSpPr txBox="1"/>
            <p:nvPr/>
          </p:nvSpPr>
          <p:spPr>
            <a:xfrm>
              <a:off x="2550248" y="4578086"/>
              <a:ext cx="2287357" cy="646331"/>
            </a:xfrm>
            <a:prstGeom prst="rect">
              <a:avLst/>
            </a:prstGeom>
            <a:noFill/>
          </p:spPr>
          <p:txBody>
            <a:bodyPr wrap="none" rtlCol="0">
              <a:spAutoFit/>
            </a:bodyPr>
            <a:lstStyle/>
            <a:p>
              <a:r>
                <a:rPr lang="en-US" altLang="ja-JP" b="1" dirty="0" smtClean="0">
                  <a:solidFill>
                    <a:srgbClr val="7030A0"/>
                  </a:solidFill>
                  <a:effectLst>
                    <a:glow rad="101600">
                      <a:schemeClr val="bg1"/>
                    </a:glow>
                  </a:effectLst>
                  <a:latin typeface="メイリオ" panose="020B0604030504040204" pitchFamily="50" charset="-128"/>
                  <a:ea typeface="メイリオ" panose="020B0604030504040204" pitchFamily="50" charset="-128"/>
                </a:rPr>
                <a:t>Improving OPEX </a:t>
              </a:r>
              <a:br>
                <a:rPr lang="en-US" altLang="ja-JP" b="1" dirty="0" smtClean="0">
                  <a:solidFill>
                    <a:srgbClr val="7030A0"/>
                  </a:solidFill>
                  <a:effectLst>
                    <a:glow rad="101600">
                      <a:schemeClr val="bg1"/>
                    </a:glow>
                  </a:effectLst>
                  <a:latin typeface="メイリオ" panose="020B0604030504040204" pitchFamily="50" charset="-128"/>
                  <a:ea typeface="メイリオ" panose="020B0604030504040204" pitchFamily="50" charset="-128"/>
                </a:rPr>
              </a:br>
              <a:r>
                <a:rPr lang="en-US" altLang="ja-JP" b="1" dirty="0" smtClean="0">
                  <a:solidFill>
                    <a:srgbClr val="7030A0"/>
                  </a:solidFill>
                  <a:effectLst>
                    <a:glow rad="101600">
                      <a:schemeClr val="bg1"/>
                    </a:glow>
                  </a:effectLst>
                  <a:latin typeface="メイリオ" panose="020B0604030504040204" pitchFamily="50" charset="-128"/>
                  <a:ea typeface="メイリオ" panose="020B0604030504040204" pitchFamily="50" charset="-128"/>
                </a:rPr>
                <a:t>efficiency</a:t>
              </a:r>
              <a:endParaRPr kumimoji="1" lang="en-US" altLang="ja-JP" dirty="0" smtClean="0">
                <a:solidFill>
                  <a:srgbClr val="7030A0"/>
                </a:solidFill>
                <a:effectLst>
                  <a:glow rad="101600">
                    <a:schemeClr val="bg1"/>
                  </a:glow>
                </a:effectLst>
                <a:latin typeface="メイリオ" panose="020B0604030504040204" pitchFamily="50" charset="-128"/>
                <a:ea typeface="メイリオ" panose="020B0604030504040204" pitchFamily="50" charset="-128"/>
              </a:endParaRPr>
            </a:p>
          </p:txBody>
        </p:sp>
      </p:grpSp>
      <p:grpSp>
        <p:nvGrpSpPr>
          <p:cNvPr id="4" name="グループ化 3"/>
          <p:cNvGrpSpPr/>
          <p:nvPr/>
        </p:nvGrpSpPr>
        <p:grpSpPr>
          <a:xfrm>
            <a:off x="2462045" y="2249608"/>
            <a:ext cx="9630483" cy="2256536"/>
            <a:chOff x="2462045" y="2249608"/>
            <a:chExt cx="9630483" cy="2256536"/>
          </a:xfrm>
        </p:grpSpPr>
        <p:sp>
          <p:nvSpPr>
            <p:cNvPr id="116" name="角丸四角形 115"/>
            <p:cNvSpPr/>
            <p:nvPr/>
          </p:nvSpPr>
          <p:spPr>
            <a:xfrm>
              <a:off x="2462045" y="2249608"/>
              <a:ext cx="9630483" cy="2256536"/>
            </a:xfrm>
            <a:prstGeom prst="roundRect">
              <a:avLst>
                <a:gd name="adj" fmla="val 6228"/>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44" name="テキスト ボックス 143"/>
            <p:cNvSpPr txBox="1"/>
            <p:nvPr/>
          </p:nvSpPr>
          <p:spPr>
            <a:xfrm>
              <a:off x="2486240" y="2294453"/>
              <a:ext cx="4638193" cy="369332"/>
            </a:xfrm>
            <a:prstGeom prst="rect">
              <a:avLst/>
            </a:prstGeom>
            <a:noFill/>
          </p:spPr>
          <p:txBody>
            <a:bodyPr wrap="none" rtlCol="0">
              <a:spAutoFit/>
            </a:bodyPr>
            <a:lstStyle/>
            <a:p>
              <a:r>
                <a:rPr kumimoji="1" lang="en-US" altLang="ja-JP" b="1" dirty="0" smtClean="0">
                  <a:solidFill>
                    <a:srgbClr val="C00000"/>
                  </a:solidFill>
                  <a:effectLst>
                    <a:glow rad="101600">
                      <a:schemeClr val="bg1"/>
                    </a:glow>
                  </a:effectLst>
                  <a:latin typeface="メイリオ" panose="020B0604030504040204" pitchFamily="50" charset="-128"/>
                  <a:ea typeface="メイリオ" panose="020B0604030504040204" pitchFamily="50" charset="-128"/>
                </a:rPr>
                <a:t>Raising ROI (Return on Investment)</a:t>
              </a:r>
            </a:p>
          </p:txBody>
        </p:sp>
      </p:grpSp>
      <p:sp>
        <p:nvSpPr>
          <p:cNvPr id="2" name="タイトル 1"/>
          <p:cNvSpPr>
            <a:spLocks noGrp="1"/>
          </p:cNvSpPr>
          <p:nvPr>
            <p:ph type="title"/>
          </p:nvPr>
        </p:nvSpPr>
        <p:spPr/>
        <p:txBody>
          <a:bodyPr>
            <a:normAutofit/>
          </a:bodyPr>
          <a:lstStyle/>
          <a:p>
            <a:r>
              <a:rPr lang="en-US" altLang="ja-JP" dirty="0"/>
              <a:t>How to proceed with “Offensive Automation”</a:t>
            </a:r>
            <a:endParaRPr kumimoji="1" lang="ja-JP" altLang="en-US" dirty="0"/>
          </a:p>
        </p:txBody>
      </p:sp>
      <p:sp>
        <p:nvSpPr>
          <p:cNvPr id="117" name="テキスト ボックス 116"/>
          <p:cNvSpPr txBox="1"/>
          <p:nvPr/>
        </p:nvSpPr>
        <p:spPr>
          <a:xfrm>
            <a:off x="544890" y="3770401"/>
            <a:ext cx="1244251" cy="369332"/>
          </a:xfrm>
          <a:prstGeom prst="rect">
            <a:avLst/>
          </a:prstGeom>
          <a:noFill/>
        </p:spPr>
        <p:txBody>
          <a:bodyPr wrap="none" rtlCol="0">
            <a:spAutoFit/>
          </a:bodyPr>
          <a:lstStyle/>
          <a:p>
            <a:pPr algn="ctr"/>
            <a:r>
              <a:rPr lang="en-US" altLang="ja-JP" b="1" dirty="0" smtClean="0">
                <a:solidFill>
                  <a:schemeClr val="accent6">
                    <a:lumMod val="75000"/>
                  </a:schemeClr>
                </a:solidFill>
                <a:effectLst>
                  <a:glow rad="101600">
                    <a:schemeClr val="bg1"/>
                  </a:glow>
                </a:effectLst>
                <a:latin typeface="メイリオ" panose="020B0604030504040204" pitchFamily="50" charset="-128"/>
                <a:ea typeface="メイリオ" panose="020B0604030504040204" pitchFamily="50" charset="-128"/>
              </a:rPr>
              <a:t>End goal</a:t>
            </a:r>
            <a:endParaRPr kumimoji="1" lang="ja-JP" altLang="en-US" b="1" dirty="0">
              <a:solidFill>
                <a:schemeClr val="accent6">
                  <a:lumMod val="75000"/>
                </a:schemeClr>
              </a:solidFill>
              <a:effectLst>
                <a:glow rad="101600">
                  <a:schemeClr val="bg1"/>
                </a:glow>
              </a:effectLst>
              <a:latin typeface="メイリオ" panose="020B0604030504040204" pitchFamily="50" charset="-128"/>
              <a:ea typeface="メイリオ" panose="020B0604030504040204" pitchFamily="50" charset="-128"/>
            </a:endParaRPr>
          </a:p>
        </p:txBody>
      </p:sp>
      <p:cxnSp>
        <p:nvCxnSpPr>
          <p:cNvPr id="118" name="直線コネクタ 117"/>
          <p:cNvCxnSpPr>
            <a:stCxn id="149" idx="3"/>
            <a:endCxn id="151" idx="1"/>
          </p:cNvCxnSpPr>
          <p:nvPr/>
        </p:nvCxnSpPr>
        <p:spPr>
          <a:xfrm flipV="1">
            <a:off x="7834335" y="2467446"/>
            <a:ext cx="545315" cy="589478"/>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19" name="直線コネクタ 118"/>
          <p:cNvCxnSpPr>
            <a:stCxn id="149" idx="3"/>
            <a:endCxn id="153" idx="1"/>
          </p:cNvCxnSpPr>
          <p:nvPr/>
        </p:nvCxnSpPr>
        <p:spPr>
          <a:xfrm>
            <a:off x="7834335" y="3056924"/>
            <a:ext cx="545315" cy="149498"/>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0" name="直線コネクタ 119"/>
          <p:cNvCxnSpPr>
            <a:stCxn id="149" idx="3"/>
            <a:endCxn id="154" idx="1"/>
          </p:cNvCxnSpPr>
          <p:nvPr/>
        </p:nvCxnSpPr>
        <p:spPr>
          <a:xfrm>
            <a:off x="7834335" y="3056924"/>
            <a:ext cx="545315" cy="518986"/>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49" idx="3"/>
            <a:endCxn id="155" idx="1"/>
          </p:cNvCxnSpPr>
          <p:nvPr/>
        </p:nvCxnSpPr>
        <p:spPr>
          <a:xfrm>
            <a:off x="7834335" y="3056924"/>
            <a:ext cx="545315" cy="888474"/>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2" name="直線コネクタ 121"/>
          <p:cNvCxnSpPr>
            <a:stCxn id="150" idx="3"/>
            <a:endCxn id="152" idx="1"/>
          </p:cNvCxnSpPr>
          <p:nvPr/>
        </p:nvCxnSpPr>
        <p:spPr>
          <a:xfrm flipV="1">
            <a:off x="7834335" y="2836934"/>
            <a:ext cx="545315" cy="1183124"/>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150" idx="3"/>
            <a:endCxn id="154" idx="1"/>
          </p:cNvCxnSpPr>
          <p:nvPr/>
        </p:nvCxnSpPr>
        <p:spPr>
          <a:xfrm flipV="1">
            <a:off x="7834335" y="3575910"/>
            <a:ext cx="545315" cy="444148"/>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4" name="直線コネクタ 123"/>
          <p:cNvCxnSpPr>
            <a:stCxn id="150" idx="3"/>
            <a:endCxn id="155" idx="1"/>
          </p:cNvCxnSpPr>
          <p:nvPr/>
        </p:nvCxnSpPr>
        <p:spPr>
          <a:xfrm flipV="1">
            <a:off x="7834335" y="3945398"/>
            <a:ext cx="545315" cy="74660"/>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50" idx="3"/>
            <a:endCxn id="156" idx="1"/>
          </p:cNvCxnSpPr>
          <p:nvPr/>
        </p:nvCxnSpPr>
        <p:spPr>
          <a:xfrm>
            <a:off x="7834335" y="4020058"/>
            <a:ext cx="545315" cy="294828"/>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146" idx="3"/>
            <a:endCxn id="157" idx="1"/>
          </p:cNvCxnSpPr>
          <p:nvPr/>
        </p:nvCxnSpPr>
        <p:spPr>
          <a:xfrm flipV="1">
            <a:off x="7834335" y="4684374"/>
            <a:ext cx="545315" cy="298818"/>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7" name="直線コネクタ 126"/>
          <p:cNvCxnSpPr>
            <a:stCxn id="146" idx="3"/>
            <a:endCxn id="158" idx="1"/>
          </p:cNvCxnSpPr>
          <p:nvPr/>
        </p:nvCxnSpPr>
        <p:spPr>
          <a:xfrm>
            <a:off x="7834335" y="4983192"/>
            <a:ext cx="545315" cy="70670"/>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8" name="直線コネクタ 127"/>
          <p:cNvCxnSpPr>
            <a:stCxn id="146" idx="3"/>
            <a:endCxn id="160" idx="1"/>
          </p:cNvCxnSpPr>
          <p:nvPr/>
        </p:nvCxnSpPr>
        <p:spPr>
          <a:xfrm>
            <a:off x="7834335" y="4983192"/>
            <a:ext cx="545315" cy="440158"/>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46" idx="3"/>
            <a:endCxn id="161" idx="1"/>
          </p:cNvCxnSpPr>
          <p:nvPr/>
        </p:nvCxnSpPr>
        <p:spPr>
          <a:xfrm>
            <a:off x="7834335" y="4983192"/>
            <a:ext cx="545315" cy="809646"/>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0" name="直線コネクタ 129"/>
          <p:cNvCxnSpPr>
            <a:stCxn id="147" idx="3"/>
            <a:endCxn id="159" idx="1"/>
          </p:cNvCxnSpPr>
          <p:nvPr/>
        </p:nvCxnSpPr>
        <p:spPr>
          <a:xfrm>
            <a:off x="7834335" y="5946326"/>
            <a:ext cx="545315" cy="216000"/>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1" name="直線コネクタ 130"/>
          <p:cNvCxnSpPr>
            <a:stCxn id="146" idx="3"/>
            <a:endCxn id="155" idx="1"/>
          </p:cNvCxnSpPr>
          <p:nvPr/>
        </p:nvCxnSpPr>
        <p:spPr>
          <a:xfrm flipV="1">
            <a:off x="7834335" y="3945398"/>
            <a:ext cx="545315" cy="1037794"/>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46" idx="3"/>
            <a:endCxn id="156" idx="1"/>
          </p:cNvCxnSpPr>
          <p:nvPr/>
        </p:nvCxnSpPr>
        <p:spPr>
          <a:xfrm flipV="1">
            <a:off x="7834335" y="4314886"/>
            <a:ext cx="545315" cy="668306"/>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3" name="直線コネクタ 132"/>
          <p:cNvCxnSpPr>
            <a:stCxn id="143" idx="3"/>
            <a:endCxn id="149" idx="1"/>
          </p:cNvCxnSpPr>
          <p:nvPr/>
        </p:nvCxnSpPr>
        <p:spPr>
          <a:xfrm flipV="1">
            <a:off x="4797176" y="3056924"/>
            <a:ext cx="517159" cy="481567"/>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4" name="直線コネクタ 133"/>
          <p:cNvCxnSpPr>
            <a:stCxn id="143" idx="3"/>
            <a:endCxn id="150" idx="1"/>
          </p:cNvCxnSpPr>
          <p:nvPr/>
        </p:nvCxnSpPr>
        <p:spPr>
          <a:xfrm>
            <a:off x="4797176" y="3538491"/>
            <a:ext cx="517159" cy="481567"/>
          </a:xfrm>
          <a:prstGeom prst="line">
            <a:avLst/>
          </a:prstGeom>
          <a:ln w="25400">
            <a:solidFill>
              <a:srgbClr val="7030A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42" idx="3"/>
            <a:endCxn id="147" idx="1"/>
          </p:cNvCxnSpPr>
          <p:nvPr/>
        </p:nvCxnSpPr>
        <p:spPr>
          <a:xfrm>
            <a:off x="4797176" y="5464759"/>
            <a:ext cx="517159" cy="481567"/>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6" name="直線コネクタ 135"/>
          <p:cNvCxnSpPr>
            <a:stCxn id="142" idx="3"/>
            <a:endCxn id="146" idx="1"/>
          </p:cNvCxnSpPr>
          <p:nvPr/>
        </p:nvCxnSpPr>
        <p:spPr>
          <a:xfrm flipV="1">
            <a:off x="4797176" y="4983192"/>
            <a:ext cx="517159" cy="481567"/>
          </a:xfrm>
          <a:prstGeom prst="line">
            <a:avLst/>
          </a:prstGeom>
          <a:ln w="25400">
            <a:solidFill>
              <a:srgbClr val="A5B1E2"/>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7" name="直線コネクタ 136"/>
          <p:cNvCxnSpPr>
            <a:stCxn id="139" idx="3"/>
            <a:endCxn id="143" idx="1"/>
          </p:cNvCxnSpPr>
          <p:nvPr/>
        </p:nvCxnSpPr>
        <p:spPr>
          <a:xfrm flipV="1">
            <a:off x="2247016" y="3538491"/>
            <a:ext cx="390160" cy="963134"/>
          </a:xfrm>
          <a:prstGeom prst="line">
            <a:avLst/>
          </a:prstGeom>
          <a:ln w="25400">
            <a:solidFill>
              <a:srgbClr val="00B05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8" name="直線コネクタ 137"/>
          <p:cNvCxnSpPr>
            <a:stCxn id="139" idx="3"/>
            <a:endCxn id="142" idx="1"/>
          </p:cNvCxnSpPr>
          <p:nvPr/>
        </p:nvCxnSpPr>
        <p:spPr>
          <a:xfrm>
            <a:off x="2247016" y="4501625"/>
            <a:ext cx="390160" cy="963134"/>
          </a:xfrm>
          <a:prstGeom prst="line">
            <a:avLst/>
          </a:prstGeom>
          <a:ln w="25400">
            <a:solidFill>
              <a:srgbClr val="00B050"/>
            </a:solidFill>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139" name="角丸四角形 138"/>
          <p:cNvSpPr/>
          <p:nvPr/>
        </p:nvSpPr>
        <p:spPr>
          <a:xfrm>
            <a:off x="87016" y="4141625"/>
            <a:ext cx="2160000" cy="720000"/>
          </a:xfrm>
          <a:prstGeom prst="roundRect">
            <a:avLst/>
          </a:prstGeom>
          <a:solidFill>
            <a:schemeClr val="bg1"/>
          </a:solidFill>
          <a:ln w="38100">
            <a:solidFill>
              <a:schemeClr val="accent6">
                <a:lumMod val="75000"/>
              </a:schemeClr>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rgbClr val="002B62"/>
                </a:solidFill>
                <a:latin typeface="メイリオ" panose="020B0604030504040204" pitchFamily="50" charset="-128"/>
                <a:ea typeface="メイリオ" panose="020B0604030504040204" pitchFamily="50" charset="-128"/>
              </a:rPr>
              <a:t>Leveraging IT Resources and increase profits.</a:t>
            </a:r>
            <a:endParaRPr kumimoji="1" lang="ja-JP" altLang="en-US" sz="1600" b="1" dirty="0">
              <a:solidFill>
                <a:srgbClr val="002B62"/>
              </a:solidFill>
              <a:latin typeface="メイリオ" panose="020B0604030504040204" pitchFamily="50" charset="-128"/>
              <a:ea typeface="メイリオ" panose="020B0604030504040204" pitchFamily="50" charset="-128"/>
            </a:endParaRPr>
          </a:p>
        </p:txBody>
      </p:sp>
      <p:grpSp>
        <p:nvGrpSpPr>
          <p:cNvPr id="141" name="グループ化 140"/>
          <p:cNvGrpSpPr/>
          <p:nvPr/>
        </p:nvGrpSpPr>
        <p:grpSpPr>
          <a:xfrm>
            <a:off x="2637176" y="3178491"/>
            <a:ext cx="2160000" cy="2646268"/>
            <a:chOff x="2677031" y="1758447"/>
            <a:chExt cx="2160000" cy="2646268"/>
          </a:xfrm>
          <a:effectLst>
            <a:glow rad="25400">
              <a:schemeClr val="bg1"/>
            </a:glow>
          </a:effectLst>
        </p:grpSpPr>
        <p:sp>
          <p:nvSpPr>
            <p:cNvPr id="142" name="角丸四角形 141"/>
            <p:cNvSpPr/>
            <p:nvPr/>
          </p:nvSpPr>
          <p:spPr>
            <a:xfrm>
              <a:off x="2677031" y="3684715"/>
              <a:ext cx="2160000" cy="720000"/>
            </a:xfrm>
            <a:prstGeom prst="roundRect">
              <a:avLst/>
            </a:prstGeom>
            <a:solidFill>
              <a:schemeClr val="bg1"/>
            </a:solidFill>
            <a:ln w="38100">
              <a:solidFill>
                <a:srgbClr val="A5B1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rgbClr val="002B62"/>
                  </a:solidFill>
                  <a:latin typeface="メイリオ" panose="020B0604030504040204" pitchFamily="50" charset="-128"/>
                  <a:ea typeface="メイリオ" panose="020B0604030504040204" pitchFamily="50" charset="-128"/>
                </a:rPr>
                <a:t>Lower OPEX (Operation expenses) to invest</a:t>
              </a:r>
              <a:endParaRPr kumimoji="1" lang="ja-JP" altLang="en-US" sz="1600" b="1" dirty="0">
                <a:solidFill>
                  <a:srgbClr val="002B62"/>
                </a:solidFill>
                <a:latin typeface="メイリオ" panose="020B0604030504040204" pitchFamily="50" charset="-128"/>
                <a:ea typeface="メイリオ" panose="020B0604030504040204" pitchFamily="50" charset="-128"/>
              </a:endParaRPr>
            </a:p>
          </p:txBody>
        </p:sp>
        <p:sp>
          <p:nvSpPr>
            <p:cNvPr id="143" name="角丸四角形 142"/>
            <p:cNvSpPr/>
            <p:nvPr/>
          </p:nvSpPr>
          <p:spPr>
            <a:xfrm>
              <a:off x="2677031" y="1758447"/>
              <a:ext cx="2160000" cy="720000"/>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smtClean="0">
                  <a:solidFill>
                    <a:srgbClr val="002B62"/>
                  </a:solidFill>
                  <a:latin typeface="メイリオ" panose="020B0604030504040204" pitchFamily="50" charset="-128"/>
                  <a:ea typeface="メイリオ" panose="020B0604030504040204" pitchFamily="50" charset="-128"/>
                </a:rPr>
                <a:t>Improving investment quality to drive sales</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grpSp>
      <p:grpSp>
        <p:nvGrpSpPr>
          <p:cNvPr id="145" name="グループ化 144"/>
          <p:cNvGrpSpPr/>
          <p:nvPr/>
        </p:nvGrpSpPr>
        <p:grpSpPr>
          <a:xfrm>
            <a:off x="5314335" y="4623192"/>
            <a:ext cx="2520000" cy="1683134"/>
            <a:chOff x="5354190" y="3203148"/>
            <a:chExt cx="2520000" cy="1683134"/>
          </a:xfrm>
          <a:effectLst>
            <a:glow rad="25400">
              <a:schemeClr val="bg1"/>
            </a:glow>
          </a:effectLst>
        </p:grpSpPr>
        <p:sp>
          <p:nvSpPr>
            <p:cNvPr id="146" name="角丸四角形 145"/>
            <p:cNvSpPr/>
            <p:nvPr/>
          </p:nvSpPr>
          <p:spPr>
            <a:xfrm>
              <a:off x="5354190" y="3203148"/>
              <a:ext cx="2520000" cy="720000"/>
            </a:xfrm>
            <a:prstGeom prst="roundRect">
              <a:avLst/>
            </a:prstGeom>
            <a:solidFill>
              <a:schemeClr val="bg1"/>
            </a:solidFill>
            <a:ln w="38100">
              <a:solidFill>
                <a:srgbClr val="A5B1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rgbClr val="002B62"/>
                  </a:solidFill>
                  <a:latin typeface="メイリオ" panose="020B0604030504040204" pitchFamily="50" charset="-128"/>
                  <a:ea typeface="メイリオ" panose="020B0604030504040204" pitchFamily="50" charset="-128"/>
                </a:rPr>
                <a:t>Reduce operational labor costs</a:t>
              </a:r>
              <a:endParaRPr kumimoji="1" lang="ja-JP" altLang="en-US" sz="1600" b="1" dirty="0">
                <a:solidFill>
                  <a:srgbClr val="002B62"/>
                </a:solidFill>
                <a:latin typeface="メイリオ" panose="020B0604030504040204" pitchFamily="50" charset="-128"/>
                <a:ea typeface="メイリオ" panose="020B0604030504040204" pitchFamily="50" charset="-128"/>
              </a:endParaRPr>
            </a:p>
          </p:txBody>
        </p:sp>
        <p:sp>
          <p:nvSpPr>
            <p:cNvPr id="147" name="角丸四角形 146"/>
            <p:cNvSpPr/>
            <p:nvPr/>
          </p:nvSpPr>
          <p:spPr>
            <a:xfrm>
              <a:off x="5354190" y="4166282"/>
              <a:ext cx="2520000" cy="720000"/>
            </a:xfrm>
            <a:prstGeom prst="roundRect">
              <a:avLst/>
            </a:prstGeom>
            <a:solidFill>
              <a:schemeClr val="bg1"/>
            </a:solidFill>
            <a:ln w="38100">
              <a:solidFill>
                <a:srgbClr val="A5B1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smtClean="0">
                  <a:solidFill>
                    <a:srgbClr val="002B62"/>
                  </a:solidFill>
                  <a:latin typeface="メイリオ" panose="020B0604030504040204" pitchFamily="50" charset="-128"/>
                  <a:ea typeface="メイリオ" panose="020B0604030504040204" pitchFamily="50" charset="-128"/>
                </a:rPr>
                <a:t>Reduce operational maintenance costs</a:t>
              </a:r>
              <a:endParaRPr kumimoji="1" lang="ja-JP" altLang="en-US" sz="1600" b="1" dirty="0">
                <a:solidFill>
                  <a:srgbClr val="002B62"/>
                </a:solidFill>
                <a:latin typeface="メイリオ" panose="020B0604030504040204" pitchFamily="50" charset="-128"/>
                <a:ea typeface="メイリオ" panose="020B0604030504040204" pitchFamily="50" charset="-128"/>
              </a:endParaRPr>
            </a:p>
          </p:txBody>
        </p:sp>
      </p:grpSp>
      <p:grpSp>
        <p:nvGrpSpPr>
          <p:cNvPr id="148" name="グループ化 147"/>
          <p:cNvGrpSpPr/>
          <p:nvPr/>
        </p:nvGrpSpPr>
        <p:grpSpPr>
          <a:xfrm>
            <a:off x="5314335" y="2696924"/>
            <a:ext cx="2520000" cy="1683134"/>
            <a:chOff x="5354190" y="1276880"/>
            <a:chExt cx="2520000" cy="1683134"/>
          </a:xfrm>
          <a:effectLst>
            <a:glow rad="25400">
              <a:schemeClr val="bg1"/>
            </a:glow>
          </a:effectLst>
        </p:grpSpPr>
        <p:sp>
          <p:nvSpPr>
            <p:cNvPr id="149" name="角丸四角形 148"/>
            <p:cNvSpPr/>
            <p:nvPr/>
          </p:nvSpPr>
          <p:spPr>
            <a:xfrm>
              <a:off x="5354190" y="1276880"/>
              <a:ext cx="2520000" cy="720000"/>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smtClean="0">
                  <a:solidFill>
                    <a:srgbClr val="002B62"/>
                  </a:solidFill>
                  <a:latin typeface="メイリオ" panose="020B0604030504040204" pitchFamily="50" charset="-128"/>
                  <a:ea typeface="メイリオ" panose="020B0604030504040204" pitchFamily="50" charset="-128"/>
                </a:rPr>
                <a:t>Number of functions provided per unit time= increase in value</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0" name="角丸四角形 149"/>
            <p:cNvSpPr/>
            <p:nvPr/>
          </p:nvSpPr>
          <p:spPr>
            <a:xfrm>
              <a:off x="5354190" y="2240014"/>
              <a:ext cx="2520000" cy="720000"/>
            </a:xfrm>
            <a:prstGeom prst="roundRect">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smtClean="0">
                  <a:solidFill>
                    <a:srgbClr val="002B62"/>
                  </a:solidFill>
                  <a:latin typeface="メイリオ" panose="020B0604030504040204" pitchFamily="50" charset="-128"/>
                  <a:ea typeface="メイリオ" panose="020B0604030504040204" pitchFamily="50" charset="-128"/>
                </a:rPr>
                <a:t>Providing high speed and scalable functions</a:t>
              </a:r>
              <a:r>
                <a:rPr lang="ja-JP" altLang="en-US" sz="1400" b="1" dirty="0" smtClean="0">
                  <a:solidFill>
                    <a:srgbClr val="002B62"/>
                  </a:solidFill>
                  <a:latin typeface="メイリオ" panose="020B0604030504040204" pitchFamily="50" charset="-128"/>
                  <a:ea typeface="メイリオ" panose="020B0604030504040204" pitchFamily="50" charset="-128"/>
                </a:rPr>
                <a:t>（</a:t>
              </a:r>
              <a:r>
                <a:rPr lang="en-US" altLang="ja-JP" sz="1400" b="1" dirty="0" smtClean="0">
                  <a:solidFill>
                    <a:srgbClr val="002B62"/>
                  </a:solidFill>
                  <a:latin typeface="メイリオ" panose="020B0604030504040204" pitchFamily="50" charset="-128"/>
                  <a:ea typeface="メイリオ" panose="020B0604030504040204" pitchFamily="50" charset="-128"/>
                </a:rPr>
                <a:t>Release</a:t>
              </a:r>
              <a:r>
                <a:rPr lang="ja-JP" altLang="en-US" sz="1400" b="1" dirty="0" smtClean="0">
                  <a:solidFill>
                    <a:srgbClr val="002B62"/>
                  </a:solidFill>
                  <a:latin typeface="メイリオ" panose="020B0604030504040204" pitchFamily="50" charset="-128"/>
                  <a:ea typeface="メイリオ" panose="020B0604030504040204" pitchFamily="50" charset="-128"/>
                </a:rPr>
                <a:t>）</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grpSp>
      <p:sp>
        <p:nvSpPr>
          <p:cNvPr id="151" name="角丸四角形 150"/>
          <p:cNvSpPr/>
          <p:nvPr/>
        </p:nvSpPr>
        <p:spPr>
          <a:xfrm>
            <a:off x="8379650" y="2323446"/>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kumimoji="1" lang="en-US" altLang="ja-JP" sz="1400" b="1" dirty="0" smtClean="0">
                <a:solidFill>
                  <a:srgbClr val="002B62"/>
                </a:solidFill>
                <a:latin typeface="メイリオ" panose="020B0604030504040204" pitchFamily="50" charset="-128"/>
                <a:ea typeface="メイリオ" panose="020B0604030504040204" pitchFamily="50" charset="-128"/>
              </a:rPr>
              <a:t>CI(Continuous Integration)</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2" name="角丸四角形 151"/>
          <p:cNvSpPr/>
          <p:nvPr/>
        </p:nvSpPr>
        <p:spPr>
          <a:xfrm>
            <a:off x="8379650" y="2692934"/>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kumimoji="1" lang="en-US" altLang="ja-JP" sz="1400" b="1" dirty="0" smtClean="0">
                <a:solidFill>
                  <a:srgbClr val="002B62"/>
                </a:solidFill>
                <a:latin typeface="メイリオ" panose="020B0604030504040204" pitchFamily="50" charset="-128"/>
                <a:ea typeface="メイリオ" panose="020B0604030504040204" pitchFamily="50" charset="-128"/>
              </a:rPr>
              <a:t>CD(</a:t>
            </a:r>
            <a:r>
              <a:rPr lang="en-US" altLang="ja-JP" sz="1400" b="1" dirty="0" smtClean="0">
                <a:solidFill>
                  <a:srgbClr val="002B62"/>
                </a:solidFill>
                <a:latin typeface="メイリオ" panose="020B0604030504040204" pitchFamily="50" charset="-128"/>
                <a:ea typeface="メイリオ" panose="020B0604030504040204" pitchFamily="50" charset="-128"/>
              </a:rPr>
              <a:t>Continuous Delivery</a:t>
            </a:r>
            <a:r>
              <a:rPr kumimoji="1" lang="en-US" altLang="ja-JP" sz="1400" b="1" dirty="0" smtClean="0">
                <a:solidFill>
                  <a:srgbClr val="002B62"/>
                </a:solidFill>
                <a:latin typeface="メイリオ" panose="020B0604030504040204" pitchFamily="50" charset="-128"/>
                <a:ea typeface="メイリオ" panose="020B0604030504040204" pitchFamily="50" charset="-128"/>
              </a:rPr>
              <a:t>)</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3" name="角丸四角形 152"/>
          <p:cNvSpPr/>
          <p:nvPr/>
        </p:nvSpPr>
        <p:spPr>
          <a:xfrm>
            <a:off x="8379650" y="3062422"/>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Micro service Architecture</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4" name="角丸四角形 153"/>
          <p:cNvSpPr/>
          <p:nvPr/>
        </p:nvSpPr>
        <p:spPr>
          <a:xfrm>
            <a:off x="8379650" y="3431910"/>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Service Mesh</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5" name="角丸四角形 154"/>
          <p:cNvSpPr/>
          <p:nvPr/>
        </p:nvSpPr>
        <p:spPr>
          <a:xfrm>
            <a:off x="8379650" y="3801398"/>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kumimoji="1" lang="en-US" altLang="ja-JP" sz="1400" b="1" dirty="0" smtClean="0">
                <a:solidFill>
                  <a:srgbClr val="002B62"/>
                </a:solidFill>
                <a:latin typeface="メイリオ" panose="020B0604030504040204" pitchFamily="50" charset="-128"/>
                <a:ea typeface="メイリオ" panose="020B0604030504040204" pitchFamily="50" charset="-128"/>
              </a:rPr>
              <a:t>Blue green deployment</a:t>
            </a:r>
            <a:r>
              <a:rPr lang="en-US" altLang="ja-JP" sz="1400" b="1" dirty="0">
                <a:solidFill>
                  <a:srgbClr val="002B62"/>
                </a:solidFill>
                <a:latin typeface="メイリオ" panose="020B0604030504040204" pitchFamily="50" charset="-128"/>
                <a:ea typeface="メイリオ" panose="020B0604030504040204" pitchFamily="50" charset="-128"/>
              </a:rPr>
              <a:t/>
            </a:r>
            <a:br>
              <a:rPr lang="en-US" altLang="ja-JP" sz="1400" b="1" dirty="0">
                <a:solidFill>
                  <a:srgbClr val="002B62"/>
                </a:solidFill>
                <a:latin typeface="メイリオ" panose="020B0604030504040204" pitchFamily="50" charset="-128"/>
                <a:ea typeface="メイリオ" panose="020B0604030504040204" pitchFamily="50" charset="-128"/>
              </a:rPr>
            </a:br>
            <a:r>
              <a:rPr lang="en-US" altLang="ja-JP" sz="800" b="1" dirty="0" smtClean="0">
                <a:solidFill>
                  <a:srgbClr val="002B62"/>
                </a:solidFill>
                <a:latin typeface="メイリオ" panose="020B0604030504040204" pitchFamily="50" charset="-128"/>
                <a:ea typeface="メイリオ" panose="020B0604030504040204" pitchFamily="50" charset="-128"/>
              </a:rPr>
              <a:t>(Immutable Infrastructure)</a:t>
            </a:r>
            <a:endParaRPr kumimoji="1" lang="ja-JP" altLang="en-US" sz="800" b="1" dirty="0">
              <a:solidFill>
                <a:srgbClr val="002B62"/>
              </a:solidFill>
              <a:latin typeface="メイリオ" panose="020B0604030504040204" pitchFamily="50" charset="-128"/>
              <a:ea typeface="メイリオ" panose="020B0604030504040204" pitchFamily="50" charset="-128"/>
            </a:endParaRPr>
          </a:p>
        </p:txBody>
      </p:sp>
      <p:sp>
        <p:nvSpPr>
          <p:cNvPr id="156" name="角丸四角形 155"/>
          <p:cNvSpPr/>
          <p:nvPr/>
        </p:nvSpPr>
        <p:spPr>
          <a:xfrm>
            <a:off x="8379650" y="4170886"/>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Declarative </a:t>
            </a:r>
            <a:r>
              <a:rPr kumimoji="1" lang="en-US" altLang="ja-JP" sz="1400" b="1" dirty="0" smtClean="0">
                <a:solidFill>
                  <a:srgbClr val="002B62"/>
                </a:solidFill>
                <a:latin typeface="メイリオ" panose="020B0604030504040204" pitchFamily="50" charset="-128"/>
                <a:ea typeface="メイリオ" panose="020B0604030504040204" pitchFamily="50" charset="-128"/>
              </a:rPr>
              <a:t>API</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7" name="角丸四角形 156"/>
          <p:cNvSpPr/>
          <p:nvPr/>
        </p:nvSpPr>
        <p:spPr>
          <a:xfrm>
            <a:off x="8379650" y="4540374"/>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Auto scaling</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8" name="角丸四角形 157"/>
          <p:cNvSpPr/>
          <p:nvPr/>
        </p:nvSpPr>
        <p:spPr>
          <a:xfrm>
            <a:off x="8379650" y="4909862"/>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Distributed tracing</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59" name="角丸四角形 158"/>
          <p:cNvSpPr/>
          <p:nvPr/>
        </p:nvSpPr>
        <p:spPr>
          <a:xfrm>
            <a:off x="8379650" y="6018326"/>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kumimoji="1" lang="en-US" altLang="ja-JP" sz="1400" b="1" dirty="0" smtClean="0">
                <a:solidFill>
                  <a:srgbClr val="002B62"/>
                </a:solidFill>
                <a:latin typeface="メイリオ" panose="020B0604030504040204" pitchFamily="50" charset="-128"/>
                <a:ea typeface="メイリオ" panose="020B0604030504040204" pitchFamily="50" charset="-128"/>
              </a:rPr>
              <a:t>Virtualization (Free from Hardware life)</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60" name="角丸四角形 159"/>
          <p:cNvSpPr/>
          <p:nvPr/>
        </p:nvSpPr>
        <p:spPr>
          <a:xfrm>
            <a:off x="8379650" y="5279350"/>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r>
              <a:rPr lang="en-US" altLang="ja-JP" sz="1400" b="1" dirty="0" smtClean="0">
                <a:solidFill>
                  <a:srgbClr val="002B62"/>
                </a:solidFill>
                <a:latin typeface="メイリオ" panose="020B0604030504040204" pitchFamily="50" charset="-128"/>
                <a:ea typeface="メイリオ" panose="020B0604030504040204" pitchFamily="50" charset="-128"/>
              </a:rPr>
              <a:t>Metrics monitoring</a:t>
            </a:r>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61" name="角丸四角形 160"/>
          <p:cNvSpPr/>
          <p:nvPr/>
        </p:nvSpPr>
        <p:spPr>
          <a:xfrm>
            <a:off x="8379650" y="5648838"/>
            <a:ext cx="3600000" cy="288000"/>
          </a:xfrm>
          <a:prstGeom prst="roundRect">
            <a:avLst/>
          </a:prstGeom>
          <a:solidFill>
            <a:schemeClr val="bg1"/>
          </a:solidFill>
          <a:ln w="38100">
            <a:solidFill>
              <a:srgbClr val="FFC000"/>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wrap="none" tIns="72000" rtlCol="0" anchor="ctr"/>
          <a:lstStyle/>
          <a:p>
            <a:endParaRPr kumimoji="1" lang="ja-JP" altLang="en-US" sz="1400" b="1" dirty="0">
              <a:solidFill>
                <a:srgbClr val="002B62"/>
              </a:solidFill>
              <a:latin typeface="メイリオ" panose="020B0604030504040204" pitchFamily="50" charset="-128"/>
              <a:ea typeface="メイリオ" panose="020B0604030504040204" pitchFamily="50" charset="-128"/>
            </a:endParaRPr>
          </a:p>
        </p:txBody>
      </p:sp>
      <p:sp>
        <p:nvSpPr>
          <p:cNvPr id="162" name="テキスト ボックス 161"/>
          <p:cNvSpPr txBox="1"/>
          <p:nvPr/>
        </p:nvSpPr>
        <p:spPr>
          <a:xfrm>
            <a:off x="8138263" y="1950335"/>
            <a:ext cx="4082785" cy="369332"/>
          </a:xfrm>
          <a:prstGeom prst="rect">
            <a:avLst/>
          </a:prstGeom>
          <a:noFill/>
        </p:spPr>
        <p:txBody>
          <a:bodyPr wrap="none" rtlCol="0">
            <a:spAutoFit/>
          </a:bodyPr>
          <a:lstStyle/>
          <a:p>
            <a:pPr algn="ctr"/>
            <a:r>
              <a:rPr lang="en-US" altLang="ja-JP" b="1" dirty="0" smtClean="0">
                <a:solidFill>
                  <a:srgbClr val="FF9933"/>
                </a:solidFill>
                <a:effectLst>
                  <a:glow rad="101600">
                    <a:schemeClr val="bg1"/>
                  </a:glow>
                </a:effectLst>
                <a:latin typeface="メイリオ" panose="020B0604030504040204" pitchFamily="50" charset="-128"/>
                <a:ea typeface="メイリオ" panose="020B0604030504040204" pitchFamily="50" charset="-128"/>
              </a:rPr>
              <a:t>Steps to realizing Cloud Native</a:t>
            </a:r>
            <a:endParaRPr kumimoji="1" lang="en-US" altLang="ja-JP" b="1" dirty="0" smtClean="0">
              <a:solidFill>
                <a:srgbClr val="FF9933"/>
              </a:solidFill>
              <a:effectLst>
                <a:glow rad="101600">
                  <a:schemeClr val="bg1"/>
                </a:glow>
              </a:effectLst>
              <a:latin typeface="メイリオ" panose="020B0604030504040204" pitchFamily="50" charset="-128"/>
              <a:ea typeface="メイリオ" panose="020B0604030504040204" pitchFamily="50" charset="-128"/>
            </a:endParaRPr>
          </a:p>
        </p:txBody>
      </p:sp>
      <p:sp>
        <p:nvSpPr>
          <p:cNvPr id="54" name="下矢印 53"/>
          <p:cNvSpPr/>
          <p:nvPr/>
        </p:nvSpPr>
        <p:spPr bwMode="auto">
          <a:xfrm>
            <a:off x="9494115" y="1621338"/>
            <a:ext cx="1371070" cy="277522"/>
          </a:xfrm>
          <a:prstGeom prst="downArrow">
            <a:avLst/>
          </a:prstGeom>
          <a:noFill/>
          <a:ln w="254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 name="テキスト ボックス 4"/>
          <p:cNvSpPr txBox="1"/>
          <p:nvPr/>
        </p:nvSpPr>
        <p:spPr>
          <a:xfrm>
            <a:off x="6817886" y="708518"/>
            <a:ext cx="5374114" cy="830997"/>
          </a:xfrm>
          <a:prstGeom prst="rect">
            <a:avLst/>
          </a:prstGeom>
          <a:noFill/>
        </p:spPr>
        <p:txBody>
          <a:bodyPr wrap="square" rtlCol="0">
            <a:spAutoFit/>
          </a:bodyPr>
          <a:lstStyle/>
          <a:p>
            <a:pPr algn="ctr"/>
            <a:r>
              <a:rPr lang="en-US" altLang="ja-JP" sz="2400" b="1" dirty="0" smtClean="0">
                <a:solidFill>
                  <a:schemeClr val="bg1"/>
                </a:solidFill>
              </a:rPr>
              <a:t>The 11 </a:t>
            </a:r>
            <a:r>
              <a:rPr kumimoji="1" lang="en-US" altLang="ja-JP" sz="2400" b="1" dirty="0" smtClean="0">
                <a:solidFill>
                  <a:schemeClr val="accent6">
                    <a:lumMod val="75000"/>
                    <a:lumOff val="25000"/>
                  </a:schemeClr>
                </a:solidFill>
                <a:effectLst>
                  <a:glow rad="63500">
                    <a:schemeClr val="bg1"/>
                  </a:glow>
                </a:effectLst>
              </a:rPr>
              <a:t>Mechanisms</a:t>
            </a:r>
            <a:br>
              <a:rPr kumimoji="1" lang="en-US" altLang="ja-JP" sz="2400" b="1" dirty="0" smtClean="0">
                <a:solidFill>
                  <a:schemeClr val="accent6">
                    <a:lumMod val="75000"/>
                    <a:lumOff val="25000"/>
                  </a:schemeClr>
                </a:solidFill>
                <a:effectLst>
                  <a:glow rad="63500">
                    <a:schemeClr val="bg1"/>
                  </a:glow>
                </a:effectLst>
              </a:rPr>
            </a:br>
            <a:r>
              <a:rPr kumimoji="1" lang="en-US" altLang="ja-JP" sz="2400" b="1" dirty="0" smtClean="0">
                <a:solidFill>
                  <a:schemeClr val="bg1"/>
                </a:solidFill>
              </a:rPr>
              <a:t>(</a:t>
            </a:r>
            <a:r>
              <a:rPr lang="en-US" altLang="ja-JP" sz="2400" b="1" dirty="0" smtClean="0">
                <a:solidFill>
                  <a:srgbClr val="C00000"/>
                </a:solidFill>
                <a:effectLst>
                  <a:glow rad="63500">
                    <a:schemeClr val="bg1"/>
                  </a:glow>
                </a:effectLst>
              </a:rPr>
              <a:t>10 techniques</a:t>
            </a:r>
            <a:r>
              <a:rPr kumimoji="1" lang="ja-JP" altLang="en-US" sz="2400" b="1" dirty="0" smtClean="0">
                <a:solidFill>
                  <a:schemeClr val="bg1"/>
                </a:solidFill>
              </a:rPr>
              <a:t>＋</a:t>
            </a:r>
            <a:r>
              <a:rPr kumimoji="1" lang="en-US" altLang="ja-JP" sz="2400" b="1" dirty="0" smtClean="0">
                <a:solidFill>
                  <a:schemeClr val="bg1"/>
                </a:solidFill>
              </a:rPr>
              <a:t>Virtualization)</a:t>
            </a:r>
            <a:endParaRPr kumimoji="1" lang="ja-JP" altLang="en-US" sz="2400" b="1" dirty="0">
              <a:solidFill>
                <a:schemeClr val="bg1"/>
              </a:solidFill>
            </a:endParaRPr>
          </a:p>
        </p:txBody>
      </p:sp>
      <p:sp>
        <p:nvSpPr>
          <p:cNvPr id="6" name="右中かっこ 5"/>
          <p:cNvSpPr/>
          <p:nvPr/>
        </p:nvSpPr>
        <p:spPr bwMode="auto">
          <a:xfrm rot="16200000">
            <a:off x="3706385" y="-2139153"/>
            <a:ext cx="508583" cy="7747322"/>
          </a:xfrm>
          <a:prstGeom prst="rightBrace">
            <a:avLst>
              <a:gd name="adj1" fmla="val 43898"/>
              <a:gd name="adj2" fmla="val 50000"/>
            </a:avLst>
          </a:prstGeom>
          <a:noFill/>
          <a:ln w="25400" cap="flat" cmpd="sng" algn="ctr">
            <a:solidFill>
              <a:schemeClr val="bg1"/>
            </a:solidFill>
            <a:prstDash val="solid"/>
            <a:round/>
            <a:headEnd type="none" w="med" len="med"/>
            <a:tailEnd type="none" w="med" len="med"/>
          </a:ln>
          <a:effectLst/>
          <a:extLst/>
        </p:spPr>
        <p:txBody>
          <a:bodyPr rtlCol="0" anchor="ctr"/>
          <a:lstStyle/>
          <a:p>
            <a:pPr algn="ctr"/>
            <a:endParaRPr kumimoji="1" lang="ja-JP" altLang="en-US"/>
          </a:p>
        </p:txBody>
      </p:sp>
      <p:sp>
        <p:nvSpPr>
          <p:cNvPr id="57" name="テキスト ボックス 56"/>
          <p:cNvSpPr txBox="1"/>
          <p:nvPr/>
        </p:nvSpPr>
        <p:spPr>
          <a:xfrm>
            <a:off x="1103465" y="666298"/>
            <a:ext cx="5714421" cy="954107"/>
          </a:xfrm>
          <a:prstGeom prst="rect">
            <a:avLst/>
          </a:prstGeom>
          <a:noFill/>
        </p:spPr>
        <p:txBody>
          <a:bodyPr wrap="square" rtlCol="0">
            <a:spAutoFit/>
          </a:bodyPr>
          <a:lstStyle/>
          <a:p>
            <a:pPr algn="ctr"/>
            <a:r>
              <a:rPr kumimoji="1" lang="en-US" altLang="ja-JP" sz="2800" b="1" dirty="0" smtClean="0">
                <a:solidFill>
                  <a:schemeClr val="bg1"/>
                </a:solidFill>
              </a:rPr>
              <a:t>What we can expect from Cloud Shift</a:t>
            </a:r>
            <a:endParaRPr kumimoji="1" lang="ja-JP" altLang="en-US" sz="2800" b="1" dirty="0">
              <a:solidFill>
                <a:schemeClr val="bg1"/>
              </a:solidFill>
            </a:endParaRPr>
          </a:p>
        </p:txBody>
      </p:sp>
      <p:sp>
        <p:nvSpPr>
          <p:cNvPr id="58" name="正方形/長方形 57"/>
          <p:cNvSpPr/>
          <p:nvPr/>
        </p:nvSpPr>
        <p:spPr bwMode="auto">
          <a:xfrm>
            <a:off x="0" y="658710"/>
            <a:ext cx="2350294" cy="5904000"/>
          </a:xfrm>
          <a:prstGeom prst="rect">
            <a:avLst/>
          </a:prstGeom>
          <a:solidFill>
            <a:schemeClr val="tx1">
              <a:alpha val="8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9" name="正方形/長方形 58"/>
          <p:cNvSpPr/>
          <p:nvPr/>
        </p:nvSpPr>
        <p:spPr bwMode="auto">
          <a:xfrm>
            <a:off x="2349600" y="4585923"/>
            <a:ext cx="9842400" cy="1980000"/>
          </a:xfrm>
          <a:prstGeom prst="rect">
            <a:avLst/>
          </a:prstGeom>
          <a:solidFill>
            <a:schemeClr val="tx1">
              <a:alpha val="8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60" name="グループ化 59"/>
          <p:cNvGrpSpPr/>
          <p:nvPr/>
        </p:nvGrpSpPr>
        <p:grpSpPr>
          <a:xfrm>
            <a:off x="0" y="658710"/>
            <a:ext cx="12192000" cy="5907213"/>
            <a:chOff x="0" y="658710"/>
            <a:chExt cx="12192000" cy="5907213"/>
          </a:xfrm>
          <a:solidFill>
            <a:schemeClr val="tx1">
              <a:alpha val="80000"/>
            </a:schemeClr>
          </a:solidFill>
        </p:grpSpPr>
        <p:sp>
          <p:nvSpPr>
            <p:cNvPr id="61" name="フレーム 60"/>
            <p:cNvSpPr/>
            <p:nvPr/>
          </p:nvSpPr>
          <p:spPr bwMode="auto">
            <a:xfrm>
              <a:off x="2351480" y="2164854"/>
              <a:ext cx="9840520" cy="2419337"/>
            </a:xfrm>
            <a:prstGeom prst="frame">
              <a:avLst>
                <a:gd name="adj1" fmla="val 4017"/>
              </a:avLst>
            </a:prstGeom>
            <a:grp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2" name="正方形/長方形 61"/>
            <p:cNvSpPr/>
            <p:nvPr/>
          </p:nvSpPr>
          <p:spPr bwMode="auto">
            <a:xfrm>
              <a:off x="0" y="658710"/>
              <a:ext cx="2350294" cy="5904000"/>
            </a:xfrm>
            <a:prstGeom prst="rect">
              <a:avLst/>
            </a:prstGeom>
            <a:grp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3" name="正方形/長方形 62"/>
            <p:cNvSpPr/>
            <p:nvPr/>
          </p:nvSpPr>
          <p:spPr bwMode="auto">
            <a:xfrm>
              <a:off x="2349600" y="658710"/>
              <a:ext cx="9842400" cy="1506144"/>
            </a:xfrm>
            <a:prstGeom prst="rect">
              <a:avLst/>
            </a:prstGeom>
            <a:grp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4" name="正方形/長方形 63"/>
            <p:cNvSpPr/>
            <p:nvPr/>
          </p:nvSpPr>
          <p:spPr bwMode="auto">
            <a:xfrm>
              <a:off x="2349600" y="4585923"/>
              <a:ext cx="9842400" cy="1980000"/>
            </a:xfrm>
            <a:prstGeom prst="rect">
              <a:avLst/>
            </a:prstGeom>
            <a:grp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65" name="角丸四角形 64"/>
          <p:cNvSpPr/>
          <p:nvPr/>
        </p:nvSpPr>
        <p:spPr>
          <a:xfrm>
            <a:off x="2484827" y="2271384"/>
            <a:ext cx="9630483" cy="2256536"/>
          </a:xfrm>
          <a:prstGeom prst="roundRect">
            <a:avLst>
              <a:gd name="adj" fmla="val 6228"/>
            </a:avLst>
          </a:prstGeom>
          <a:noFill/>
          <a:ln w="76200">
            <a:solidFill>
              <a:srgbClr val="FF0000"/>
            </a:solidFill>
          </a:ln>
          <a:effectLst>
            <a:glow rad="381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66" name="テキスト ボックス 65"/>
          <p:cNvSpPr txBox="1"/>
          <p:nvPr/>
        </p:nvSpPr>
        <p:spPr>
          <a:xfrm>
            <a:off x="4547770" y="4646154"/>
            <a:ext cx="8105680" cy="1384995"/>
          </a:xfrm>
          <a:prstGeom prst="rect">
            <a:avLst/>
          </a:prstGeom>
          <a:noFill/>
        </p:spPr>
        <p:txBody>
          <a:bodyPr wrap="none" rtlCol="0">
            <a:spAutoFit/>
          </a:bodyPr>
          <a:lstStyle/>
          <a:p>
            <a:r>
              <a:rPr lang="en-US" altLang="ja-JP" sz="2800" b="1" dirty="0" smtClean="0">
                <a:solidFill>
                  <a:srgbClr val="FF0000"/>
                </a:solidFill>
                <a:effectLst>
                  <a:glow rad="101600">
                    <a:schemeClr val="bg1"/>
                  </a:glow>
                </a:effectLst>
              </a:rPr>
              <a:t>These 6 steps directly relates </a:t>
            </a:r>
            <a:br>
              <a:rPr lang="en-US" altLang="ja-JP" sz="2800" b="1" dirty="0" smtClean="0">
                <a:solidFill>
                  <a:srgbClr val="FF0000"/>
                </a:solidFill>
                <a:effectLst>
                  <a:glow rad="101600">
                    <a:schemeClr val="bg1"/>
                  </a:glow>
                </a:effectLst>
              </a:rPr>
            </a:br>
            <a:r>
              <a:rPr lang="en-US" altLang="ja-JP" sz="2800" b="1" dirty="0" smtClean="0">
                <a:solidFill>
                  <a:srgbClr val="FF0000"/>
                </a:solidFill>
                <a:effectLst>
                  <a:glow rad="101600">
                    <a:schemeClr val="bg1"/>
                  </a:glow>
                </a:effectLst>
              </a:rPr>
              <a:t>to the biggest theme in Cloud </a:t>
            </a:r>
            <a:r>
              <a:rPr lang="en-US" altLang="ja-JP" sz="2800" b="1" dirty="0" err="1" smtClean="0">
                <a:solidFill>
                  <a:srgbClr val="FF0000"/>
                </a:solidFill>
                <a:effectLst>
                  <a:glow rad="101600">
                    <a:schemeClr val="bg1"/>
                  </a:glow>
                </a:effectLst>
              </a:rPr>
              <a:t>nativeness</a:t>
            </a:r>
            <a:r>
              <a:rPr lang="en-US" altLang="ja-JP" sz="2800" b="1" dirty="0" smtClean="0">
                <a:solidFill>
                  <a:srgbClr val="FF0000"/>
                </a:solidFill>
                <a:effectLst>
                  <a:glow rad="101600">
                    <a:schemeClr val="bg1"/>
                  </a:glow>
                </a:effectLst>
              </a:rPr>
              <a:t>:</a:t>
            </a:r>
          </a:p>
          <a:p>
            <a:r>
              <a:rPr kumimoji="1" lang="en-US" altLang="ja-JP" sz="2800" b="1" dirty="0" smtClean="0">
                <a:solidFill>
                  <a:srgbClr val="FF0000"/>
                </a:solidFill>
                <a:effectLst>
                  <a:glow rad="101600">
                    <a:schemeClr val="bg1"/>
                  </a:glow>
                </a:effectLst>
              </a:rPr>
              <a:t>Increasing ROI</a:t>
            </a:r>
            <a:endParaRPr kumimoji="1" lang="ja-JP" altLang="en-US" sz="2800" b="1" dirty="0">
              <a:solidFill>
                <a:srgbClr val="FF0000"/>
              </a:solidFill>
              <a:effectLst>
                <a:glow rad="101600">
                  <a:schemeClr val="bg1"/>
                </a:glow>
              </a:effectLst>
            </a:endParaRPr>
          </a:p>
        </p:txBody>
      </p:sp>
    </p:spTree>
    <p:extLst>
      <p:ext uri="{BB962C8B-B14F-4D97-AF65-F5344CB8AC3E}">
        <p14:creationId xmlns:p14="http://schemas.microsoft.com/office/powerpoint/2010/main" val="335315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1000"/>
                                        <p:tgtEl>
                                          <p:spTgt spid="57"/>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1000"/>
                                        <p:tgtEl>
                                          <p:spTgt spid="6"/>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22" presetClass="entr" presetSubtype="1"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1000"/>
                                        <p:tgtEl>
                                          <p:spTgt spid="54"/>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1000"/>
                                        <p:tgtEl>
                                          <p:spTgt spid="6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heel(1)">
                                      <p:cBhvr>
                                        <p:cTn id="31" dur="1000"/>
                                        <p:tgtEl>
                                          <p:spTgt spid="65"/>
                                        </p:tgtEl>
                                      </p:cBhvr>
                                    </p:animEffect>
                                  </p:childTnLst>
                                </p:cTn>
                              </p:par>
                              <p:par>
                                <p:cTn id="32" presetID="22" presetClass="entr" presetSubtype="8" fill="hold" nodeType="withEffect">
                                  <p:stCondLst>
                                    <p:cond delay="500"/>
                                  </p:stCondLst>
                                  <p:childTnLst>
                                    <p:set>
                                      <p:cBhvr>
                                        <p:cTn id="33" dur="1" fill="hold">
                                          <p:stCondLst>
                                            <p:cond delay="0"/>
                                          </p:stCondLst>
                                        </p:cTn>
                                        <p:tgtEl>
                                          <p:spTgt spid="66">
                                            <p:txEl>
                                              <p:pRg st="0" end="0"/>
                                            </p:txEl>
                                          </p:spTgt>
                                        </p:tgtEl>
                                        <p:attrNameLst>
                                          <p:attrName>style.visibility</p:attrName>
                                        </p:attrNameLst>
                                      </p:cBhvr>
                                      <p:to>
                                        <p:strVal val="visible"/>
                                      </p:to>
                                    </p:set>
                                    <p:animEffect transition="in" filter="wipe(left)">
                                      <p:cBhvr>
                                        <p:cTn id="34" dur="500"/>
                                        <p:tgtEl>
                                          <p:spTgt spid="66">
                                            <p:txEl>
                                              <p:pRg st="0" end="0"/>
                                            </p:txEl>
                                          </p:spTgt>
                                        </p:tgtEl>
                                      </p:cBhvr>
                                    </p:animEffect>
                                  </p:childTnLst>
                                </p:cTn>
                              </p:par>
                              <p:par>
                                <p:cTn id="35" presetID="22" presetClass="entr" presetSubtype="8" fill="hold" nodeType="withEffect">
                                  <p:stCondLst>
                                    <p:cond delay="500"/>
                                  </p:stCondLst>
                                  <p:childTnLst>
                                    <p:set>
                                      <p:cBhvr>
                                        <p:cTn id="36" dur="1" fill="hold">
                                          <p:stCondLst>
                                            <p:cond delay="0"/>
                                          </p:stCondLst>
                                        </p:cTn>
                                        <p:tgtEl>
                                          <p:spTgt spid="66">
                                            <p:txEl>
                                              <p:pRg st="1" end="1"/>
                                            </p:txEl>
                                          </p:spTgt>
                                        </p:tgtEl>
                                        <p:attrNameLst>
                                          <p:attrName>style.visibility</p:attrName>
                                        </p:attrNameLst>
                                      </p:cBhvr>
                                      <p:to>
                                        <p:strVal val="visible"/>
                                      </p:to>
                                    </p:set>
                                    <p:animEffect transition="in" filter="wipe(left)">
                                      <p:cBhvr>
                                        <p:cTn id="37" dur="5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p:bldP spid="6" grpId="0" animBg="1"/>
      <p:bldP spid="57" grpId="0"/>
      <p:bldP spid="6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 y="641274"/>
            <a:ext cx="12191989" cy="5905495"/>
          </a:xfrm>
          <a:prstGeom prst="rect">
            <a:avLst/>
          </a:prstGeom>
        </p:spPr>
      </p:pic>
      <p:sp>
        <p:nvSpPr>
          <p:cNvPr id="2" name="タイトル 1"/>
          <p:cNvSpPr>
            <a:spLocks noGrp="1"/>
          </p:cNvSpPr>
          <p:nvPr>
            <p:ph type="title"/>
          </p:nvPr>
        </p:nvSpPr>
        <p:spPr/>
        <p:txBody>
          <a:bodyPr>
            <a:normAutofit/>
          </a:bodyPr>
          <a:lstStyle/>
          <a:p>
            <a:r>
              <a:rPr lang="en-US" altLang="ja-JP" dirty="0"/>
              <a:t>How to proceed with “Offensive Automation”</a:t>
            </a:r>
            <a:endParaRPr kumimoji="1" lang="ja-JP" altLang="en-US" dirty="0"/>
          </a:p>
        </p:txBody>
      </p:sp>
      <p:sp>
        <p:nvSpPr>
          <p:cNvPr id="4" name="楕円 3"/>
          <p:cNvSpPr/>
          <p:nvPr/>
        </p:nvSpPr>
        <p:spPr bwMode="auto">
          <a:xfrm>
            <a:off x="6421157" y="5416705"/>
            <a:ext cx="1584220" cy="576080"/>
          </a:xfrm>
          <a:prstGeom prst="ellipse">
            <a:avLst/>
          </a:prstGeom>
          <a:noFill/>
          <a:ln w="762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effectLst/>
              <a:latin typeface="+mn-ea"/>
            </a:endParaRPr>
          </a:p>
        </p:txBody>
      </p:sp>
      <p:sp>
        <p:nvSpPr>
          <p:cNvPr id="6" name="テキスト ボックス 5"/>
          <p:cNvSpPr txBox="1"/>
          <p:nvPr/>
        </p:nvSpPr>
        <p:spPr>
          <a:xfrm>
            <a:off x="3508353" y="6026864"/>
            <a:ext cx="7409850" cy="461665"/>
          </a:xfrm>
          <a:prstGeom prst="rect">
            <a:avLst/>
          </a:prstGeom>
          <a:noFill/>
        </p:spPr>
        <p:txBody>
          <a:bodyPr wrap="none" rtlCol="0">
            <a:spAutoFit/>
          </a:bodyPr>
          <a:lstStyle/>
          <a:p>
            <a:pPr algn="ctr"/>
            <a:r>
              <a:rPr lang="en-US" altLang="ja-JP" sz="2400" b="1" u="sng" dirty="0" smtClean="0">
                <a:solidFill>
                  <a:srgbClr val="FF0000"/>
                </a:solidFill>
                <a:effectLst>
                  <a:glow rad="63500">
                    <a:schemeClr val="bg1"/>
                  </a:glow>
                </a:effectLst>
              </a:rPr>
              <a:t>CI/CD Architecture with Kubernetes as base</a:t>
            </a:r>
            <a:endParaRPr lang="ja-JP" altLang="en-US" sz="2400" b="1" u="sng" dirty="0" smtClean="0">
              <a:solidFill>
                <a:srgbClr val="FF0000"/>
              </a:solidFill>
              <a:effectLst>
                <a:glow rad="63500">
                  <a:schemeClr val="bg1"/>
                </a:glow>
              </a:effectLst>
            </a:endParaRPr>
          </a:p>
        </p:txBody>
      </p:sp>
      <p:sp>
        <p:nvSpPr>
          <p:cNvPr id="3" name="角丸四角形 2"/>
          <p:cNvSpPr/>
          <p:nvPr/>
        </p:nvSpPr>
        <p:spPr bwMode="auto">
          <a:xfrm>
            <a:off x="8976400" y="711200"/>
            <a:ext cx="3154151" cy="917550"/>
          </a:xfrm>
          <a:prstGeom prst="roundRect">
            <a:avLst/>
          </a:prstGeom>
          <a:noFill/>
          <a:ln w="76200">
            <a:solidFill>
              <a:srgbClr val="C0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332578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left)">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 y="641274"/>
            <a:ext cx="12191989" cy="5905495"/>
          </a:xfrm>
          <a:prstGeom prst="rect">
            <a:avLst/>
          </a:prstGeom>
        </p:spPr>
      </p:pic>
      <p:sp>
        <p:nvSpPr>
          <p:cNvPr id="2" name="タイトル 1"/>
          <p:cNvSpPr>
            <a:spLocks noGrp="1"/>
          </p:cNvSpPr>
          <p:nvPr>
            <p:ph type="title"/>
          </p:nvPr>
        </p:nvSpPr>
        <p:spPr/>
        <p:txBody>
          <a:bodyPr>
            <a:normAutofit/>
          </a:bodyPr>
          <a:lstStyle/>
          <a:p>
            <a:r>
              <a:rPr lang="en-US" altLang="ja-JP" dirty="0"/>
              <a:t>How to proceed with “Offensive Automation”</a:t>
            </a:r>
            <a:endParaRPr kumimoji="1" lang="ja-JP" altLang="en-US" dirty="0"/>
          </a:p>
        </p:txBody>
      </p:sp>
      <p:sp>
        <p:nvSpPr>
          <p:cNvPr id="4" name="楕円 3"/>
          <p:cNvSpPr/>
          <p:nvPr/>
        </p:nvSpPr>
        <p:spPr bwMode="auto">
          <a:xfrm>
            <a:off x="6421157" y="5416705"/>
            <a:ext cx="1584220" cy="576080"/>
          </a:xfrm>
          <a:prstGeom prst="ellipse">
            <a:avLst/>
          </a:prstGeom>
          <a:noFill/>
          <a:ln w="762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effectLst/>
              <a:latin typeface="+mn-ea"/>
            </a:endParaRPr>
          </a:p>
        </p:txBody>
      </p:sp>
      <p:sp>
        <p:nvSpPr>
          <p:cNvPr id="6" name="テキスト ボックス 5"/>
          <p:cNvSpPr txBox="1"/>
          <p:nvPr/>
        </p:nvSpPr>
        <p:spPr>
          <a:xfrm>
            <a:off x="3508353" y="6026864"/>
            <a:ext cx="7409850" cy="461665"/>
          </a:xfrm>
          <a:prstGeom prst="rect">
            <a:avLst/>
          </a:prstGeom>
          <a:noFill/>
        </p:spPr>
        <p:txBody>
          <a:bodyPr wrap="none" rtlCol="0">
            <a:spAutoFit/>
          </a:bodyPr>
          <a:lstStyle/>
          <a:p>
            <a:pPr algn="ctr"/>
            <a:r>
              <a:rPr lang="en-US" altLang="ja-JP" sz="2400" b="1" u="sng" dirty="0" smtClean="0">
                <a:solidFill>
                  <a:srgbClr val="FF0000"/>
                </a:solidFill>
                <a:effectLst>
                  <a:glow rad="63500">
                    <a:schemeClr val="bg1"/>
                  </a:glow>
                </a:effectLst>
              </a:rPr>
              <a:t>CI/CD Architecture with Kubernetes as base</a:t>
            </a:r>
            <a:endParaRPr lang="ja-JP" altLang="en-US" sz="2400" b="1" u="sng" dirty="0" smtClean="0">
              <a:solidFill>
                <a:srgbClr val="FF0000"/>
              </a:solidFill>
              <a:effectLst>
                <a:glow rad="63500">
                  <a:schemeClr val="bg1"/>
                </a:glow>
              </a:effectLst>
            </a:endParaRPr>
          </a:p>
        </p:txBody>
      </p:sp>
      <p:sp>
        <p:nvSpPr>
          <p:cNvPr id="3" name="角丸四角形 2"/>
          <p:cNvSpPr/>
          <p:nvPr/>
        </p:nvSpPr>
        <p:spPr bwMode="auto">
          <a:xfrm>
            <a:off x="8976400" y="711200"/>
            <a:ext cx="3154151" cy="917550"/>
          </a:xfrm>
          <a:prstGeom prst="roundRect">
            <a:avLst/>
          </a:prstGeom>
          <a:noFill/>
          <a:ln w="76200">
            <a:solidFill>
              <a:srgbClr val="C0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7" name="グループ化 6"/>
          <p:cNvGrpSpPr/>
          <p:nvPr/>
        </p:nvGrpSpPr>
        <p:grpSpPr>
          <a:xfrm>
            <a:off x="-1200" y="641274"/>
            <a:ext cx="12193200" cy="5905496"/>
            <a:chOff x="-1200" y="641274"/>
            <a:chExt cx="12193200" cy="5905496"/>
          </a:xfrm>
          <a:solidFill>
            <a:schemeClr val="tx1">
              <a:alpha val="80000"/>
            </a:schemeClr>
          </a:solidFill>
        </p:grpSpPr>
        <p:sp>
          <p:nvSpPr>
            <p:cNvPr id="9" name="L 字 8"/>
            <p:cNvSpPr/>
            <p:nvPr/>
          </p:nvSpPr>
          <p:spPr bwMode="auto">
            <a:xfrm flipH="1">
              <a:off x="1271330" y="641274"/>
              <a:ext cx="10920670" cy="2427676"/>
            </a:xfrm>
            <a:prstGeom prst="corner">
              <a:avLst>
                <a:gd name="adj1" fmla="val 37837"/>
                <a:gd name="adj2" fmla="val 281487"/>
              </a:avLst>
            </a:prstGeom>
            <a:grp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L 字 9"/>
            <p:cNvSpPr/>
            <p:nvPr/>
          </p:nvSpPr>
          <p:spPr bwMode="auto">
            <a:xfrm flipH="1">
              <a:off x="-1200" y="3068950"/>
              <a:ext cx="12193200" cy="3477820"/>
            </a:xfrm>
            <a:prstGeom prst="corner">
              <a:avLst>
                <a:gd name="adj1" fmla="val 35098"/>
                <a:gd name="adj2" fmla="val 274092"/>
              </a:avLst>
            </a:prstGeom>
            <a:grp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1" name="フリーフォーム 10"/>
          <p:cNvSpPr/>
          <p:nvPr/>
        </p:nvSpPr>
        <p:spPr bwMode="auto">
          <a:xfrm>
            <a:off x="-6350" y="641350"/>
            <a:ext cx="5359400" cy="4686300"/>
          </a:xfrm>
          <a:custGeom>
            <a:avLst/>
            <a:gdLst>
              <a:gd name="connsiteX0" fmla="*/ 0 w 5359400"/>
              <a:gd name="connsiteY0" fmla="*/ 0 h 4686300"/>
              <a:gd name="connsiteX1" fmla="*/ 5359400 w 5359400"/>
              <a:gd name="connsiteY1" fmla="*/ 0 h 4686300"/>
              <a:gd name="connsiteX2" fmla="*/ 5359400 w 5359400"/>
              <a:gd name="connsiteY2" fmla="*/ 1517650 h 4686300"/>
              <a:gd name="connsiteX3" fmla="*/ 1282700 w 5359400"/>
              <a:gd name="connsiteY3" fmla="*/ 1517650 h 4686300"/>
              <a:gd name="connsiteX4" fmla="*/ 1282700 w 5359400"/>
              <a:gd name="connsiteY4" fmla="*/ 2425700 h 4686300"/>
              <a:gd name="connsiteX5" fmla="*/ 2660650 w 5359400"/>
              <a:gd name="connsiteY5" fmla="*/ 2425700 h 4686300"/>
              <a:gd name="connsiteX6" fmla="*/ 2660650 w 5359400"/>
              <a:gd name="connsiteY6" fmla="*/ 4686300 h 4686300"/>
              <a:gd name="connsiteX7" fmla="*/ 6350 w 5359400"/>
              <a:gd name="connsiteY7" fmla="*/ 4686300 h 4686300"/>
              <a:gd name="connsiteX8" fmla="*/ 0 w 5359400"/>
              <a:gd name="connsiteY8" fmla="*/ 0 h 468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9400" h="4686300">
                <a:moveTo>
                  <a:pt x="0" y="0"/>
                </a:moveTo>
                <a:lnTo>
                  <a:pt x="5359400" y="0"/>
                </a:lnTo>
                <a:lnTo>
                  <a:pt x="5359400" y="1517650"/>
                </a:lnTo>
                <a:lnTo>
                  <a:pt x="1282700" y="1517650"/>
                </a:lnTo>
                <a:lnTo>
                  <a:pt x="1282700" y="2425700"/>
                </a:lnTo>
                <a:lnTo>
                  <a:pt x="2660650" y="2425700"/>
                </a:lnTo>
                <a:lnTo>
                  <a:pt x="2660650" y="4686300"/>
                </a:lnTo>
                <a:lnTo>
                  <a:pt x="6350" y="4686300"/>
                </a:lnTo>
                <a:cubicBezTo>
                  <a:pt x="4233" y="3124200"/>
                  <a:pt x="2117" y="1562100"/>
                  <a:pt x="0" y="0"/>
                </a:cubicBezTo>
                <a:close/>
              </a:path>
            </a:pathLst>
          </a:custGeom>
          <a:noFill/>
          <a:ln w="762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フリーフォーム 11"/>
          <p:cNvSpPr/>
          <p:nvPr/>
        </p:nvSpPr>
        <p:spPr bwMode="auto">
          <a:xfrm>
            <a:off x="3431630" y="4242456"/>
            <a:ext cx="1129310" cy="338611"/>
          </a:xfrm>
          <a:custGeom>
            <a:avLst/>
            <a:gdLst>
              <a:gd name="connsiteX0" fmla="*/ 584774 w 748244"/>
              <a:gd name="connsiteY0" fmla="*/ 131 h 224353"/>
              <a:gd name="connsiteX1" fmla="*/ 605214 w 748244"/>
              <a:gd name="connsiteY1" fmla="*/ 10924 h 224353"/>
              <a:gd name="connsiteX2" fmla="*/ 601243 w 748244"/>
              <a:gd name="connsiteY2" fmla="*/ 53449 h 224353"/>
              <a:gd name="connsiteX3" fmla="*/ 594628 w 748244"/>
              <a:gd name="connsiteY3" fmla="*/ 58934 h 224353"/>
              <a:gd name="connsiteX4" fmla="*/ 724533 w 748244"/>
              <a:gd name="connsiteY4" fmla="*/ 58934 h 224353"/>
              <a:gd name="connsiteX5" fmla="*/ 748244 w 748244"/>
              <a:gd name="connsiteY5" fmla="*/ 82645 h 224353"/>
              <a:gd name="connsiteX6" fmla="*/ 724533 w 748244"/>
              <a:gd name="connsiteY6" fmla="*/ 106356 h 224353"/>
              <a:gd name="connsiteX7" fmla="*/ 653736 w 748244"/>
              <a:gd name="connsiteY7" fmla="*/ 106356 h 224353"/>
              <a:gd name="connsiteX8" fmla="*/ 654045 w 748244"/>
              <a:gd name="connsiteY8" fmla="*/ 106695 h 224353"/>
              <a:gd name="connsiteX9" fmla="*/ 659352 w 748244"/>
              <a:gd name="connsiteY9" fmla="*/ 121480 h 224353"/>
              <a:gd name="connsiteX10" fmla="*/ 643021 w 748244"/>
              <a:gd name="connsiteY10" fmla="*/ 143679 h 224353"/>
              <a:gd name="connsiteX11" fmla="*/ 640920 w 748244"/>
              <a:gd name="connsiteY11" fmla="*/ 144219 h 224353"/>
              <a:gd name="connsiteX12" fmla="*/ 640920 w 748244"/>
              <a:gd name="connsiteY12" fmla="*/ 144219 h 224353"/>
              <a:gd name="connsiteX13" fmla="*/ 649549 w 748244"/>
              <a:gd name="connsiteY13" fmla="*/ 162515 h 224353"/>
              <a:gd name="connsiteX14" fmla="*/ 630617 w 748244"/>
              <a:gd name="connsiteY14" fmla="*/ 185744 h 224353"/>
              <a:gd name="connsiteX15" fmla="*/ 629270 w 748244"/>
              <a:gd name="connsiteY15" fmla="*/ 185950 h 224353"/>
              <a:gd name="connsiteX16" fmla="*/ 630803 w 748244"/>
              <a:gd name="connsiteY16" fmla="*/ 187343 h 224353"/>
              <a:gd name="connsiteX17" fmla="*/ 637153 w 748244"/>
              <a:gd name="connsiteY17" fmla="*/ 202673 h 224353"/>
              <a:gd name="connsiteX18" fmla="*/ 615473 w 748244"/>
              <a:gd name="connsiteY18" fmla="*/ 224353 h 224353"/>
              <a:gd name="connsiteX19" fmla="*/ 570040 w 748244"/>
              <a:gd name="connsiteY19" fmla="*/ 224353 h 224353"/>
              <a:gd name="connsiteX20" fmla="*/ 517441 w 748244"/>
              <a:gd name="connsiteY20" fmla="*/ 224353 h 224353"/>
              <a:gd name="connsiteX21" fmla="*/ 517438 w 748244"/>
              <a:gd name="connsiteY21" fmla="*/ 224352 h 224353"/>
              <a:gd name="connsiteX22" fmla="*/ 82535 w 748244"/>
              <a:gd name="connsiteY22" fmla="*/ 224352 h 224353"/>
              <a:gd name="connsiteX23" fmla="*/ 0 w 748244"/>
              <a:gd name="connsiteY23" fmla="*/ 141817 h 224353"/>
              <a:gd name="connsiteX24" fmla="*/ 82535 w 748244"/>
              <a:gd name="connsiteY24" fmla="*/ 59282 h 224353"/>
              <a:gd name="connsiteX25" fmla="*/ 499442 w 748244"/>
              <a:gd name="connsiteY25" fmla="*/ 59282 h 224353"/>
              <a:gd name="connsiteX26" fmla="*/ 562689 w 748244"/>
              <a:gd name="connsiteY26" fmla="*/ 6953 h 224353"/>
              <a:gd name="connsiteX27" fmla="*/ 584774 w 748244"/>
              <a:gd name="connsiteY27" fmla="*/ 131 h 2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48244" h="224353">
                <a:moveTo>
                  <a:pt x="584774" y="131"/>
                </a:moveTo>
                <a:cubicBezTo>
                  <a:pt x="592470" y="850"/>
                  <a:pt x="599891" y="4504"/>
                  <a:pt x="605214" y="10924"/>
                </a:cubicBezTo>
                <a:cubicBezTo>
                  <a:pt x="615861" y="23763"/>
                  <a:pt x="614083" y="42802"/>
                  <a:pt x="601243" y="53449"/>
                </a:cubicBezTo>
                <a:lnTo>
                  <a:pt x="594628" y="58934"/>
                </a:lnTo>
                <a:lnTo>
                  <a:pt x="724533" y="58934"/>
                </a:lnTo>
                <a:cubicBezTo>
                  <a:pt x="737628" y="58934"/>
                  <a:pt x="748244" y="69550"/>
                  <a:pt x="748244" y="82645"/>
                </a:cubicBezTo>
                <a:cubicBezTo>
                  <a:pt x="748244" y="95740"/>
                  <a:pt x="737628" y="106356"/>
                  <a:pt x="724533" y="106356"/>
                </a:cubicBezTo>
                <a:lnTo>
                  <a:pt x="653736" y="106356"/>
                </a:lnTo>
                <a:lnTo>
                  <a:pt x="654045" y="106695"/>
                </a:lnTo>
                <a:cubicBezTo>
                  <a:pt x="657360" y="110713"/>
                  <a:pt x="659352" y="115864"/>
                  <a:pt x="659352" y="121480"/>
                </a:cubicBezTo>
                <a:cubicBezTo>
                  <a:pt x="659352" y="131910"/>
                  <a:pt x="652482" y="140736"/>
                  <a:pt x="643021" y="143679"/>
                </a:cubicBezTo>
                <a:lnTo>
                  <a:pt x="640920" y="144219"/>
                </a:lnTo>
                <a:cubicBezTo>
                  <a:pt x="640920" y="144219"/>
                  <a:pt x="640920" y="144219"/>
                  <a:pt x="640920" y="144219"/>
                </a:cubicBezTo>
                <a:cubicBezTo>
                  <a:pt x="646190" y="148568"/>
                  <a:pt x="649549" y="155149"/>
                  <a:pt x="649549" y="162515"/>
                </a:cubicBezTo>
                <a:cubicBezTo>
                  <a:pt x="649549" y="173974"/>
                  <a:pt x="641421" y="183533"/>
                  <a:pt x="630617" y="185744"/>
                </a:cubicBezTo>
                <a:lnTo>
                  <a:pt x="629270" y="185950"/>
                </a:lnTo>
                <a:lnTo>
                  <a:pt x="630803" y="187343"/>
                </a:lnTo>
                <a:cubicBezTo>
                  <a:pt x="634727" y="191266"/>
                  <a:pt x="637153" y="196686"/>
                  <a:pt x="637153" y="202673"/>
                </a:cubicBezTo>
                <a:cubicBezTo>
                  <a:pt x="637153" y="214646"/>
                  <a:pt x="627447" y="224353"/>
                  <a:pt x="615473" y="224353"/>
                </a:cubicBezTo>
                <a:cubicBezTo>
                  <a:pt x="600329" y="224353"/>
                  <a:pt x="585185" y="224353"/>
                  <a:pt x="570040" y="224353"/>
                </a:cubicBezTo>
                <a:lnTo>
                  <a:pt x="517441" y="224353"/>
                </a:lnTo>
                <a:lnTo>
                  <a:pt x="517438" y="224352"/>
                </a:lnTo>
                <a:lnTo>
                  <a:pt x="82535" y="224352"/>
                </a:lnTo>
                <a:cubicBezTo>
                  <a:pt x="36952" y="224352"/>
                  <a:pt x="0" y="187400"/>
                  <a:pt x="0" y="141817"/>
                </a:cubicBezTo>
                <a:cubicBezTo>
                  <a:pt x="0" y="96234"/>
                  <a:pt x="36952" y="59282"/>
                  <a:pt x="82535" y="59282"/>
                </a:cubicBezTo>
                <a:lnTo>
                  <a:pt x="499442" y="59282"/>
                </a:lnTo>
                <a:lnTo>
                  <a:pt x="562689" y="6953"/>
                </a:lnTo>
                <a:cubicBezTo>
                  <a:pt x="569109" y="1630"/>
                  <a:pt x="577079" y="-588"/>
                  <a:pt x="584774" y="131"/>
                </a:cubicBezTo>
                <a:close/>
              </a:path>
            </a:pathLst>
          </a:custGeom>
          <a:solidFill>
            <a:schemeClr val="accent2">
              <a:lumMod val="50000"/>
              <a:lumOff val="5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4" name="テキスト ボックス 13"/>
          <p:cNvSpPr txBox="1"/>
          <p:nvPr/>
        </p:nvSpPr>
        <p:spPr>
          <a:xfrm>
            <a:off x="4616354" y="3996263"/>
            <a:ext cx="7737952" cy="1200329"/>
          </a:xfrm>
          <a:prstGeom prst="rect">
            <a:avLst/>
          </a:prstGeom>
          <a:noFill/>
        </p:spPr>
        <p:txBody>
          <a:bodyPr wrap="none" rtlCol="0">
            <a:spAutoFit/>
          </a:bodyPr>
          <a:lstStyle/>
          <a:p>
            <a:r>
              <a:rPr lang="en-US" altLang="ja-JP" sz="2400" b="1" dirty="0" smtClean="0">
                <a:solidFill>
                  <a:srgbClr val="FF0000"/>
                </a:solidFill>
                <a:effectLst>
                  <a:glow rad="63500">
                    <a:schemeClr val="bg1"/>
                  </a:glow>
                </a:effectLst>
              </a:rPr>
              <a:t>Let’s template manage K8s manifest too (</a:t>
            </a:r>
            <a:r>
              <a:rPr lang="en-US" altLang="ja-JP" sz="2400" b="1" dirty="0" err="1" smtClean="0">
                <a:solidFill>
                  <a:srgbClr val="FF0000"/>
                </a:solidFill>
                <a:effectLst>
                  <a:glow rad="63500">
                    <a:schemeClr val="bg1"/>
                  </a:glow>
                </a:effectLst>
              </a:rPr>
              <a:t>IaC</a:t>
            </a:r>
            <a:r>
              <a:rPr lang="en-US" altLang="ja-JP" sz="2400" b="1" dirty="0" smtClean="0">
                <a:solidFill>
                  <a:srgbClr val="FF0000"/>
                </a:solidFill>
                <a:effectLst>
                  <a:glow rad="63500">
                    <a:schemeClr val="bg1"/>
                  </a:glow>
                </a:effectLst>
              </a:rPr>
              <a:t>)</a:t>
            </a:r>
            <a:br>
              <a:rPr lang="en-US" altLang="ja-JP" sz="2400" b="1" dirty="0" smtClean="0">
                <a:solidFill>
                  <a:srgbClr val="FF0000"/>
                </a:solidFill>
                <a:effectLst>
                  <a:glow rad="63500">
                    <a:schemeClr val="bg1"/>
                  </a:glow>
                </a:effectLst>
              </a:rPr>
            </a:br>
            <a:r>
              <a:rPr lang="en-US" altLang="ja-JP" sz="2400" b="1" dirty="0" smtClean="0">
                <a:solidFill>
                  <a:srgbClr val="FF0000"/>
                </a:solidFill>
                <a:effectLst>
                  <a:glow rad="63500">
                    <a:schemeClr val="bg1"/>
                  </a:glow>
                </a:effectLst>
              </a:rPr>
              <a:t>(Having a manifest for each movement is </a:t>
            </a:r>
            <a:r>
              <a:rPr lang="en-US" altLang="ja-JP" sz="2400" b="1" dirty="0">
                <a:solidFill>
                  <a:srgbClr val="FF0000"/>
                </a:solidFill>
                <a:effectLst>
                  <a:glow rad="63500">
                    <a:schemeClr val="bg1"/>
                  </a:glow>
                </a:effectLst>
              </a:rPr>
              <a:t/>
            </a:r>
            <a:br>
              <a:rPr lang="en-US" altLang="ja-JP" sz="2400" b="1" dirty="0">
                <a:solidFill>
                  <a:srgbClr val="FF0000"/>
                </a:solidFill>
                <a:effectLst>
                  <a:glow rad="63500">
                    <a:schemeClr val="bg1"/>
                  </a:glow>
                </a:effectLst>
              </a:rPr>
            </a:br>
            <a:r>
              <a:rPr lang="en-US" altLang="ja-JP" sz="2400" b="1" dirty="0" smtClean="0">
                <a:solidFill>
                  <a:srgbClr val="FF0000"/>
                </a:solidFill>
                <a:effectLst>
                  <a:glow rad="63500">
                    <a:schemeClr val="bg1"/>
                  </a:glow>
                </a:effectLst>
              </a:rPr>
              <a:t>asking for bugs)</a:t>
            </a:r>
            <a:endParaRPr kumimoji="1" lang="ja-JP" altLang="en-US" sz="2400" b="1" dirty="0">
              <a:solidFill>
                <a:srgbClr val="FF0000"/>
              </a:solidFill>
              <a:effectLst>
                <a:glow rad="63500">
                  <a:schemeClr val="bg1"/>
                </a:glow>
              </a:effectLst>
            </a:endParaRPr>
          </a:p>
        </p:txBody>
      </p:sp>
      <p:pic>
        <p:nvPicPr>
          <p:cNvPr id="5" name="図 4"/>
          <p:cNvPicPr>
            <a:picLocks noChangeAspect="1"/>
          </p:cNvPicPr>
          <p:nvPr/>
        </p:nvPicPr>
        <p:blipFill>
          <a:blip r:embed="rId3"/>
          <a:stretch>
            <a:fillRect/>
          </a:stretch>
        </p:blipFill>
        <p:spPr>
          <a:xfrm>
            <a:off x="3538422" y="3314128"/>
            <a:ext cx="4637257" cy="458227"/>
          </a:xfrm>
          <a:prstGeom prst="rect">
            <a:avLst/>
          </a:prstGeom>
        </p:spPr>
      </p:pic>
      <p:sp>
        <p:nvSpPr>
          <p:cNvPr id="15" name="テキスト ボックス 14"/>
          <p:cNvSpPr txBox="1"/>
          <p:nvPr/>
        </p:nvSpPr>
        <p:spPr>
          <a:xfrm>
            <a:off x="3552787" y="4390294"/>
            <a:ext cx="546897" cy="137678"/>
          </a:xfrm>
          <a:custGeom>
            <a:avLst/>
            <a:gdLst/>
            <a:ahLst/>
            <a:cxnLst/>
            <a:rect l="l" t="t" r="r" b="b"/>
            <a:pathLst>
              <a:path w="424611" h="106893">
                <a:moveTo>
                  <a:pt x="20512" y="18247"/>
                </a:moveTo>
                <a:cubicBezTo>
                  <a:pt x="20512" y="30003"/>
                  <a:pt x="20512" y="41759"/>
                  <a:pt x="20512" y="53515"/>
                </a:cubicBezTo>
                <a:cubicBezTo>
                  <a:pt x="22346" y="53515"/>
                  <a:pt x="24180" y="53515"/>
                  <a:pt x="26015" y="53515"/>
                </a:cubicBezTo>
                <a:cubicBezTo>
                  <a:pt x="36354" y="53515"/>
                  <a:pt x="43201" y="51960"/>
                  <a:pt x="46557" y="48851"/>
                </a:cubicBezTo>
                <a:cubicBezTo>
                  <a:pt x="49913" y="45742"/>
                  <a:pt x="51591" y="40965"/>
                  <a:pt x="51591" y="34519"/>
                </a:cubicBezTo>
                <a:cubicBezTo>
                  <a:pt x="51591" y="29209"/>
                  <a:pt x="49976" y="25169"/>
                  <a:pt x="46745" y="22400"/>
                </a:cubicBezTo>
                <a:cubicBezTo>
                  <a:pt x="43514" y="19631"/>
                  <a:pt x="37125" y="18247"/>
                  <a:pt x="27578" y="18247"/>
                </a:cubicBezTo>
                <a:cubicBezTo>
                  <a:pt x="25222" y="18247"/>
                  <a:pt x="22867" y="18247"/>
                  <a:pt x="20512" y="18247"/>
                </a:cubicBezTo>
                <a:close/>
                <a:moveTo>
                  <a:pt x="125528" y="16204"/>
                </a:moveTo>
                <a:cubicBezTo>
                  <a:pt x="118066" y="16204"/>
                  <a:pt x="112125" y="19450"/>
                  <a:pt x="107706" y="25941"/>
                </a:cubicBezTo>
                <a:cubicBezTo>
                  <a:pt x="103287" y="32431"/>
                  <a:pt x="101077" y="41623"/>
                  <a:pt x="101077" y="53515"/>
                </a:cubicBezTo>
                <a:cubicBezTo>
                  <a:pt x="101077" y="65362"/>
                  <a:pt x="103287" y="74519"/>
                  <a:pt x="107706" y="80987"/>
                </a:cubicBezTo>
                <a:cubicBezTo>
                  <a:pt x="112125" y="87455"/>
                  <a:pt x="118066" y="90689"/>
                  <a:pt x="125528" y="90689"/>
                </a:cubicBezTo>
                <a:cubicBezTo>
                  <a:pt x="132949" y="90689"/>
                  <a:pt x="138869" y="87432"/>
                  <a:pt x="143288" y="80919"/>
                </a:cubicBezTo>
                <a:cubicBezTo>
                  <a:pt x="147707" y="74405"/>
                  <a:pt x="149917" y="65248"/>
                  <a:pt x="149917" y="53447"/>
                </a:cubicBezTo>
                <a:cubicBezTo>
                  <a:pt x="149917" y="41600"/>
                  <a:pt x="147718" y="32431"/>
                  <a:pt x="143319" y="25941"/>
                </a:cubicBezTo>
                <a:cubicBezTo>
                  <a:pt x="138921" y="19450"/>
                  <a:pt x="132991" y="16204"/>
                  <a:pt x="125528" y="16204"/>
                </a:cubicBezTo>
                <a:close/>
                <a:moveTo>
                  <a:pt x="342065" y="2111"/>
                </a:moveTo>
                <a:cubicBezTo>
                  <a:pt x="369581" y="2111"/>
                  <a:pt x="397096" y="2111"/>
                  <a:pt x="424611" y="2111"/>
                </a:cubicBezTo>
                <a:cubicBezTo>
                  <a:pt x="424611" y="7785"/>
                  <a:pt x="424611" y="13458"/>
                  <a:pt x="424611" y="19132"/>
                </a:cubicBezTo>
                <a:cubicBezTo>
                  <a:pt x="414293" y="19132"/>
                  <a:pt x="403975" y="19132"/>
                  <a:pt x="393656" y="19132"/>
                </a:cubicBezTo>
                <a:cubicBezTo>
                  <a:pt x="393656" y="47660"/>
                  <a:pt x="393656" y="76187"/>
                  <a:pt x="393656" y="104715"/>
                </a:cubicBezTo>
                <a:cubicBezTo>
                  <a:pt x="386778" y="104715"/>
                  <a:pt x="379899" y="104715"/>
                  <a:pt x="373020" y="104715"/>
                </a:cubicBezTo>
                <a:cubicBezTo>
                  <a:pt x="373020" y="76187"/>
                  <a:pt x="373020" y="47660"/>
                  <a:pt x="373020" y="19132"/>
                </a:cubicBezTo>
                <a:cubicBezTo>
                  <a:pt x="362702" y="19132"/>
                  <a:pt x="352384" y="19132"/>
                  <a:pt x="342065" y="19132"/>
                </a:cubicBezTo>
                <a:cubicBezTo>
                  <a:pt x="342065" y="13458"/>
                  <a:pt x="342065" y="7785"/>
                  <a:pt x="342065" y="2111"/>
                </a:cubicBezTo>
                <a:close/>
                <a:moveTo>
                  <a:pt x="250806" y="2111"/>
                </a:moveTo>
                <a:cubicBezTo>
                  <a:pt x="259144" y="2111"/>
                  <a:pt x="267482" y="2111"/>
                  <a:pt x="275820" y="2111"/>
                </a:cubicBezTo>
                <a:cubicBezTo>
                  <a:pt x="288202" y="24216"/>
                  <a:pt x="300584" y="46321"/>
                  <a:pt x="312966" y="68425"/>
                </a:cubicBezTo>
                <a:cubicBezTo>
                  <a:pt x="312966" y="46321"/>
                  <a:pt x="312966" y="24216"/>
                  <a:pt x="312966" y="2111"/>
                </a:cubicBezTo>
                <a:cubicBezTo>
                  <a:pt x="319344" y="2111"/>
                  <a:pt x="325723" y="2111"/>
                  <a:pt x="332101" y="2111"/>
                </a:cubicBezTo>
                <a:cubicBezTo>
                  <a:pt x="332101" y="36312"/>
                  <a:pt x="332101" y="70513"/>
                  <a:pt x="332101" y="104715"/>
                </a:cubicBezTo>
                <a:cubicBezTo>
                  <a:pt x="325473" y="104715"/>
                  <a:pt x="318844" y="104715"/>
                  <a:pt x="312215" y="104715"/>
                </a:cubicBezTo>
                <a:cubicBezTo>
                  <a:pt x="298124" y="79637"/>
                  <a:pt x="284033" y="54559"/>
                  <a:pt x="269942" y="29481"/>
                </a:cubicBezTo>
                <a:cubicBezTo>
                  <a:pt x="269942" y="54559"/>
                  <a:pt x="269942" y="79637"/>
                  <a:pt x="269942" y="104715"/>
                </a:cubicBezTo>
                <a:cubicBezTo>
                  <a:pt x="263563" y="104715"/>
                  <a:pt x="257185" y="104715"/>
                  <a:pt x="250806" y="104715"/>
                </a:cubicBezTo>
                <a:cubicBezTo>
                  <a:pt x="250806" y="70513"/>
                  <a:pt x="250806" y="36312"/>
                  <a:pt x="250806" y="2111"/>
                </a:cubicBezTo>
                <a:close/>
                <a:moveTo>
                  <a:pt x="182456" y="2111"/>
                </a:moveTo>
                <a:cubicBezTo>
                  <a:pt x="199590" y="2111"/>
                  <a:pt x="216725" y="2111"/>
                  <a:pt x="233859" y="2111"/>
                </a:cubicBezTo>
                <a:cubicBezTo>
                  <a:pt x="233859" y="7217"/>
                  <a:pt x="233859" y="12324"/>
                  <a:pt x="233859" y="17430"/>
                </a:cubicBezTo>
                <a:cubicBezTo>
                  <a:pt x="228731" y="17430"/>
                  <a:pt x="223604" y="17430"/>
                  <a:pt x="218476" y="17430"/>
                </a:cubicBezTo>
                <a:cubicBezTo>
                  <a:pt x="218476" y="41418"/>
                  <a:pt x="218476" y="65407"/>
                  <a:pt x="218476" y="89395"/>
                </a:cubicBezTo>
                <a:cubicBezTo>
                  <a:pt x="223604" y="89395"/>
                  <a:pt x="228731" y="89395"/>
                  <a:pt x="233859" y="89395"/>
                </a:cubicBezTo>
                <a:cubicBezTo>
                  <a:pt x="233859" y="94502"/>
                  <a:pt x="233859" y="99608"/>
                  <a:pt x="233859" y="104715"/>
                </a:cubicBezTo>
                <a:cubicBezTo>
                  <a:pt x="216725" y="104715"/>
                  <a:pt x="199590" y="104715"/>
                  <a:pt x="182456" y="104715"/>
                </a:cubicBezTo>
                <a:cubicBezTo>
                  <a:pt x="182456" y="99608"/>
                  <a:pt x="182456" y="94502"/>
                  <a:pt x="182456" y="89395"/>
                </a:cubicBezTo>
                <a:cubicBezTo>
                  <a:pt x="187584" y="89395"/>
                  <a:pt x="192711" y="89395"/>
                  <a:pt x="197839" y="89395"/>
                </a:cubicBezTo>
                <a:cubicBezTo>
                  <a:pt x="197839" y="65407"/>
                  <a:pt x="197839" y="41418"/>
                  <a:pt x="197839" y="17430"/>
                </a:cubicBezTo>
                <a:cubicBezTo>
                  <a:pt x="192711" y="17430"/>
                  <a:pt x="187584" y="17430"/>
                  <a:pt x="182456" y="17430"/>
                </a:cubicBezTo>
                <a:cubicBezTo>
                  <a:pt x="182456" y="12324"/>
                  <a:pt x="182456" y="7217"/>
                  <a:pt x="182456" y="2111"/>
                </a:cubicBezTo>
                <a:close/>
                <a:moveTo>
                  <a:pt x="0" y="2111"/>
                </a:moveTo>
                <a:cubicBezTo>
                  <a:pt x="11882" y="2111"/>
                  <a:pt x="23763" y="2111"/>
                  <a:pt x="35645" y="2111"/>
                </a:cubicBezTo>
                <a:cubicBezTo>
                  <a:pt x="47860" y="2111"/>
                  <a:pt x="57136" y="4823"/>
                  <a:pt x="63473" y="10247"/>
                </a:cubicBezTo>
                <a:cubicBezTo>
                  <a:pt x="69810" y="15671"/>
                  <a:pt x="72978" y="23603"/>
                  <a:pt x="72978" y="34043"/>
                </a:cubicBezTo>
                <a:cubicBezTo>
                  <a:pt x="72978" y="44936"/>
                  <a:pt x="69476" y="53617"/>
                  <a:pt x="62472" y="60085"/>
                </a:cubicBezTo>
                <a:cubicBezTo>
                  <a:pt x="55468" y="66553"/>
                  <a:pt x="46338" y="69787"/>
                  <a:pt x="35082" y="69787"/>
                </a:cubicBezTo>
                <a:cubicBezTo>
                  <a:pt x="30267" y="69787"/>
                  <a:pt x="25452" y="69787"/>
                  <a:pt x="20637" y="69787"/>
                </a:cubicBezTo>
                <a:cubicBezTo>
                  <a:pt x="20637" y="81430"/>
                  <a:pt x="20637" y="93072"/>
                  <a:pt x="20637" y="104715"/>
                </a:cubicBezTo>
                <a:cubicBezTo>
                  <a:pt x="13758" y="104715"/>
                  <a:pt x="6879" y="104715"/>
                  <a:pt x="0" y="104715"/>
                </a:cubicBezTo>
                <a:cubicBezTo>
                  <a:pt x="0" y="70513"/>
                  <a:pt x="0" y="36312"/>
                  <a:pt x="0" y="2111"/>
                </a:cubicBezTo>
                <a:close/>
                <a:moveTo>
                  <a:pt x="125466" y="0"/>
                </a:moveTo>
                <a:cubicBezTo>
                  <a:pt x="139849" y="0"/>
                  <a:pt x="151136" y="4766"/>
                  <a:pt x="159328" y="14298"/>
                </a:cubicBezTo>
                <a:cubicBezTo>
                  <a:pt x="167520" y="23830"/>
                  <a:pt x="171616" y="36902"/>
                  <a:pt x="171616" y="53515"/>
                </a:cubicBezTo>
                <a:cubicBezTo>
                  <a:pt x="171616" y="69991"/>
                  <a:pt x="167541" y="83007"/>
                  <a:pt x="159391" y="92561"/>
                </a:cubicBezTo>
                <a:cubicBezTo>
                  <a:pt x="151240" y="102116"/>
                  <a:pt x="139932" y="106893"/>
                  <a:pt x="125466" y="106893"/>
                </a:cubicBezTo>
                <a:cubicBezTo>
                  <a:pt x="111124" y="106893"/>
                  <a:pt x="99858" y="102139"/>
                  <a:pt x="91666" y="92629"/>
                </a:cubicBezTo>
                <a:cubicBezTo>
                  <a:pt x="83474" y="83120"/>
                  <a:pt x="79378" y="70082"/>
                  <a:pt x="79378" y="53515"/>
                </a:cubicBezTo>
                <a:cubicBezTo>
                  <a:pt x="79378" y="36857"/>
                  <a:pt x="83453" y="23773"/>
                  <a:pt x="91603" y="14264"/>
                </a:cubicBezTo>
                <a:cubicBezTo>
                  <a:pt x="99753" y="4755"/>
                  <a:pt x="111041" y="0"/>
                  <a:pt x="12546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alpha val="84000"/>
                  </a:schemeClr>
                </a:glow>
              </a:effectLst>
            </a:endParaRPr>
          </a:p>
        </p:txBody>
      </p:sp>
      <p:sp>
        <p:nvSpPr>
          <p:cNvPr id="16" name="フリーフォーム 15"/>
          <p:cNvSpPr/>
          <p:nvPr/>
        </p:nvSpPr>
        <p:spPr bwMode="auto">
          <a:xfrm>
            <a:off x="4150007" y="4255218"/>
            <a:ext cx="394337" cy="312902"/>
          </a:xfrm>
          <a:custGeom>
            <a:avLst/>
            <a:gdLst>
              <a:gd name="connsiteX0" fmla="*/ 99182 w 269507"/>
              <a:gd name="connsiteY0" fmla="*/ 183558 h 213851"/>
              <a:gd name="connsiteX1" fmla="*/ 142789 w 269507"/>
              <a:gd name="connsiteY1" fmla="*/ 183558 h 213851"/>
              <a:gd name="connsiteX2" fmla="*/ 158086 w 269507"/>
              <a:gd name="connsiteY2" fmla="*/ 198704 h 213851"/>
              <a:gd name="connsiteX3" fmla="*/ 142789 w 269507"/>
              <a:gd name="connsiteY3" fmla="*/ 213851 h 213851"/>
              <a:gd name="connsiteX4" fmla="*/ 99182 w 269507"/>
              <a:gd name="connsiteY4" fmla="*/ 213851 h 213851"/>
              <a:gd name="connsiteX5" fmla="*/ 83884 w 269507"/>
              <a:gd name="connsiteY5" fmla="*/ 198704 h 213851"/>
              <a:gd name="connsiteX6" fmla="*/ 99182 w 269507"/>
              <a:gd name="connsiteY6" fmla="*/ 183558 h 213851"/>
              <a:gd name="connsiteX7" fmla="*/ 99467 w 269507"/>
              <a:gd name="connsiteY7" fmla="*/ 143253 h 213851"/>
              <a:gd name="connsiteX8" fmla="*/ 154239 w 269507"/>
              <a:gd name="connsiteY8" fmla="*/ 143253 h 213851"/>
              <a:gd name="connsiteX9" fmla="*/ 169537 w 269507"/>
              <a:gd name="connsiteY9" fmla="*/ 158399 h 213851"/>
              <a:gd name="connsiteX10" fmla="*/ 154239 w 269507"/>
              <a:gd name="connsiteY10" fmla="*/ 173546 h 213851"/>
              <a:gd name="connsiteX11" fmla="*/ 99467 w 269507"/>
              <a:gd name="connsiteY11" fmla="*/ 173546 h 213851"/>
              <a:gd name="connsiteX12" fmla="*/ 84169 w 269507"/>
              <a:gd name="connsiteY12" fmla="*/ 158399 h 213851"/>
              <a:gd name="connsiteX13" fmla="*/ 99467 w 269507"/>
              <a:gd name="connsiteY13" fmla="*/ 143253 h 213851"/>
              <a:gd name="connsiteX14" fmla="*/ 99165 w 269507"/>
              <a:gd name="connsiteY14" fmla="*/ 101985 h 213851"/>
              <a:gd name="connsiteX15" fmla="*/ 164177 w 269507"/>
              <a:gd name="connsiteY15" fmla="*/ 101985 h 213851"/>
              <a:gd name="connsiteX16" fmla="*/ 179475 w 269507"/>
              <a:gd name="connsiteY16" fmla="*/ 117132 h 213851"/>
              <a:gd name="connsiteX17" fmla="*/ 164177 w 269507"/>
              <a:gd name="connsiteY17" fmla="*/ 132278 h 213851"/>
              <a:gd name="connsiteX18" fmla="*/ 99165 w 269507"/>
              <a:gd name="connsiteY18" fmla="*/ 132278 h 213851"/>
              <a:gd name="connsiteX19" fmla="*/ 83867 w 269507"/>
              <a:gd name="connsiteY19" fmla="*/ 117132 h 213851"/>
              <a:gd name="connsiteX20" fmla="*/ 99165 w 269507"/>
              <a:gd name="connsiteY20" fmla="*/ 101985 h 213851"/>
              <a:gd name="connsiteX21" fmla="*/ 111155 w 269507"/>
              <a:gd name="connsiteY21" fmla="*/ 97 h 213851"/>
              <a:gd name="connsiteX22" fmla="*/ 126465 w 269507"/>
              <a:gd name="connsiteY22" fmla="*/ 8101 h 213851"/>
              <a:gd name="connsiteX23" fmla="*/ 123491 w 269507"/>
              <a:gd name="connsiteY23" fmla="*/ 39639 h 213851"/>
              <a:gd name="connsiteX24" fmla="*/ 97818 w 269507"/>
              <a:gd name="connsiteY24" fmla="*/ 60716 h 213851"/>
              <a:gd name="connsiteX25" fmla="*/ 97921 w 269507"/>
              <a:gd name="connsiteY25" fmla="*/ 60716 h 213851"/>
              <a:gd name="connsiteX26" fmla="*/ 93848 w 269507"/>
              <a:gd name="connsiteY26" fmla="*/ 64056 h 213851"/>
              <a:gd name="connsiteX27" fmla="*/ 93240 w 269507"/>
              <a:gd name="connsiteY27" fmla="*/ 70189 h 213851"/>
              <a:gd name="connsiteX28" fmla="*/ 99374 w 269507"/>
              <a:gd name="connsiteY28" fmla="*/ 70797 h 213851"/>
              <a:gd name="connsiteX29" fmla="*/ 111671 w 269507"/>
              <a:gd name="connsiteY29" fmla="*/ 60716 h 213851"/>
              <a:gd name="connsiteX30" fmla="*/ 254056 w 269507"/>
              <a:gd name="connsiteY30" fmla="*/ 60716 h 213851"/>
              <a:gd name="connsiteX31" fmla="*/ 269507 w 269507"/>
              <a:gd name="connsiteY31" fmla="*/ 76014 h 213851"/>
              <a:gd name="connsiteX32" fmla="*/ 254056 w 269507"/>
              <a:gd name="connsiteY32" fmla="*/ 91312 h 213851"/>
              <a:gd name="connsiteX33" fmla="*/ 98656 w 269507"/>
              <a:gd name="connsiteY33" fmla="*/ 91513 h 213851"/>
              <a:gd name="connsiteX34" fmla="*/ 74680 w 269507"/>
              <a:gd name="connsiteY34" fmla="*/ 115252 h 213851"/>
              <a:gd name="connsiteX35" fmla="*/ 87227 w 269507"/>
              <a:gd name="connsiteY35" fmla="*/ 136125 h 213851"/>
              <a:gd name="connsiteX36" fmla="*/ 87400 w 269507"/>
              <a:gd name="connsiteY36" fmla="*/ 136207 h 213851"/>
              <a:gd name="connsiteX37" fmla="*/ 85947 w 269507"/>
              <a:gd name="connsiteY37" fmla="*/ 137081 h 213851"/>
              <a:gd name="connsiteX38" fmla="*/ 75164 w 269507"/>
              <a:gd name="connsiteY38" fmla="*/ 157161 h 213851"/>
              <a:gd name="connsiteX39" fmla="*/ 85947 w 269507"/>
              <a:gd name="connsiteY39" fmla="*/ 177241 h 213851"/>
              <a:gd name="connsiteX40" fmla="*/ 87712 w 269507"/>
              <a:gd name="connsiteY40" fmla="*/ 178302 h 213851"/>
              <a:gd name="connsiteX41" fmla="*/ 86868 w 269507"/>
              <a:gd name="connsiteY41" fmla="*/ 178705 h 213851"/>
              <a:gd name="connsiteX42" fmla="*/ 75164 w 269507"/>
              <a:gd name="connsiteY42" fmla="*/ 198174 h 213851"/>
              <a:gd name="connsiteX43" fmla="*/ 80271 w 269507"/>
              <a:gd name="connsiteY43" fmla="*/ 212258 h 213851"/>
              <a:gd name="connsiteX44" fmla="*/ 81233 w 269507"/>
              <a:gd name="connsiteY44" fmla="*/ 213306 h 213851"/>
              <a:gd name="connsiteX45" fmla="*/ 43602 w 269507"/>
              <a:gd name="connsiteY45" fmla="*/ 213306 h 213851"/>
              <a:gd name="connsiteX46" fmla="*/ 0 w 269507"/>
              <a:gd name="connsiteY46" fmla="*/ 170136 h 213851"/>
              <a:gd name="connsiteX47" fmla="*/ 0 w 269507"/>
              <a:gd name="connsiteY47" fmla="*/ 103986 h 213851"/>
              <a:gd name="connsiteX48" fmla="*/ 12771 w 269507"/>
              <a:gd name="connsiteY48" fmla="*/ 73459 h 213851"/>
              <a:gd name="connsiteX49" fmla="*/ 18050 w 269507"/>
              <a:gd name="connsiteY49" fmla="*/ 68011 h 213851"/>
              <a:gd name="connsiteX50" fmla="*/ 94612 w 269507"/>
              <a:gd name="connsiteY50" fmla="*/ 5156 h 213851"/>
              <a:gd name="connsiteX51" fmla="*/ 111155 w 269507"/>
              <a:gd name="connsiteY51" fmla="*/ 97 h 21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07" h="213851">
                <a:moveTo>
                  <a:pt x="99182" y="183558"/>
                </a:moveTo>
                <a:lnTo>
                  <a:pt x="142789" y="183558"/>
                </a:lnTo>
                <a:cubicBezTo>
                  <a:pt x="151237" y="183558"/>
                  <a:pt x="158086" y="190339"/>
                  <a:pt x="158086" y="198704"/>
                </a:cubicBezTo>
                <a:cubicBezTo>
                  <a:pt x="158086" y="207069"/>
                  <a:pt x="151237" y="213851"/>
                  <a:pt x="142789" y="213851"/>
                </a:cubicBezTo>
                <a:lnTo>
                  <a:pt x="99182" y="213851"/>
                </a:lnTo>
                <a:cubicBezTo>
                  <a:pt x="90733" y="213851"/>
                  <a:pt x="83884" y="207069"/>
                  <a:pt x="83884" y="198704"/>
                </a:cubicBezTo>
                <a:cubicBezTo>
                  <a:pt x="83884" y="190339"/>
                  <a:pt x="90733" y="183558"/>
                  <a:pt x="99182" y="183558"/>
                </a:cubicBezTo>
                <a:close/>
                <a:moveTo>
                  <a:pt x="99467" y="143253"/>
                </a:moveTo>
                <a:lnTo>
                  <a:pt x="154239" y="143253"/>
                </a:lnTo>
                <a:cubicBezTo>
                  <a:pt x="162688" y="143253"/>
                  <a:pt x="169537" y="150034"/>
                  <a:pt x="169537" y="158399"/>
                </a:cubicBezTo>
                <a:cubicBezTo>
                  <a:pt x="169537" y="166764"/>
                  <a:pt x="162688" y="173546"/>
                  <a:pt x="154239" y="173546"/>
                </a:cubicBezTo>
                <a:lnTo>
                  <a:pt x="99467" y="173546"/>
                </a:lnTo>
                <a:cubicBezTo>
                  <a:pt x="91018" y="173546"/>
                  <a:pt x="84169" y="166764"/>
                  <a:pt x="84169" y="158399"/>
                </a:cubicBezTo>
                <a:cubicBezTo>
                  <a:pt x="84169" y="150034"/>
                  <a:pt x="91018" y="143253"/>
                  <a:pt x="99467" y="143253"/>
                </a:cubicBezTo>
                <a:close/>
                <a:moveTo>
                  <a:pt x="99165" y="101985"/>
                </a:moveTo>
                <a:lnTo>
                  <a:pt x="164177" y="101985"/>
                </a:lnTo>
                <a:cubicBezTo>
                  <a:pt x="172626" y="101985"/>
                  <a:pt x="179475" y="108766"/>
                  <a:pt x="179475" y="117132"/>
                </a:cubicBezTo>
                <a:cubicBezTo>
                  <a:pt x="179475" y="125497"/>
                  <a:pt x="172626" y="132278"/>
                  <a:pt x="164177" y="132278"/>
                </a:cubicBezTo>
                <a:lnTo>
                  <a:pt x="99165" y="132278"/>
                </a:lnTo>
                <a:cubicBezTo>
                  <a:pt x="90716" y="132278"/>
                  <a:pt x="83867" y="125497"/>
                  <a:pt x="83867" y="117132"/>
                </a:cubicBezTo>
                <a:cubicBezTo>
                  <a:pt x="83867" y="108766"/>
                  <a:pt x="90716" y="101985"/>
                  <a:pt x="99165" y="101985"/>
                </a:cubicBezTo>
                <a:close/>
                <a:moveTo>
                  <a:pt x="111155" y="97"/>
                </a:moveTo>
                <a:cubicBezTo>
                  <a:pt x="116919" y="630"/>
                  <a:pt x="122478" y="3340"/>
                  <a:pt x="126465" y="8101"/>
                </a:cubicBezTo>
                <a:cubicBezTo>
                  <a:pt x="134440" y="17623"/>
                  <a:pt x="133108" y="31743"/>
                  <a:pt x="123491" y="39639"/>
                </a:cubicBezTo>
                <a:lnTo>
                  <a:pt x="97818" y="60716"/>
                </a:lnTo>
                <a:lnTo>
                  <a:pt x="97921" y="60716"/>
                </a:lnTo>
                <a:lnTo>
                  <a:pt x="93848" y="64056"/>
                </a:lnTo>
                <a:cubicBezTo>
                  <a:pt x="91986" y="65582"/>
                  <a:pt x="91714" y="68328"/>
                  <a:pt x="93240" y="70189"/>
                </a:cubicBezTo>
                <a:cubicBezTo>
                  <a:pt x="94766" y="72051"/>
                  <a:pt x="97513" y="72323"/>
                  <a:pt x="99374" y="70797"/>
                </a:cubicBezTo>
                <a:lnTo>
                  <a:pt x="111671" y="60716"/>
                </a:lnTo>
                <a:lnTo>
                  <a:pt x="254056" y="60716"/>
                </a:lnTo>
                <a:cubicBezTo>
                  <a:pt x="262589" y="60716"/>
                  <a:pt x="269507" y="67565"/>
                  <a:pt x="269507" y="76014"/>
                </a:cubicBezTo>
                <a:cubicBezTo>
                  <a:pt x="269507" y="84463"/>
                  <a:pt x="262589" y="91312"/>
                  <a:pt x="254056" y="91312"/>
                </a:cubicBezTo>
                <a:cubicBezTo>
                  <a:pt x="202256" y="91379"/>
                  <a:pt x="150456" y="91446"/>
                  <a:pt x="98656" y="91513"/>
                </a:cubicBezTo>
                <a:cubicBezTo>
                  <a:pt x="85414" y="91513"/>
                  <a:pt x="74680" y="102141"/>
                  <a:pt x="74680" y="115252"/>
                </a:cubicBezTo>
                <a:cubicBezTo>
                  <a:pt x="74680" y="124265"/>
                  <a:pt x="79753" y="132105"/>
                  <a:pt x="87227" y="136125"/>
                </a:cubicBezTo>
                <a:lnTo>
                  <a:pt x="87400" y="136207"/>
                </a:lnTo>
                <a:lnTo>
                  <a:pt x="85947" y="137081"/>
                </a:lnTo>
                <a:cubicBezTo>
                  <a:pt x="79442" y="141433"/>
                  <a:pt x="75164" y="148802"/>
                  <a:pt x="75164" y="157161"/>
                </a:cubicBezTo>
                <a:cubicBezTo>
                  <a:pt x="75164" y="165520"/>
                  <a:pt x="79442" y="172889"/>
                  <a:pt x="85947" y="177241"/>
                </a:cubicBezTo>
                <a:lnTo>
                  <a:pt x="87712" y="178302"/>
                </a:lnTo>
                <a:lnTo>
                  <a:pt x="86868" y="178705"/>
                </a:lnTo>
                <a:cubicBezTo>
                  <a:pt x="79897" y="182454"/>
                  <a:pt x="75164" y="189767"/>
                  <a:pt x="75164" y="198174"/>
                </a:cubicBezTo>
                <a:cubicBezTo>
                  <a:pt x="75164" y="203524"/>
                  <a:pt x="77081" y="208430"/>
                  <a:pt x="80271" y="212258"/>
                </a:cubicBezTo>
                <a:lnTo>
                  <a:pt x="81233" y="213306"/>
                </a:lnTo>
                <a:lnTo>
                  <a:pt x="43602" y="213306"/>
                </a:lnTo>
                <a:cubicBezTo>
                  <a:pt x="19522" y="213306"/>
                  <a:pt x="0" y="193978"/>
                  <a:pt x="0" y="170136"/>
                </a:cubicBezTo>
                <a:lnTo>
                  <a:pt x="0" y="103986"/>
                </a:lnTo>
                <a:cubicBezTo>
                  <a:pt x="0" y="92065"/>
                  <a:pt x="4880" y="81272"/>
                  <a:pt x="12771" y="73459"/>
                </a:cubicBezTo>
                <a:lnTo>
                  <a:pt x="18050" y="68011"/>
                </a:lnTo>
                <a:lnTo>
                  <a:pt x="94612" y="5156"/>
                </a:lnTo>
                <a:cubicBezTo>
                  <a:pt x="99421" y="1208"/>
                  <a:pt x="105391" y="-436"/>
                  <a:pt x="111155" y="97"/>
                </a:cubicBezTo>
                <a:close/>
              </a:path>
            </a:pathLst>
          </a:custGeom>
          <a:solidFill>
            <a:schemeClr val="bg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Tree>
    <p:extLst>
      <p:ext uri="{BB962C8B-B14F-4D97-AF65-F5344CB8AC3E}">
        <p14:creationId xmlns:p14="http://schemas.microsoft.com/office/powerpoint/2010/main" val="1381459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left)">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 y="641274"/>
            <a:ext cx="12191989" cy="5905495"/>
          </a:xfrm>
          <a:prstGeom prst="rect">
            <a:avLst/>
          </a:prstGeom>
        </p:spPr>
      </p:pic>
      <p:sp>
        <p:nvSpPr>
          <p:cNvPr id="2" name="タイトル 1"/>
          <p:cNvSpPr>
            <a:spLocks noGrp="1"/>
          </p:cNvSpPr>
          <p:nvPr>
            <p:ph type="title"/>
          </p:nvPr>
        </p:nvSpPr>
        <p:spPr/>
        <p:txBody>
          <a:bodyPr>
            <a:normAutofit/>
          </a:bodyPr>
          <a:lstStyle/>
          <a:p>
            <a:r>
              <a:rPr lang="en-US" altLang="ja-JP" dirty="0"/>
              <a:t>How to proceed with “Offensive Automation”</a:t>
            </a:r>
            <a:endParaRPr kumimoji="1" lang="ja-JP" altLang="en-US" dirty="0"/>
          </a:p>
        </p:txBody>
      </p:sp>
      <p:sp>
        <p:nvSpPr>
          <p:cNvPr id="4" name="楕円 3"/>
          <p:cNvSpPr/>
          <p:nvPr/>
        </p:nvSpPr>
        <p:spPr bwMode="auto">
          <a:xfrm>
            <a:off x="6421157" y="5416705"/>
            <a:ext cx="1584220" cy="576080"/>
          </a:xfrm>
          <a:prstGeom prst="ellipse">
            <a:avLst/>
          </a:prstGeom>
          <a:noFill/>
          <a:ln w="762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effectLst/>
              <a:latin typeface="+mn-ea"/>
            </a:endParaRPr>
          </a:p>
        </p:txBody>
      </p:sp>
      <p:sp>
        <p:nvSpPr>
          <p:cNvPr id="6" name="テキスト ボックス 5"/>
          <p:cNvSpPr txBox="1"/>
          <p:nvPr/>
        </p:nvSpPr>
        <p:spPr>
          <a:xfrm>
            <a:off x="3508353" y="6026864"/>
            <a:ext cx="7409850" cy="461665"/>
          </a:xfrm>
          <a:prstGeom prst="rect">
            <a:avLst/>
          </a:prstGeom>
          <a:noFill/>
        </p:spPr>
        <p:txBody>
          <a:bodyPr wrap="none" rtlCol="0">
            <a:spAutoFit/>
          </a:bodyPr>
          <a:lstStyle/>
          <a:p>
            <a:pPr algn="ctr"/>
            <a:r>
              <a:rPr lang="en-US" altLang="ja-JP" sz="2400" b="1" u="sng" dirty="0" smtClean="0">
                <a:solidFill>
                  <a:srgbClr val="FF0000"/>
                </a:solidFill>
                <a:effectLst>
                  <a:glow rad="63500">
                    <a:schemeClr val="bg1"/>
                  </a:glow>
                </a:effectLst>
              </a:rPr>
              <a:t>CI/CD Architecture with Kubernetes as base</a:t>
            </a:r>
            <a:endParaRPr lang="ja-JP" altLang="en-US" sz="2400" b="1" u="sng" dirty="0" smtClean="0">
              <a:solidFill>
                <a:srgbClr val="FF0000"/>
              </a:solidFill>
              <a:effectLst>
                <a:glow rad="63500">
                  <a:schemeClr val="bg1"/>
                </a:glow>
              </a:effectLst>
            </a:endParaRPr>
          </a:p>
        </p:txBody>
      </p:sp>
      <p:sp>
        <p:nvSpPr>
          <p:cNvPr id="3" name="角丸四角形 2"/>
          <p:cNvSpPr/>
          <p:nvPr/>
        </p:nvSpPr>
        <p:spPr bwMode="auto">
          <a:xfrm>
            <a:off x="8976400" y="711200"/>
            <a:ext cx="3154151" cy="917550"/>
          </a:xfrm>
          <a:prstGeom prst="roundRect">
            <a:avLst/>
          </a:prstGeom>
          <a:noFill/>
          <a:ln w="76200">
            <a:solidFill>
              <a:srgbClr val="C0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 name="フリーフォーム 6"/>
          <p:cNvSpPr/>
          <p:nvPr/>
        </p:nvSpPr>
        <p:spPr bwMode="auto">
          <a:xfrm>
            <a:off x="-600" y="640080"/>
            <a:ext cx="12193200" cy="5897880"/>
          </a:xfrm>
          <a:custGeom>
            <a:avLst/>
            <a:gdLst>
              <a:gd name="connsiteX0" fmla="*/ 0 w 12199620"/>
              <a:gd name="connsiteY0" fmla="*/ 0 h 5897880"/>
              <a:gd name="connsiteX1" fmla="*/ 12199620 w 12199620"/>
              <a:gd name="connsiteY1" fmla="*/ 0 h 5897880"/>
              <a:gd name="connsiteX2" fmla="*/ 12199620 w 12199620"/>
              <a:gd name="connsiteY2" fmla="*/ 5897880 h 5897880"/>
              <a:gd name="connsiteX3" fmla="*/ 0 w 12199620"/>
              <a:gd name="connsiteY3" fmla="*/ 5897880 h 5897880"/>
              <a:gd name="connsiteX4" fmla="*/ 0 w 12199620"/>
              <a:gd name="connsiteY4" fmla="*/ 5509260 h 5897880"/>
              <a:gd name="connsiteX5" fmla="*/ 3230880 w 12199620"/>
              <a:gd name="connsiteY5" fmla="*/ 5509260 h 5897880"/>
              <a:gd name="connsiteX6" fmla="*/ 3230880 w 12199620"/>
              <a:gd name="connsiteY6" fmla="*/ 4853940 h 5897880"/>
              <a:gd name="connsiteX7" fmla="*/ 8092440 w 12199620"/>
              <a:gd name="connsiteY7" fmla="*/ 4853940 h 5897880"/>
              <a:gd name="connsiteX8" fmla="*/ 8092440 w 12199620"/>
              <a:gd name="connsiteY8" fmla="*/ 3482340 h 5897880"/>
              <a:gd name="connsiteX9" fmla="*/ 5364480 w 12199620"/>
              <a:gd name="connsiteY9" fmla="*/ 3482340 h 5897880"/>
              <a:gd name="connsiteX10" fmla="*/ 5364480 w 12199620"/>
              <a:gd name="connsiteY10" fmla="*/ 4274820 h 5897880"/>
              <a:gd name="connsiteX11" fmla="*/ 4038600 w 12199620"/>
              <a:gd name="connsiteY11" fmla="*/ 4274820 h 5897880"/>
              <a:gd name="connsiteX12" fmla="*/ 4038600 w 12199620"/>
              <a:gd name="connsiteY12" fmla="*/ 3604260 h 5897880"/>
              <a:gd name="connsiteX13" fmla="*/ 1203960 w 12199620"/>
              <a:gd name="connsiteY13" fmla="*/ 3604260 h 5897880"/>
              <a:gd name="connsiteX14" fmla="*/ 1203960 w 12199620"/>
              <a:gd name="connsiteY14" fmla="*/ 2385060 h 5897880"/>
              <a:gd name="connsiteX15" fmla="*/ 15240 w 12199620"/>
              <a:gd name="connsiteY15" fmla="*/ 2385060 h 5897880"/>
              <a:gd name="connsiteX16" fmla="*/ 0 w 12199620"/>
              <a:gd name="connsiteY16" fmla="*/ 0 h 5897880"/>
              <a:gd name="connsiteX0" fmla="*/ 0 w 12199620"/>
              <a:gd name="connsiteY0" fmla="*/ 0 h 5897880"/>
              <a:gd name="connsiteX1" fmla="*/ 12199620 w 12199620"/>
              <a:gd name="connsiteY1" fmla="*/ 0 h 5897880"/>
              <a:gd name="connsiteX2" fmla="*/ 12199620 w 12199620"/>
              <a:gd name="connsiteY2" fmla="*/ 5897880 h 5897880"/>
              <a:gd name="connsiteX3" fmla="*/ 0 w 12199620"/>
              <a:gd name="connsiteY3" fmla="*/ 5897880 h 5897880"/>
              <a:gd name="connsiteX4" fmla="*/ 0 w 12199620"/>
              <a:gd name="connsiteY4" fmla="*/ 5509260 h 5897880"/>
              <a:gd name="connsiteX5" fmla="*/ 3230880 w 12199620"/>
              <a:gd name="connsiteY5" fmla="*/ 5509260 h 5897880"/>
              <a:gd name="connsiteX6" fmla="*/ 3230880 w 12199620"/>
              <a:gd name="connsiteY6" fmla="*/ 4853940 h 5897880"/>
              <a:gd name="connsiteX7" fmla="*/ 8092440 w 12199620"/>
              <a:gd name="connsiteY7" fmla="*/ 4853940 h 5897880"/>
              <a:gd name="connsiteX8" fmla="*/ 8092440 w 12199620"/>
              <a:gd name="connsiteY8" fmla="*/ 3482340 h 5897880"/>
              <a:gd name="connsiteX9" fmla="*/ 5364480 w 12199620"/>
              <a:gd name="connsiteY9" fmla="*/ 3482340 h 5897880"/>
              <a:gd name="connsiteX10" fmla="*/ 5364480 w 12199620"/>
              <a:gd name="connsiteY10" fmla="*/ 4274820 h 5897880"/>
              <a:gd name="connsiteX11" fmla="*/ 4038600 w 12199620"/>
              <a:gd name="connsiteY11" fmla="*/ 4274820 h 5897880"/>
              <a:gd name="connsiteX12" fmla="*/ 4038600 w 12199620"/>
              <a:gd name="connsiteY12" fmla="*/ 3604260 h 5897880"/>
              <a:gd name="connsiteX13" fmla="*/ 1203960 w 12199620"/>
              <a:gd name="connsiteY13" fmla="*/ 3604260 h 5897880"/>
              <a:gd name="connsiteX14" fmla="*/ 1203960 w 12199620"/>
              <a:gd name="connsiteY14" fmla="*/ 2385060 h 5897880"/>
              <a:gd name="connsiteX15" fmla="*/ 0 w 12199620"/>
              <a:gd name="connsiteY15" fmla="*/ 2385060 h 5897880"/>
              <a:gd name="connsiteX16" fmla="*/ 0 w 12199620"/>
              <a:gd name="connsiteY16" fmla="*/ 0 h 589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9620" h="5897880">
                <a:moveTo>
                  <a:pt x="0" y="0"/>
                </a:moveTo>
                <a:lnTo>
                  <a:pt x="12199620" y="0"/>
                </a:lnTo>
                <a:lnTo>
                  <a:pt x="12199620" y="5897880"/>
                </a:lnTo>
                <a:lnTo>
                  <a:pt x="0" y="5897880"/>
                </a:lnTo>
                <a:lnTo>
                  <a:pt x="0" y="5509260"/>
                </a:lnTo>
                <a:lnTo>
                  <a:pt x="3230880" y="5509260"/>
                </a:lnTo>
                <a:lnTo>
                  <a:pt x="3230880" y="4853940"/>
                </a:lnTo>
                <a:lnTo>
                  <a:pt x="8092440" y="4853940"/>
                </a:lnTo>
                <a:lnTo>
                  <a:pt x="8092440" y="3482340"/>
                </a:lnTo>
                <a:lnTo>
                  <a:pt x="5364480" y="3482340"/>
                </a:lnTo>
                <a:lnTo>
                  <a:pt x="5364480" y="4274820"/>
                </a:lnTo>
                <a:lnTo>
                  <a:pt x="4038600" y="4274820"/>
                </a:lnTo>
                <a:lnTo>
                  <a:pt x="4038600" y="3604260"/>
                </a:lnTo>
                <a:lnTo>
                  <a:pt x="1203960" y="3604260"/>
                </a:lnTo>
                <a:lnTo>
                  <a:pt x="1203960" y="2385060"/>
                </a:lnTo>
                <a:lnTo>
                  <a:pt x="0" y="2385060"/>
                </a:lnTo>
                <a:lnTo>
                  <a:pt x="0" y="0"/>
                </a:lnTo>
                <a:close/>
              </a:path>
            </a:pathLst>
          </a:custGeom>
          <a:solidFill>
            <a:schemeClr val="tx1">
              <a:alpha val="8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a:solidFill>
                  <a:schemeClr val="bg1"/>
                </a:solidFill>
              </a:rPr>
              <a:t>の前半</a:t>
            </a:r>
            <a:endParaRPr lang="ja-JP" altLang="en-US" dirty="0">
              <a:solidFill>
                <a:schemeClr val="bg1"/>
              </a:solidFill>
            </a:endParaRPr>
          </a:p>
        </p:txBody>
      </p:sp>
      <p:sp>
        <p:nvSpPr>
          <p:cNvPr id="9" name="フリーフォーム 8"/>
          <p:cNvSpPr/>
          <p:nvPr/>
        </p:nvSpPr>
        <p:spPr bwMode="auto">
          <a:xfrm>
            <a:off x="-4763" y="3014663"/>
            <a:ext cx="8105776" cy="3143250"/>
          </a:xfrm>
          <a:custGeom>
            <a:avLst/>
            <a:gdLst>
              <a:gd name="connsiteX0" fmla="*/ 0 w 8105776"/>
              <a:gd name="connsiteY0" fmla="*/ 0 h 3143250"/>
              <a:gd name="connsiteX1" fmla="*/ 1214438 w 8105776"/>
              <a:gd name="connsiteY1" fmla="*/ 0 h 3143250"/>
              <a:gd name="connsiteX2" fmla="*/ 1214438 w 8105776"/>
              <a:gd name="connsiteY2" fmla="*/ 1223962 h 3143250"/>
              <a:gd name="connsiteX3" fmla="*/ 4033838 w 8105776"/>
              <a:gd name="connsiteY3" fmla="*/ 1223962 h 3143250"/>
              <a:gd name="connsiteX4" fmla="*/ 4033838 w 8105776"/>
              <a:gd name="connsiteY4" fmla="*/ 1909762 h 3143250"/>
              <a:gd name="connsiteX5" fmla="*/ 5353051 w 8105776"/>
              <a:gd name="connsiteY5" fmla="*/ 1909762 h 3143250"/>
              <a:gd name="connsiteX6" fmla="*/ 5353051 w 8105776"/>
              <a:gd name="connsiteY6" fmla="*/ 1857375 h 3143250"/>
              <a:gd name="connsiteX7" fmla="*/ 5353051 w 8105776"/>
              <a:gd name="connsiteY7" fmla="*/ 1109662 h 3143250"/>
              <a:gd name="connsiteX8" fmla="*/ 8105776 w 8105776"/>
              <a:gd name="connsiteY8" fmla="*/ 1109662 h 3143250"/>
              <a:gd name="connsiteX9" fmla="*/ 8105776 w 8105776"/>
              <a:gd name="connsiteY9" fmla="*/ 2466975 h 3143250"/>
              <a:gd name="connsiteX10" fmla="*/ 3228976 w 8105776"/>
              <a:gd name="connsiteY10" fmla="*/ 2466975 h 3143250"/>
              <a:gd name="connsiteX11" fmla="*/ 3228976 w 8105776"/>
              <a:gd name="connsiteY11" fmla="*/ 3143250 h 3143250"/>
              <a:gd name="connsiteX12" fmla="*/ 4763 w 8105776"/>
              <a:gd name="connsiteY12" fmla="*/ 3143250 h 3143250"/>
              <a:gd name="connsiteX13" fmla="*/ 0 w 8105776"/>
              <a:gd name="connsiteY13" fmla="*/ 0 h 31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6" h="3143250">
                <a:moveTo>
                  <a:pt x="0" y="0"/>
                </a:moveTo>
                <a:lnTo>
                  <a:pt x="1214438" y="0"/>
                </a:lnTo>
                <a:lnTo>
                  <a:pt x="1214438" y="1223962"/>
                </a:lnTo>
                <a:lnTo>
                  <a:pt x="4033838" y="1223962"/>
                </a:lnTo>
                <a:lnTo>
                  <a:pt x="4033838" y="1909762"/>
                </a:lnTo>
                <a:lnTo>
                  <a:pt x="5353051" y="1909762"/>
                </a:lnTo>
                <a:lnTo>
                  <a:pt x="5353051" y="1857375"/>
                </a:lnTo>
                <a:lnTo>
                  <a:pt x="5353051" y="1109662"/>
                </a:lnTo>
                <a:lnTo>
                  <a:pt x="8105776" y="1109662"/>
                </a:lnTo>
                <a:lnTo>
                  <a:pt x="8105776" y="2466975"/>
                </a:lnTo>
                <a:lnTo>
                  <a:pt x="3228976" y="2466975"/>
                </a:lnTo>
                <a:lnTo>
                  <a:pt x="3228976" y="3143250"/>
                </a:lnTo>
                <a:lnTo>
                  <a:pt x="4763" y="3143250"/>
                </a:lnTo>
                <a:cubicBezTo>
                  <a:pt x="3175" y="2095500"/>
                  <a:pt x="1588" y="1047750"/>
                  <a:pt x="0" y="0"/>
                </a:cubicBezTo>
                <a:close/>
              </a:path>
            </a:pathLst>
          </a:custGeom>
          <a:noFill/>
          <a:ln w="762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テキスト ボックス 9"/>
          <p:cNvSpPr txBox="1"/>
          <p:nvPr/>
        </p:nvSpPr>
        <p:spPr>
          <a:xfrm>
            <a:off x="3334023" y="1399434"/>
            <a:ext cx="8655959" cy="2308324"/>
          </a:xfrm>
          <a:prstGeom prst="rect">
            <a:avLst/>
          </a:prstGeom>
          <a:noFill/>
        </p:spPr>
        <p:txBody>
          <a:bodyPr wrap="none" rtlCol="0">
            <a:spAutoFit/>
          </a:bodyPr>
          <a:lstStyle/>
          <a:p>
            <a:r>
              <a:rPr lang="en-US" altLang="ja-JP" b="1" dirty="0" smtClean="0">
                <a:solidFill>
                  <a:srgbClr val="FF0000"/>
                </a:solidFill>
                <a:effectLst>
                  <a:glow rad="63500">
                    <a:schemeClr val="bg1"/>
                  </a:glow>
                </a:effectLst>
              </a:rPr>
              <a:t>In the case of “Make-Believe containers” </a:t>
            </a:r>
            <a:br>
              <a:rPr lang="en-US" altLang="ja-JP" b="1" dirty="0" smtClean="0">
                <a:solidFill>
                  <a:srgbClr val="FF0000"/>
                </a:solidFill>
                <a:effectLst>
                  <a:glow rad="63500">
                    <a:schemeClr val="bg1"/>
                  </a:glow>
                </a:effectLst>
              </a:rPr>
            </a:br>
            <a:r>
              <a:rPr lang="en-US" altLang="ja-JP" b="1" dirty="0" smtClean="0">
                <a:solidFill>
                  <a:srgbClr val="FF0000"/>
                </a:solidFill>
                <a:effectLst>
                  <a:glow rad="63500">
                    <a:schemeClr val="bg1"/>
                  </a:glow>
                </a:effectLst>
              </a:rPr>
              <a:t>that are </a:t>
            </a:r>
            <a:r>
              <a:rPr lang="en-US" altLang="ja-JP" b="1" dirty="0" err="1" smtClean="0">
                <a:solidFill>
                  <a:srgbClr val="FF0000"/>
                </a:solidFill>
                <a:effectLst>
                  <a:glow rad="63500">
                    <a:schemeClr val="bg1"/>
                  </a:glow>
                </a:effectLst>
              </a:rPr>
              <a:t>stateful</a:t>
            </a:r>
            <a:r>
              <a:rPr lang="en-US" altLang="ja-JP" b="1" dirty="0" smtClean="0">
                <a:solidFill>
                  <a:srgbClr val="FF0000"/>
                </a:solidFill>
                <a:effectLst>
                  <a:glow rad="63500">
                    <a:schemeClr val="bg1"/>
                  </a:glow>
                </a:effectLst>
              </a:rPr>
              <a:t> and does not provide operators,</a:t>
            </a:r>
            <a:br>
              <a:rPr lang="en-US" altLang="ja-JP" b="1" dirty="0" smtClean="0">
                <a:solidFill>
                  <a:srgbClr val="FF0000"/>
                </a:solidFill>
                <a:effectLst>
                  <a:glow rad="63500">
                    <a:schemeClr val="bg1"/>
                  </a:glow>
                </a:effectLst>
              </a:rPr>
            </a:br>
            <a:r>
              <a:rPr lang="en-US" altLang="ja-JP" b="1" dirty="0" smtClean="0">
                <a:solidFill>
                  <a:srgbClr val="FF0000"/>
                </a:solidFill>
                <a:effectLst>
                  <a:glow rad="63500">
                    <a:schemeClr val="bg1"/>
                  </a:glow>
                </a:effectLst>
              </a:rPr>
              <a:t>users are forced to work on the release in a </a:t>
            </a:r>
            <a:br>
              <a:rPr lang="en-US" altLang="ja-JP" b="1" dirty="0" smtClean="0">
                <a:solidFill>
                  <a:srgbClr val="FF0000"/>
                </a:solidFill>
                <a:effectLst>
                  <a:glow rad="63500">
                    <a:schemeClr val="bg1"/>
                  </a:glow>
                </a:effectLst>
              </a:rPr>
            </a:br>
            <a:r>
              <a:rPr lang="en-US" altLang="ja-JP" b="1" dirty="0" smtClean="0">
                <a:solidFill>
                  <a:srgbClr val="FF0000"/>
                </a:solidFill>
                <a:effectLst>
                  <a:glow rad="63500">
                    <a:schemeClr val="bg1"/>
                  </a:glow>
                </a:effectLst>
              </a:rPr>
              <a:t>legacy manner before deploying it accordingly </a:t>
            </a:r>
            <a:br>
              <a:rPr lang="en-US" altLang="ja-JP" b="1" dirty="0" smtClean="0">
                <a:solidFill>
                  <a:srgbClr val="FF0000"/>
                </a:solidFill>
                <a:effectLst>
                  <a:glow rad="63500">
                    <a:schemeClr val="bg1"/>
                  </a:glow>
                </a:effectLst>
              </a:rPr>
            </a:br>
            <a:r>
              <a:rPr lang="en-US" altLang="ja-JP" b="1" dirty="0" smtClean="0">
                <a:solidFill>
                  <a:srgbClr val="FF0000"/>
                </a:solidFill>
                <a:effectLst>
                  <a:glow rad="63500">
                    <a:schemeClr val="bg1"/>
                  </a:glow>
                </a:effectLst>
              </a:rPr>
              <a:t>to the K8s Manifest.</a:t>
            </a:r>
          </a:p>
          <a:p>
            <a:r>
              <a:rPr lang="en-US" altLang="ja-JP" b="1" dirty="0" smtClean="0">
                <a:solidFill>
                  <a:srgbClr val="FF0000"/>
                </a:solidFill>
                <a:effectLst>
                  <a:glow rad="63500">
                    <a:schemeClr val="bg1"/>
                  </a:glow>
                </a:effectLst>
              </a:rPr>
              <a:t>It is best to eliminate as many of those containers </a:t>
            </a:r>
            <a:br>
              <a:rPr lang="en-US" altLang="ja-JP" b="1" dirty="0" smtClean="0">
                <a:solidFill>
                  <a:srgbClr val="FF0000"/>
                </a:solidFill>
                <a:effectLst>
                  <a:glow rad="63500">
                    <a:schemeClr val="bg1"/>
                  </a:glow>
                </a:effectLst>
              </a:rPr>
            </a:br>
            <a:r>
              <a:rPr lang="en-US" altLang="ja-JP" b="1" dirty="0" smtClean="0">
                <a:solidFill>
                  <a:srgbClr val="FF0000"/>
                </a:solidFill>
                <a:effectLst>
                  <a:glow rad="63500">
                    <a:schemeClr val="bg1"/>
                  </a:glow>
                </a:effectLst>
              </a:rPr>
              <a:t>as possible. At the same time, they should not be updated manually.</a:t>
            </a:r>
            <a:br>
              <a:rPr lang="en-US" altLang="ja-JP" b="1" dirty="0" smtClean="0">
                <a:solidFill>
                  <a:srgbClr val="FF0000"/>
                </a:solidFill>
                <a:effectLst>
                  <a:glow rad="63500">
                    <a:schemeClr val="bg1"/>
                  </a:glow>
                </a:effectLst>
              </a:rPr>
            </a:br>
            <a:r>
              <a:rPr lang="en-US" altLang="ja-JP" b="1" dirty="0" smtClean="0">
                <a:solidFill>
                  <a:srgbClr val="FF0000"/>
                </a:solidFill>
                <a:effectLst>
                  <a:glow rad="63500">
                    <a:schemeClr val="bg1"/>
                  </a:glow>
                </a:effectLst>
              </a:rPr>
              <a:t>(It is recommended to incorporate them into an automated job flow)</a:t>
            </a:r>
          </a:p>
        </p:txBody>
      </p:sp>
      <p:sp>
        <p:nvSpPr>
          <p:cNvPr id="11" name="フリーフォーム 10"/>
          <p:cNvSpPr/>
          <p:nvPr/>
        </p:nvSpPr>
        <p:spPr bwMode="auto">
          <a:xfrm>
            <a:off x="2149299" y="1645627"/>
            <a:ext cx="1129310" cy="338611"/>
          </a:xfrm>
          <a:custGeom>
            <a:avLst/>
            <a:gdLst>
              <a:gd name="connsiteX0" fmla="*/ 584774 w 748244"/>
              <a:gd name="connsiteY0" fmla="*/ 131 h 224353"/>
              <a:gd name="connsiteX1" fmla="*/ 605214 w 748244"/>
              <a:gd name="connsiteY1" fmla="*/ 10924 h 224353"/>
              <a:gd name="connsiteX2" fmla="*/ 601243 w 748244"/>
              <a:gd name="connsiteY2" fmla="*/ 53449 h 224353"/>
              <a:gd name="connsiteX3" fmla="*/ 594628 w 748244"/>
              <a:gd name="connsiteY3" fmla="*/ 58934 h 224353"/>
              <a:gd name="connsiteX4" fmla="*/ 724533 w 748244"/>
              <a:gd name="connsiteY4" fmla="*/ 58934 h 224353"/>
              <a:gd name="connsiteX5" fmla="*/ 748244 w 748244"/>
              <a:gd name="connsiteY5" fmla="*/ 82645 h 224353"/>
              <a:gd name="connsiteX6" fmla="*/ 724533 w 748244"/>
              <a:gd name="connsiteY6" fmla="*/ 106356 h 224353"/>
              <a:gd name="connsiteX7" fmla="*/ 653736 w 748244"/>
              <a:gd name="connsiteY7" fmla="*/ 106356 h 224353"/>
              <a:gd name="connsiteX8" fmla="*/ 654045 w 748244"/>
              <a:gd name="connsiteY8" fmla="*/ 106695 h 224353"/>
              <a:gd name="connsiteX9" fmla="*/ 659352 w 748244"/>
              <a:gd name="connsiteY9" fmla="*/ 121480 h 224353"/>
              <a:gd name="connsiteX10" fmla="*/ 643021 w 748244"/>
              <a:gd name="connsiteY10" fmla="*/ 143679 h 224353"/>
              <a:gd name="connsiteX11" fmla="*/ 640920 w 748244"/>
              <a:gd name="connsiteY11" fmla="*/ 144219 h 224353"/>
              <a:gd name="connsiteX12" fmla="*/ 640920 w 748244"/>
              <a:gd name="connsiteY12" fmla="*/ 144219 h 224353"/>
              <a:gd name="connsiteX13" fmla="*/ 649549 w 748244"/>
              <a:gd name="connsiteY13" fmla="*/ 162515 h 224353"/>
              <a:gd name="connsiteX14" fmla="*/ 630617 w 748244"/>
              <a:gd name="connsiteY14" fmla="*/ 185744 h 224353"/>
              <a:gd name="connsiteX15" fmla="*/ 629270 w 748244"/>
              <a:gd name="connsiteY15" fmla="*/ 185950 h 224353"/>
              <a:gd name="connsiteX16" fmla="*/ 630803 w 748244"/>
              <a:gd name="connsiteY16" fmla="*/ 187343 h 224353"/>
              <a:gd name="connsiteX17" fmla="*/ 637153 w 748244"/>
              <a:gd name="connsiteY17" fmla="*/ 202673 h 224353"/>
              <a:gd name="connsiteX18" fmla="*/ 615473 w 748244"/>
              <a:gd name="connsiteY18" fmla="*/ 224353 h 224353"/>
              <a:gd name="connsiteX19" fmla="*/ 570040 w 748244"/>
              <a:gd name="connsiteY19" fmla="*/ 224353 h 224353"/>
              <a:gd name="connsiteX20" fmla="*/ 517441 w 748244"/>
              <a:gd name="connsiteY20" fmla="*/ 224353 h 224353"/>
              <a:gd name="connsiteX21" fmla="*/ 517438 w 748244"/>
              <a:gd name="connsiteY21" fmla="*/ 224352 h 224353"/>
              <a:gd name="connsiteX22" fmla="*/ 82535 w 748244"/>
              <a:gd name="connsiteY22" fmla="*/ 224352 h 224353"/>
              <a:gd name="connsiteX23" fmla="*/ 0 w 748244"/>
              <a:gd name="connsiteY23" fmla="*/ 141817 h 224353"/>
              <a:gd name="connsiteX24" fmla="*/ 82535 w 748244"/>
              <a:gd name="connsiteY24" fmla="*/ 59282 h 224353"/>
              <a:gd name="connsiteX25" fmla="*/ 499442 w 748244"/>
              <a:gd name="connsiteY25" fmla="*/ 59282 h 224353"/>
              <a:gd name="connsiteX26" fmla="*/ 562689 w 748244"/>
              <a:gd name="connsiteY26" fmla="*/ 6953 h 224353"/>
              <a:gd name="connsiteX27" fmla="*/ 584774 w 748244"/>
              <a:gd name="connsiteY27" fmla="*/ 131 h 2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48244" h="224353">
                <a:moveTo>
                  <a:pt x="584774" y="131"/>
                </a:moveTo>
                <a:cubicBezTo>
                  <a:pt x="592470" y="850"/>
                  <a:pt x="599891" y="4504"/>
                  <a:pt x="605214" y="10924"/>
                </a:cubicBezTo>
                <a:cubicBezTo>
                  <a:pt x="615861" y="23763"/>
                  <a:pt x="614083" y="42802"/>
                  <a:pt x="601243" y="53449"/>
                </a:cubicBezTo>
                <a:lnTo>
                  <a:pt x="594628" y="58934"/>
                </a:lnTo>
                <a:lnTo>
                  <a:pt x="724533" y="58934"/>
                </a:lnTo>
                <a:cubicBezTo>
                  <a:pt x="737628" y="58934"/>
                  <a:pt x="748244" y="69550"/>
                  <a:pt x="748244" y="82645"/>
                </a:cubicBezTo>
                <a:cubicBezTo>
                  <a:pt x="748244" y="95740"/>
                  <a:pt x="737628" y="106356"/>
                  <a:pt x="724533" y="106356"/>
                </a:cubicBezTo>
                <a:lnTo>
                  <a:pt x="653736" y="106356"/>
                </a:lnTo>
                <a:lnTo>
                  <a:pt x="654045" y="106695"/>
                </a:lnTo>
                <a:cubicBezTo>
                  <a:pt x="657360" y="110713"/>
                  <a:pt x="659352" y="115864"/>
                  <a:pt x="659352" y="121480"/>
                </a:cubicBezTo>
                <a:cubicBezTo>
                  <a:pt x="659352" y="131910"/>
                  <a:pt x="652482" y="140736"/>
                  <a:pt x="643021" y="143679"/>
                </a:cubicBezTo>
                <a:lnTo>
                  <a:pt x="640920" y="144219"/>
                </a:lnTo>
                <a:cubicBezTo>
                  <a:pt x="640920" y="144219"/>
                  <a:pt x="640920" y="144219"/>
                  <a:pt x="640920" y="144219"/>
                </a:cubicBezTo>
                <a:cubicBezTo>
                  <a:pt x="646190" y="148568"/>
                  <a:pt x="649549" y="155149"/>
                  <a:pt x="649549" y="162515"/>
                </a:cubicBezTo>
                <a:cubicBezTo>
                  <a:pt x="649549" y="173974"/>
                  <a:pt x="641421" y="183533"/>
                  <a:pt x="630617" y="185744"/>
                </a:cubicBezTo>
                <a:lnTo>
                  <a:pt x="629270" y="185950"/>
                </a:lnTo>
                <a:lnTo>
                  <a:pt x="630803" y="187343"/>
                </a:lnTo>
                <a:cubicBezTo>
                  <a:pt x="634727" y="191266"/>
                  <a:pt x="637153" y="196686"/>
                  <a:pt x="637153" y="202673"/>
                </a:cubicBezTo>
                <a:cubicBezTo>
                  <a:pt x="637153" y="214646"/>
                  <a:pt x="627447" y="224353"/>
                  <a:pt x="615473" y="224353"/>
                </a:cubicBezTo>
                <a:cubicBezTo>
                  <a:pt x="600329" y="224353"/>
                  <a:pt x="585185" y="224353"/>
                  <a:pt x="570040" y="224353"/>
                </a:cubicBezTo>
                <a:lnTo>
                  <a:pt x="517441" y="224353"/>
                </a:lnTo>
                <a:lnTo>
                  <a:pt x="517438" y="224352"/>
                </a:lnTo>
                <a:lnTo>
                  <a:pt x="82535" y="224352"/>
                </a:lnTo>
                <a:cubicBezTo>
                  <a:pt x="36952" y="224352"/>
                  <a:pt x="0" y="187400"/>
                  <a:pt x="0" y="141817"/>
                </a:cubicBezTo>
                <a:cubicBezTo>
                  <a:pt x="0" y="96234"/>
                  <a:pt x="36952" y="59282"/>
                  <a:pt x="82535" y="59282"/>
                </a:cubicBezTo>
                <a:lnTo>
                  <a:pt x="499442" y="59282"/>
                </a:lnTo>
                <a:lnTo>
                  <a:pt x="562689" y="6953"/>
                </a:lnTo>
                <a:cubicBezTo>
                  <a:pt x="569109" y="1630"/>
                  <a:pt x="577079" y="-588"/>
                  <a:pt x="584774" y="131"/>
                </a:cubicBezTo>
                <a:close/>
              </a:path>
            </a:pathLst>
          </a:custGeom>
          <a:solidFill>
            <a:schemeClr val="accent2">
              <a:lumMod val="50000"/>
              <a:lumOff val="5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2" name="テキスト ボックス 11"/>
          <p:cNvSpPr txBox="1"/>
          <p:nvPr/>
        </p:nvSpPr>
        <p:spPr>
          <a:xfrm>
            <a:off x="2270456" y="1793465"/>
            <a:ext cx="546897" cy="137678"/>
          </a:xfrm>
          <a:custGeom>
            <a:avLst/>
            <a:gdLst/>
            <a:ahLst/>
            <a:cxnLst/>
            <a:rect l="l" t="t" r="r" b="b"/>
            <a:pathLst>
              <a:path w="424611" h="106893">
                <a:moveTo>
                  <a:pt x="20512" y="18247"/>
                </a:moveTo>
                <a:cubicBezTo>
                  <a:pt x="20512" y="30003"/>
                  <a:pt x="20512" y="41759"/>
                  <a:pt x="20512" y="53515"/>
                </a:cubicBezTo>
                <a:cubicBezTo>
                  <a:pt x="22346" y="53515"/>
                  <a:pt x="24180" y="53515"/>
                  <a:pt x="26015" y="53515"/>
                </a:cubicBezTo>
                <a:cubicBezTo>
                  <a:pt x="36354" y="53515"/>
                  <a:pt x="43201" y="51960"/>
                  <a:pt x="46557" y="48851"/>
                </a:cubicBezTo>
                <a:cubicBezTo>
                  <a:pt x="49913" y="45742"/>
                  <a:pt x="51591" y="40965"/>
                  <a:pt x="51591" y="34519"/>
                </a:cubicBezTo>
                <a:cubicBezTo>
                  <a:pt x="51591" y="29209"/>
                  <a:pt x="49976" y="25169"/>
                  <a:pt x="46745" y="22400"/>
                </a:cubicBezTo>
                <a:cubicBezTo>
                  <a:pt x="43514" y="19631"/>
                  <a:pt x="37125" y="18247"/>
                  <a:pt x="27578" y="18247"/>
                </a:cubicBezTo>
                <a:cubicBezTo>
                  <a:pt x="25222" y="18247"/>
                  <a:pt x="22867" y="18247"/>
                  <a:pt x="20512" y="18247"/>
                </a:cubicBezTo>
                <a:close/>
                <a:moveTo>
                  <a:pt x="125528" y="16204"/>
                </a:moveTo>
                <a:cubicBezTo>
                  <a:pt x="118066" y="16204"/>
                  <a:pt x="112125" y="19450"/>
                  <a:pt x="107706" y="25941"/>
                </a:cubicBezTo>
                <a:cubicBezTo>
                  <a:pt x="103287" y="32431"/>
                  <a:pt x="101077" y="41623"/>
                  <a:pt x="101077" y="53515"/>
                </a:cubicBezTo>
                <a:cubicBezTo>
                  <a:pt x="101077" y="65362"/>
                  <a:pt x="103287" y="74519"/>
                  <a:pt x="107706" y="80987"/>
                </a:cubicBezTo>
                <a:cubicBezTo>
                  <a:pt x="112125" y="87455"/>
                  <a:pt x="118066" y="90689"/>
                  <a:pt x="125528" y="90689"/>
                </a:cubicBezTo>
                <a:cubicBezTo>
                  <a:pt x="132949" y="90689"/>
                  <a:pt x="138869" y="87432"/>
                  <a:pt x="143288" y="80919"/>
                </a:cubicBezTo>
                <a:cubicBezTo>
                  <a:pt x="147707" y="74405"/>
                  <a:pt x="149917" y="65248"/>
                  <a:pt x="149917" y="53447"/>
                </a:cubicBezTo>
                <a:cubicBezTo>
                  <a:pt x="149917" y="41600"/>
                  <a:pt x="147718" y="32431"/>
                  <a:pt x="143319" y="25941"/>
                </a:cubicBezTo>
                <a:cubicBezTo>
                  <a:pt x="138921" y="19450"/>
                  <a:pt x="132991" y="16204"/>
                  <a:pt x="125528" y="16204"/>
                </a:cubicBezTo>
                <a:close/>
                <a:moveTo>
                  <a:pt x="342065" y="2111"/>
                </a:moveTo>
                <a:cubicBezTo>
                  <a:pt x="369581" y="2111"/>
                  <a:pt x="397096" y="2111"/>
                  <a:pt x="424611" y="2111"/>
                </a:cubicBezTo>
                <a:cubicBezTo>
                  <a:pt x="424611" y="7785"/>
                  <a:pt x="424611" y="13458"/>
                  <a:pt x="424611" y="19132"/>
                </a:cubicBezTo>
                <a:cubicBezTo>
                  <a:pt x="414293" y="19132"/>
                  <a:pt x="403975" y="19132"/>
                  <a:pt x="393656" y="19132"/>
                </a:cubicBezTo>
                <a:cubicBezTo>
                  <a:pt x="393656" y="47660"/>
                  <a:pt x="393656" y="76187"/>
                  <a:pt x="393656" y="104715"/>
                </a:cubicBezTo>
                <a:cubicBezTo>
                  <a:pt x="386778" y="104715"/>
                  <a:pt x="379899" y="104715"/>
                  <a:pt x="373020" y="104715"/>
                </a:cubicBezTo>
                <a:cubicBezTo>
                  <a:pt x="373020" y="76187"/>
                  <a:pt x="373020" y="47660"/>
                  <a:pt x="373020" y="19132"/>
                </a:cubicBezTo>
                <a:cubicBezTo>
                  <a:pt x="362702" y="19132"/>
                  <a:pt x="352384" y="19132"/>
                  <a:pt x="342065" y="19132"/>
                </a:cubicBezTo>
                <a:cubicBezTo>
                  <a:pt x="342065" y="13458"/>
                  <a:pt x="342065" y="7785"/>
                  <a:pt x="342065" y="2111"/>
                </a:cubicBezTo>
                <a:close/>
                <a:moveTo>
                  <a:pt x="250806" y="2111"/>
                </a:moveTo>
                <a:cubicBezTo>
                  <a:pt x="259144" y="2111"/>
                  <a:pt x="267482" y="2111"/>
                  <a:pt x="275820" y="2111"/>
                </a:cubicBezTo>
                <a:cubicBezTo>
                  <a:pt x="288202" y="24216"/>
                  <a:pt x="300584" y="46321"/>
                  <a:pt x="312966" y="68425"/>
                </a:cubicBezTo>
                <a:cubicBezTo>
                  <a:pt x="312966" y="46321"/>
                  <a:pt x="312966" y="24216"/>
                  <a:pt x="312966" y="2111"/>
                </a:cubicBezTo>
                <a:cubicBezTo>
                  <a:pt x="319344" y="2111"/>
                  <a:pt x="325723" y="2111"/>
                  <a:pt x="332101" y="2111"/>
                </a:cubicBezTo>
                <a:cubicBezTo>
                  <a:pt x="332101" y="36312"/>
                  <a:pt x="332101" y="70513"/>
                  <a:pt x="332101" y="104715"/>
                </a:cubicBezTo>
                <a:cubicBezTo>
                  <a:pt x="325473" y="104715"/>
                  <a:pt x="318844" y="104715"/>
                  <a:pt x="312215" y="104715"/>
                </a:cubicBezTo>
                <a:cubicBezTo>
                  <a:pt x="298124" y="79637"/>
                  <a:pt x="284033" y="54559"/>
                  <a:pt x="269942" y="29481"/>
                </a:cubicBezTo>
                <a:cubicBezTo>
                  <a:pt x="269942" y="54559"/>
                  <a:pt x="269942" y="79637"/>
                  <a:pt x="269942" y="104715"/>
                </a:cubicBezTo>
                <a:cubicBezTo>
                  <a:pt x="263563" y="104715"/>
                  <a:pt x="257185" y="104715"/>
                  <a:pt x="250806" y="104715"/>
                </a:cubicBezTo>
                <a:cubicBezTo>
                  <a:pt x="250806" y="70513"/>
                  <a:pt x="250806" y="36312"/>
                  <a:pt x="250806" y="2111"/>
                </a:cubicBezTo>
                <a:close/>
                <a:moveTo>
                  <a:pt x="182456" y="2111"/>
                </a:moveTo>
                <a:cubicBezTo>
                  <a:pt x="199590" y="2111"/>
                  <a:pt x="216725" y="2111"/>
                  <a:pt x="233859" y="2111"/>
                </a:cubicBezTo>
                <a:cubicBezTo>
                  <a:pt x="233859" y="7217"/>
                  <a:pt x="233859" y="12324"/>
                  <a:pt x="233859" y="17430"/>
                </a:cubicBezTo>
                <a:cubicBezTo>
                  <a:pt x="228731" y="17430"/>
                  <a:pt x="223604" y="17430"/>
                  <a:pt x="218476" y="17430"/>
                </a:cubicBezTo>
                <a:cubicBezTo>
                  <a:pt x="218476" y="41418"/>
                  <a:pt x="218476" y="65407"/>
                  <a:pt x="218476" y="89395"/>
                </a:cubicBezTo>
                <a:cubicBezTo>
                  <a:pt x="223604" y="89395"/>
                  <a:pt x="228731" y="89395"/>
                  <a:pt x="233859" y="89395"/>
                </a:cubicBezTo>
                <a:cubicBezTo>
                  <a:pt x="233859" y="94502"/>
                  <a:pt x="233859" y="99608"/>
                  <a:pt x="233859" y="104715"/>
                </a:cubicBezTo>
                <a:cubicBezTo>
                  <a:pt x="216725" y="104715"/>
                  <a:pt x="199590" y="104715"/>
                  <a:pt x="182456" y="104715"/>
                </a:cubicBezTo>
                <a:cubicBezTo>
                  <a:pt x="182456" y="99608"/>
                  <a:pt x="182456" y="94502"/>
                  <a:pt x="182456" y="89395"/>
                </a:cubicBezTo>
                <a:cubicBezTo>
                  <a:pt x="187584" y="89395"/>
                  <a:pt x="192711" y="89395"/>
                  <a:pt x="197839" y="89395"/>
                </a:cubicBezTo>
                <a:cubicBezTo>
                  <a:pt x="197839" y="65407"/>
                  <a:pt x="197839" y="41418"/>
                  <a:pt x="197839" y="17430"/>
                </a:cubicBezTo>
                <a:cubicBezTo>
                  <a:pt x="192711" y="17430"/>
                  <a:pt x="187584" y="17430"/>
                  <a:pt x="182456" y="17430"/>
                </a:cubicBezTo>
                <a:cubicBezTo>
                  <a:pt x="182456" y="12324"/>
                  <a:pt x="182456" y="7217"/>
                  <a:pt x="182456" y="2111"/>
                </a:cubicBezTo>
                <a:close/>
                <a:moveTo>
                  <a:pt x="0" y="2111"/>
                </a:moveTo>
                <a:cubicBezTo>
                  <a:pt x="11882" y="2111"/>
                  <a:pt x="23763" y="2111"/>
                  <a:pt x="35645" y="2111"/>
                </a:cubicBezTo>
                <a:cubicBezTo>
                  <a:pt x="47860" y="2111"/>
                  <a:pt x="57136" y="4823"/>
                  <a:pt x="63473" y="10247"/>
                </a:cubicBezTo>
                <a:cubicBezTo>
                  <a:pt x="69810" y="15671"/>
                  <a:pt x="72978" y="23603"/>
                  <a:pt x="72978" y="34043"/>
                </a:cubicBezTo>
                <a:cubicBezTo>
                  <a:pt x="72978" y="44936"/>
                  <a:pt x="69476" y="53617"/>
                  <a:pt x="62472" y="60085"/>
                </a:cubicBezTo>
                <a:cubicBezTo>
                  <a:pt x="55468" y="66553"/>
                  <a:pt x="46338" y="69787"/>
                  <a:pt x="35082" y="69787"/>
                </a:cubicBezTo>
                <a:cubicBezTo>
                  <a:pt x="30267" y="69787"/>
                  <a:pt x="25452" y="69787"/>
                  <a:pt x="20637" y="69787"/>
                </a:cubicBezTo>
                <a:cubicBezTo>
                  <a:pt x="20637" y="81430"/>
                  <a:pt x="20637" y="93072"/>
                  <a:pt x="20637" y="104715"/>
                </a:cubicBezTo>
                <a:cubicBezTo>
                  <a:pt x="13758" y="104715"/>
                  <a:pt x="6879" y="104715"/>
                  <a:pt x="0" y="104715"/>
                </a:cubicBezTo>
                <a:cubicBezTo>
                  <a:pt x="0" y="70513"/>
                  <a:pt x="0" y="36312"/>
                  <a:pt x="0" y="2111"/>
                </a:cubicBezTo>
                <a:close/>
                <a:moveTo>
                  <a:pt x="125466" y="0"/>
                </a:moveTo>
                <a:cubicBezTo>
                  <a:pt x="139849" y="0"/>
                  <a:pt x="151136" y="4766"/>
                  <a:pt x="159328" y="14298"/>
                </a:cubicBezTo>
                <a:cubicBezTo>
                  <a:pt x="167520" y="23830"/>
                  <a:pt x="171616" y="36902"/>
                  <a:pt x="171616" y="53515"/>
                </a:cubicBezTo>
                <a:cubicBezTo>
                  <a:pt x="171616" y="69991"/>
                  <a:pt x="167541" y="83007"/>
                  <a:pt x="159391" y="92561"/>
                </a:cubicBezTo>
                <a:cubicBezTo>
                  <a:pt x="151240" y="102116"/>
                  <a:pt x="139932" y="106893"/>
                  <a:pt x="125466" y="106893"/>
                </a:cubicBezTo>
                <a:cubicBezTo>
                  <a:pt x="111124" y="106893"/>
                  <a:pt x="99858" y="102139"/>
                  <a:pt x="91666" y="92629"/>
                </a:cubicBezTo>
                <a:cubicBezTo>
                  <a:pt x="83474" y="83120"/>
                  <a:pt x="79378" y="70082"/>
                  <a:pt x="79378" y="53515"/>
                </a:cubicBezTo>
                <a:cubicBezTo>
                  <a:pt x="79378" y="36857"/>
                  <a:pt x="83453" y="23773"/>
                  <a:pt x="91603" y="14264"/>
                </a:cubicBezTo>
                <a:cubicBezTo>
                  <a:pt x="99753" y="4755"/>
                  <a:pt x="111041" y="0"/>
                  <a:pt x="12546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alpha val="84000"/>
                  </a:schemeClr>
                </a:glow>
              </a:effectLst>
            </a:endParaRPr>
          </a:p>
        </p:txBody>
      </p:sp>
      <p:sp>
        <p:nvSpPr>
          <p:cNvPr id="13" name="フリーフォーム 12"/>
          <p:cNvSpPr/>
          <p:nvPr/>
        </p:nvSpPr>
        <p:spPr bwMode="auto">
          <a:xfrm>
            <a:off x="2867676" y="1658389"/>
            <a:ext cx="394337" cy="312902"/>
          </a:xfrm>
          <a:custGeom>
            <a:avLst/>
            <a:gdLst>
              <a:gd name="connsiteX0" fmla="*/ 99182 w 269507"/>
              <a:gd name="connsiteY0" fmla="*/ 183558 h 213851"/>
              <a:gd name="connsiteX1" fmla="*/ 142789 w 269507"/>
              <a:gd name="connsiteY1" fmla="*/ 183558 h 213851"/>
              <a:gd name="connsiteX2" fmla="*/ 158086 w 269507"/>
              <a:gd name="connsiteY2" fmla="*/ 198704 h 213851"/>
              <a:gd name="connsiteX3" fmla="*/ 142789 w 269507"/>
              <a:gd name="connsiteY3" fmla="*/ 213851 h 213851"/>
              <a:gd name="connsiteX4" fmla="*/ 99182 w 269507"/>
              <a:gd name="connsiteY4" fmla="*/ 213851 h 213851"/>
              <a:gd name="connsiteX5" fmla="*/ 83884 w 269507"/>
              <a:gd name="connsiteY5" fmla="*/ 198704 h 213851"/>
              <a:gd name="connsiteX6" fmla="*/ 99182 w 269507"/>
              <a:gd name="connsiteY6" fmla="*/ 183558 h 213851"/>
              <a:gd name="connsiteX7" fmla="*/ 99467 w 269507"/>
              <a:gd name="connsiteY7" fmla="*/ 143253 h 213851"/>
              <a:gd name="connsiteX8" fmla="*/ 154239 w 269507"/>
              <a:gd name="connsiteY8" fmla="*/ 143253 h 213851"/>
              <a:gd name="connsiteX9" fmla="*/ 169537 w 269507"/>
              <a:gd name="connsiteY9" fmla="*/ 158399 h 213851"/>
              <a:gd name="connsiteX10" fmla="*/ 154239 w 269507"/>
              <a:gd name="connsiteY10" fmla="*/ 173546 h 213851"/>
              <a:gd name="connsiteX11" fmla="*/ 99467 w 269507"/>
              <a:gd name="connsiteY11" fmla="*/ 173546 h 213851"/>
              <a:gd name="connsiteX12" fmla="*/ 84169 w 269507"/>
              <a:gd name="connsiteY12" fmla="*/ 158399 h 213851"/>
              <a:gd name="connsiteX13" fmla="*/ 99467 w 269507"/>
              <a:gd name="connsiteY13" fmla="*/ 143253 h 213851"/>
              <a:gd name="connsiteX14" fmla="*/ 99165 w 269507"/>
              <a:gd name="connsiteY14" fmla="*/ 101985 h 213851"/>
              <a:gd name="connsiteX15" fmla="*/ 164177 w 269507"/>
              <a:gd name="connsiteY15" fmla="*/ 101985 h 213851"/>
              <a:gd name="connsiteX16" fmla="*/ 179475 w 269507"/>
              <a:gd name="connsiteY16" fmla="*/ 117132 h 213851"/>
              <a:gd name="connsiteX17" fmla="*/ 164177 w 269507"/>
              <a:gd name="connsiteY17" fmla="*/ 132278 h 213851"/>
              <a:gd name="connsiteX18" fmla="*/ 99165 w 269507"/>
              <a:gd name="connsiteY18" fmla="*/ 132278 h 213851"/>
              <a:gd name="connsiteX19" fmla="*/ 83867 w 269507"/>
              <a:gd name="connsiteY19" fmla="*/ 117132 h 213851"/>
              <a:gd name="connsiteX20" fmla="*/ 99165 w 269507"/>
              <a:gd name="connsiteY20" fmla="*/ 101985 h 213851"/>
              <a:gd name="connsiteX21" fmla="*/ 111155 w 269507"/>
              <a:gd name="connsiteY21" fmla="*/ 97 h 213851"/>
              <a:gd name="connsiteX22" fmla="*/ 126465 w 269507"/>
              <a:gd name="connsiteY22" fmla="*/ 8101 h 213851"/>
              <a:gd name="connsiteX23" fmla="*/ 123491 w 269507"/>
              <a:gd name="connsiteY23" fmla="*/ 39639 h 213851"/>
              <a:gd name="connsiteX24" fmla="*/ 97818 w 269507"/>
              <a:gd name="connsiteY24" fmla="*/ 60716 h 213851"/>
              <a:gd name="connsiteX25" fmla="*/ 97921 w 269507"/>
              <a:gd name="connsiteY25" fmla="*/ 60716 h 213851"/>
              <a:gd name="connsiteX26" fmla="*/ 93848 w 269507"/>
              <a:gd name="connsiteY26" fmla="*/ 64056 h 213851"/>
              <a:gd name="connsiteX27" fmla="*/ 93240 w 269507"/>
              <a:gd name="connsiteY27" fmla="*/ 70189 h 213851"/>
              <a:gd name="connsiteX28" fmla="*/ 99374 w 269507"/>
              <a:gd name="connsiteY28" fmla="*/ 70797 h 213851"/>
              <a:gd name="connsiteX29" fmla="*/ 111671 w 269507"/>
              <a:gd name="connsiteY29" fmla="*/ 60716 h 213851"/>
              <a:gd name="connsiteX30" fmla="*/ 254056 w 269507"/>
              <a:gd name="connsiteY30" fmla="*/ 60716 h 213851"/>
              <a:gd name="connsiteX31" fmla="*/ 269507 w 269507"/>
              <a:gd name="connsiteY31" fmla="*/ 76014 h 213851"/>
              <a:gd name="connsiteX32" fmla="*/ 254056 w 269507"/>
              <a:gd name="connsiteY32" fmla="*/ 91312 h 213851"/>
              <a:gd name="connsiteX33" fmla="*/ 98656 w 269507"/>
              <a:gd name="connsiteY33" fmla="*/ 91513 h 213851"/>
              <a:gd name="connsiteX34" fmla="*/ 74680 w 269507"/>
              <a:gd name="connsiteY34" fmla="*/ 115252 h 213851"/>
              <a:gd name="connsiteX35" fmla="*/ 87227 w 269507"/>
              <a:gd name="connsiteY35" fmla="*/ 136125 h 213851"/>
              <a:gd name="connsiteX36" fmla="*/ 87400 w 269507"/>
              <a:gd name="connsiteY36" fmla="*/ 136207 h 213851"/>
              <a:gd name="connsiteX37" fmla="*/ 85947 w 269507"/>
              <a:gd name="connsiteY37" fmla="*/ 137081 h 213851"/>
              <a:gd name="connsiteX38" fmla="*/ 75164 w 269507"/>
              <a:gd name="connsiteY38" fmla="*/ 157161 h 213851"/>
              <a:gd name="connsiteX39" fmla="*/ 85947 w 269507"/>
              <a:gd name="connsiteY39" fmla="*/ 177241 h 213851"/>
              <a:gd name="connsiteX40" fmla="*/ 87712 w 269507"/>
              <a:gd name="connsiteY40" fmla="*/ 178302 h 213851"/>
              <a:gd name="connsiteX41" fmla="*/ 86868 w 269507"/>
              <a:gd name="connsiteY41" fmla="*/ 178705 h 213851"/>
              <a:gd name="connsiteX42" fmla="*/ 75164 w 269507"/>
              <a:gd name="connsiteY42" fmla="*/ 198174 h 213851"/>
              <a:gd name="connsiteX43" fmla="*/ 80271 w 269507"/>
              <a:gd name="connsiteY43" fmla="*/ 212258 h 213851"/>
              <a:gd name="connsiteX44" fmla="*/ 81233 w 269507"/>
              <a:gd name="connsiteY44" fmla="*/ 213306 h 213851"/>
              <a:gd name="connsiteX45" fmla="*/ 43602 w 269507"/>
              <a:gd name="connsiteY45" fmla="*/ 213306 h 213851"/>
              <a:gd name="connsiteX46" fmla="*/ 0 w 269507"/>
              <a:gd name="connsiteY46" fmla="*/ 170136 h 213851"/>
              <a:gd name="connsiteX47" fmla="*/ 0 w 269507"/>
              <a:gd name="connsiteY47" fmla="*/ 103986 h 213851"/>
              <a:gd name="connsiteX48" fmla="*/ 12771 w 269507"/>
              <a:gd name="connsiteY48" fmla="*/ 73459 h 213851"/>
              <a:gd name="connsiteX49" fmla="*/ 18050 w 269507"/>
              <a:gd name="connsiteY49" fmla="*/ 68011 h 213851"/>
              <a:gd name="connsiteX50" fmla="*/ 94612 w 269507"/>
              <a:gd name="connsiteY50" fmla="*/ 5156 h 213851"/>
              <a:gd name="connsiteX51" fmla="*/ 111155 w 269507"/>
              <a:gd name="connsiteY51" fmla="*/ 97 h 21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07" h="213851">
                <a:moveTo>
                  <a:pt x="99182" y="183558"/>
                </a:moveTo>
                <a:lnTo>
                  <a:pt x="142789" y="183558"/>
                </a:lnTo>
                <a:cubicBezTo>
                  <a:pt x="151237" y="183558"/>
                  <a:pt x="158086" y="190339"/>
                  <a:pt x="158086" y="198704"/>
                </a:cubicBezTo>
                <a:cubicBezTo>
                  <a:pt x="158086" y="207069"/>
                  <a:pt x="151237" y="213851"/>
                  <a:pt x="142789" y="213851"/>
                </a:cubicBezTo>
                <a:lnTo>
                  <a:pt x="99182" y="213851"/>
                </a:lnTo>
                <a:cubicBezTo>
                  <a:pt x="90733" y="213851"/>
                  <a:pt x="83884" y="207069"/>
                  <a:pt x="83884" y="198704"/>
                </a:cubicBezTo>
                <a:cubicBezTo>
                  <a:pt x="83884" y="190339"/>
                  <a:pt x="90733" y="183558"/>
                  <a:pt x="99182" y="183558"/>
                </a:cubicBezTo>
                <a:close/>
                <a:moveTo>
                  <a:pt x="99467" y="143253"/>
                </a:moveTo>
                <a:lnTo>
                  <a:pt x="154239" y="143253"/>
                </a:lnTo>
                <a:cubicBezTo>
                  <a:pt x="162688" y="143253"/>
                  <a:pt x="169537" y="150034"/>
                  <a:pt x="169537" y="158399"/>
                </a:cubicBezTo>
                <a:cubicBezTo>
                  <a:pt x="169537" y="166764"/>
                  <a:pt x="162688" y="173546"/>
                  <a:pt x="154239" y="173546"/>
                </a:cubicBezTo>
                <a:lnTo>
                  <a:pt x="99467" y="173546"/>
                </a:lnTo>
                <a:cubicBezTo>
                  <a:pt x="91018" y="173546"/>
                  <a:pt x="84169" y="166764"/>
                  <a:pt x="84169" y="158399"/>
                </a:cubicBezTo>
                <a:cubicBezTo>
                  <a:pt x="84169" y="150034"/>
                  <a:pt x="91018" y="143253"/>
                  <a:pt x="99467" y="143253"/>
                </a:cubicBezTo>
                <a:close/>
                <a:moveTo>
                  <a:pt x="99165" y="101985"/>
                </a:moveTo>
                <a:lnTo>
                  <a:pt x="164177" y="101985"/>
                </a:lnTo>
                <a:cubicBezTo>
                  <a:pt x="172626" y="101985"/>
                  <a:pt x="179475" y="108766"/>
                  <a:pt x="179475" y="117132"/>
                </a:cubicBezTo>
                <a:cubicBezTo>
                  <a:pt x="179475" y="125497"/>
                  <a:pt x="172626" y="132278"/>
                  <a:pt x="164177" y="132278"/>
                </a:cubicBezTo>
                <a:lnTo>
                  <a:pt x="99165" y="132278"/>
                </a:lnTo>
                <a:cubicBezTo>
                  <a:pt x="90716" y="132278"/>
                  <a:pt x="83867" y="125497"/>
                  <a:pt x="83867" y="117132"/>
                </a:cubicBezTo>
                <a:cubicBezTo>
                  <a:pt x="83867" y="108766"/>
                  <a:pt x="90716" y="101985"/>
                  <a:pt x="99165" y="101985"/>
                </a:cubicBezTo>
                <a:close/>
                <a:moveTo>
                  <a:pt x="111155" y="97"/>
                </a:moveTo>
                <a:cubicBezTo>
                  <a:pt x="116919" y="630"/>
                  <a:pt x="122478" y="3340"/>
                  <a:pt x="126465" y="8101"/>
                </a:cubicBezTo>
                <a:cubicBezTo>
                  <a:pt x="134440" y="17623"/>
                  <a:pt x="133108" y="31743"/>
                  <a:pt x="123491" y="39639"/>
                </a:cubicBezTo>
                <a:lnTo>
                  <a:pt x="97818" y="60716"/>
                </a:lnTo>
                <a:lnTo>
                  <a:pt x="97921" y="60716"/>
                </a:lnTo>
                <a:lnTo>
                  <a:pt x="93848" y="64056"/>
                </a:lnTo>
                <a:cubicBezTo>
                  <a:pt x="91986" y="65582"/>
                  <a:pt x="91714" y="68328"/>
                  <a:pt x="93240" y="70189"/>
                </a:cubicBezTo>
                <a:cubicBezTo>
                  <a:pt x="94766" y="72051"/>
                  <a:pt x="97513" y="72323"/>
                  <a:pt x="99374" y="70797"/>
                </a:cubicBezTo>
                <a:lnTo>
                  <a:pt x="111671" y="60716"/>
                </a:lnTo>
                <a:lnTo>
                  <a:pt x="254056" y="60716"/>
                </a:lnTo>
                <a:cubicBezTo>
                  <a:pt x="262589" y="60716"/>
                  <a:pt x="269507" y="67565"/>
                  <a:pt x="269507" y="76014"/>
                </a:cubicBezTo>
                <a:cubicBezTo>
                  <a:pt x="269507" y="84463"/>
                  <a:pt x="262589" y="91312"/>
                  <a:pt x="254056" y="91312"/>
                </a:cubicBezTo>
                <a:cubicBezTo>
                  <a:pt x="202256" y="91379"/>
                  <a:pt x="150456" y="91446"/>
                  <a:pt x="98656" y="91513"/>
                </a:cubicBezTo>
                <a:cubicBezTo>
                  <a:pt x="85414" y="91513"/>
                  <a:pt x="74680" y="102141"/>
                  <a:pt x="74680" y="115252"/>
                </a:cubicBezTo>
                <a:cubicBezTo>
                  <a:pt x="74680" y="124265"/>
                  <a:pt x="79753" y="132105"/>
                  <a:pt x="87227" y="136125"/>
                </a:cubicBezTo>
                <a:lnTo>
                  <a:pt x="87400" y="136207"/>
                </a:lnTo>
                <a:lnTo>
                  <a:pt x="85947" y="137081"/>
                </a:lnTo>
                <a:cubicBezTo>
                  <a:pt x="79442" y="141433"/>
                  <a:pt x="75164" y="148802"/>
                  <a:pt x="75164" y="157161"/>
                </a:cubicBezTo>
                <a:cubicBezTo>
                  <a:pt x="75164" y="165520"/>
                  <a:pt x="79442" y="172889"/>
                  <a:pt x="85947" y="177241"/>
                </a:cubicBezTo>
                <a:lnTo>
                  <a:pt x="87712" y="178302"/>
                </a:lnTo>
                <a:lnTo>
                  <a:pt x="86868" y="178705"/>
                </a:lnTo>
                <a:cubicBezTo>
                  <a:pt x="79897" y="182454"/>
                  <a:pt x="75164" y="189767"/>
                  <a:pt x="75164" y="198174"/>
                </a:cubicBezTo>
                <a:cubicBezTo>
                  <a:pt x="75164" y="203524"/>
                  <a:pt x="77081" y="208430"/>
                  <a:pt x="80271" y="212258"/>
                </a:cubicBezTo>
                <a:lnTo>
                  <a:pt x="81233" y="213306"/>
                </a:lnTo>
                <a:lnTo>
                  <a:pt x="43602" y="213306"/>
                </a:lnTo>
                <a:cubicBezTo>
                  <a:pt x="19522" y="213306"/>
                  <a:pt x="0" y="193978"/>
                  <a:pt x="0" y="170136"/>
                </a:cubicBezTo>
                <a:lnTo>
                  <a:pt x="0" y="103986"/>
                </a:lnTo>
                <a:cubicBezTo>
                  <a:pt x="0" y="92065"/>
                  <a:pt x="4880" y="81272"/>
                  <a:pt x="12771" y="73459"/>
                </a:cubicBezTo>
                <a:lnTo>
                  <a:pt x="18050" y="68011"/>
                </a:lnTo>
                <a:lnTo>
                  <a:pt x="94612" y="5156"/>
                </a:lnTo>
                <a:cubicBezTo>
                  <a:pt x="99421" y="1208"/>
                  <a:pt x="105391" y="-436"/>
                  <a:pt x="111155" y="97"/>
                </a:cubicBezTo>
                <a:close/>
              </a:path>
            </a:pathLst>
          </a:custGeom>
          <a:solidFill>
            <a:schemeClr val="bg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pic>
        <p:nvPicPr>
          <p:cNvPr id="5" name="図 4"/>
          <p:cNvPicPr>
            <a:picLocks noChangeAspect="1"/>
          </p:cNvPicPr>
          <p:nvPr/>
        </p:nvPicPr>
        <p:blipFill>
          <a:blip r:embed="rId3"/>
          <a:stretch>
            <a:fillRect/>
          </a:stretch>
        </p:blipFill>
        <p:spPr>
          <a:xfrm>
            <a:off x="3064844" y="856389"/>
            <a:ext cx="3898392" cy="496159"/>
          </a:xfrm>
          <a:prstGeom prst="rect">
            <a:avLst/>
          </a:prstGeom>
        </p:spPr>
      </p:pic>
      <p:sp>
        <p:nvSpPr>
          <p:cNvPr id="14" name="正方形/長方形 13"/>
          <p:cNvSpPr/>
          <p:nvPr/>
        </p:nvSpPr>
        <p:spPr>
          <a:xfrm>
            <a:off x="6963236" y="945090"/>
            <a:ext cx="1378711" cy="369332"/>
          </a:xfrm>
          <a:prstGeom prst="rect">
            <a:avLst/>
          </a:prstGeom>
        </p:spPr>
        <p:txBody>
          <a:bodyPr wrap="none">
            <a:spAutoFit/>
          </a:bodyPr>
          <a:lstStyle/>
          <a:p>
            <a:r>
              <a:rPr lang="en-US" altLang="ja-JP" dirty="0" smtClean="0">
                <a:solidFill>
                  <a:schemeClr val="bg1"/>
                </a:solidFill>
              </a:rPr>
              <a:t>(First half)</a:t>
            </a:r>
            <a:endParaRPr lang="ja-JP" altLang="en-US" dirty="0">
              <a:solidFill>
                <a:schemeClr val="bg1"/>
              </a:solidFill>
            </a:endParaRPr>
          </a:p>
        </p:txBody>
      </p:sp>
    </p:spTree>
    <p:extLst>
      <p:ext uri="{BB962C8B-B14F-4D97-AF65-F5344CB8AC3E}">
        <p14:creationId xmlns:p14="http://schemas.microsoft.com/office/powerpoint/2010/main" val="2174991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left)">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 y="641274"/>
            <a:ext cx="12191989" cy="5905495"/>
          </a:xfrm>
          <a:prstGeom prst="rect">
            <a:avLst/>
          </a:prstGeom>
        </p:spPr>
      </p:pic>
      <p:sp>
        <p:nvSpPr>
          <p:cNvPr id="2" name="タイトル 1"/>
          <p:cNvSpPr>
            <a:spLocks noGrp="1"/>
          </p:cNvSpPr>
          <p:nvPr>
            <p:ph type="title"/>
          </p:nvPr>
        </p:nvSpPr>
        <p:spPr/>
        <p:txBody>
          <a:bodyPr>
            <a:normAutofit/>
          </a:bodyPr>
          <a:lstStyle/>
          <a:p>
            <a:r>
              <a:rPr lang="en-US" altLang="ja-JP" dirty="0"/>
              <a:t>How to proceed with “Offensive Automation”</a:t>
            </a:r>
            <a:endParaRPr kumimoji="1" lang="ja-JP" altLang="en-US" dirty="0"/>
          </a:p>
        </p:txBody>
      </p:sp>
      <p:sp>
        <p:nvSpPr>
          <p:cNvPr id="4" name="楕円 3"/>
          <p:cNvSpPr/>
          <p:nvPr/>
        </p:nvSpPr>
        <p:spPr bwMode="auto">
          <a:xfrm>
            <a:off x="6421157" y="5416705"/>
            <a:ext cx="1584220" cy="576080"/>
          </a:xfrm>
          <a:prstGeom prst="ellipse">
            <a:avLst/>
          </a:prstGeom>
          <a:noFill/>
          <a:ln w="762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effectLst/>
              <a:latin typeface="+mn-ea"/>
            </a:endParaRPr>
          </a:p>
        </p:txBody>
      </p:sp>
      <p:sp>
        <p:nvSpPr>
          <p:cNvPr id="6" name="テキスト ボックス 5"/>
          <p:cNvSpPr txBox="1"/>
          <p:nvPr/>
        </p:nvSpPr>
        <p:spPr>
          <a:xfrm>
            <a:off x="1066689" y="6026864"/>
            <a:ext cx="7409850" cy="461665"/>
          </a:xfrm>
          <a:prstGeom prst="rect">
            <a:avLst/>
          </a:prstGeom>
          <a:noFill/>
        </p:spPr>
        <p:txBody>
          <a:bodyPr wrap="none" rtlCol="0">
            <a:spAutoFit/>
          </a:bodyPr>
          <a:lstStyle/>
          <a:p>
            <a:pPr algn="ctr"/>
            <a:r>
              <a:rPr lang="en-US" altLang="ja-JP" sz="2400" b="1" u="sng" dirty="0" smtClean="0">
                <a:solidFill>
                  <a:srgbClr val="FF0000"/>
                </a:solidFill>
                <a:effectLst>
                  <a:glow rad="63500">
                    <a:schemeClr val="bg1"/>
                  </a:glow>
                </a:effectLst>
              </a:rPr>
              <a:t>CI/CD Architecture with Kubernetes as base</a:t>
            </a:r>
            <a:endParaRPr lang="ja-JP" altLang="en-US" sz="2400" b="1" u="sng" dirty="0" smtClean="0">
              <a:solidFill>
                <a:srgbClr val="FF0000"/>
              </a:solidFill>
              <a:effectLst>
                <a:glow rad="63500">
                  <a:schemeClr val="bg1"/>
                </a:glow>
              </a:effectLst>
            </a:endParaRPr>
          </a:p>
        </p:txBody>
      </p:sp>
      <p:sp>
        <p:nvSpPr>
          <p:cNvPr id="3" name="角丸四角形 2"/>
          <p:cNvSpPr/>
          <p:nvPr/>
        </p:nvSpPr>
        <p:spPr bwMode="auto">
          <a:xfrm>
            <a:off x="8976400" y="711200"/>
            <a:ext cx="3154151" cy="917550"/>
          </a:xfrm>
          <a:prstGeom prst="roundRect">
            <a:avLst/>
          </a:prstGeom>
          <a:noFill/>
          <a:ln w="76200">
            <a:solidFill>
              <a:srgbClr val="C0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 name="フリーフォーム 6"/>
          <p:cNvSpPr/>
          <p:nvPr/>
        </p:nvSpPr>
        <p:spPr bwMode="auto">
          <a:xfrm>
            <a:off x="-7620" y="647700"/>
            <a:ext cx="12199620" cy="5905500"/>
          </a:xfrm>
          <a:custGeom>
            <a:avLst/>
            <a:gdLst>
              <a:gd name="connsiteX0" fmla="*/ 0 w 12199620"/>
              <a:gd name="connsiteY0" fmla="*/ 0 h 5905500"/>
              <a:gd name="connsiteX1" fmla="*/ 12199620 w 12199620"/>
              <a:gd name="connsiteY1" fmla="*/ 0 h 5905500"/>
              <a:gd name="connsiteX2" fmla="*/ 12199620 w 12199620"/>
              <a:gd name="connsiteY2" fmla="*/ 5905500 h 5905500"/>
              <a:gd name="connsiteX3" fmla="*/ 7620 w 12199620"/>
              <a:gd name="connsiteY3" fmla="*/ 5905500 h 5905500"/>
              <a:gd name="connsiteX4" fmla="*/ 7620 w 12199620"/>
              <a:gd name="connsiteY4" fmla="*/ 4671060 h 5905500"/>
              <a:gd name="connsiteX5" fmla="*/ 2857500 w 12199620"/>
              <a:gd name="connsiteY5" fmla="*/ 4671060 h 5905500"/>
              <a:gd name="connsiteX6" fmla="*/ 2857500 w 12199620"/>
              <a:gd name="connsiteY6" fmla="*/ 3688080 h 5905500"/>
              <a:gd name="connsiteX7" fmla="*/ 4030980 w 12199620"/>
              <a:gd name="connsiteY7" fmla="*/ 3688080 h 5905500"/>
              <a:gd name="connsiteX8" fmla="*/ 4030980 w 12199620"/>
              <a:gd name="connsiteY8" fmla="*/ 4221480 h 5905500"/>
              <a:gd name="connsiteX9" fmla="*/ 5334000 w 12199620"/>
              <a:gd name="connsiteY9" fmla="*/ 4221480 h 5905500"/>
              <a:gd name="connsiteX10" fmla="*/ 5334000 w 12199620"/>
              <a:gd name="connsiteY10" fmla="*/ 3467100 h 5905500"/>
              <a:gd name="connsiteX11" fmla="*/ 8351520 w 12199620"/>
              <a:gd name="connsiteY11" fmla="*/ 3467100 h 5905500"/>
              <a:gd name="connsiteX12" fmla="*/ 8351520 w 12199620"/>
              <a:gd name="connsiteY12" fmla="*/ 1280160 h 5905500"/>
              <a:gd name="connsiteX13" fmla="*/ 1196340 w 12199620"/>
              <a:gd name="connsiteY13" fmla="*/ 1280160 h 5905500"/>
              <a:gd name="connsiteX14" fmla="*/ 1196340 w 12199620"/>
              <a:gd name="connsiteY14" fmla="*/ 2308860 h 5905500"/>
              <a:gd name="connsiteX15" fmla="*/ 7620 w 12199620"/>
              <a:gd name="connsiteY15" fmla="*/ 2308860 h 5905500"/>
              <a:gd name="connsiteX16" fmla="*/ 0 w 12199620"/>
              <a:gd name="connsiteY16" fmla="*/ 0 h 59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9620" h="5905500">
                <a:moveTo>
                  <a:pt x="0" y="0"/>
                </a:moveTo>
                <a:lnTo>
                  <a:pt x="12199620" y="0"/>
                </a:lnTo>
                <a:lnTo>
                  <a:pt x="12199620" y="5905500"/>
                </a:lnTo>
                <a:lnTo>
                  <a:pt x="7620" y="5905500"/>
                </a:lnTo>
                <a:lnTo>
                  <a:pt x="7620" y="4671060"/>
                </a:lnTo>
                <a:lnTo>
                  <a:pt x="2857500" y="4671060"/>
                </a:lnTo>
                <a:lnTo>
                  <a:pt x="2857500" y="3688080"/>
                </a:lnTo>
                <a:lnTo>
                  <a:pt x="4030980" y="3688080"/>
                </a:lnTo>
                <a:lnTo>
                  <a:pt x="4030980" y="4221480"/>
                </a:lnTo>
                <a:lnTo>
                  <a:pt x="5334000" y="4221480"/>
                </a:lnTo>
                <a:lnTo>
                  <a:pt x="5334000" y="3467100"/>
                </a:lnTo>
                <a:lnTo>
                  <a:pt x="8351520" y="3467100"/>
                </a:lnTo>
                <a:lnTo>
                  <a:pt x="8351520" y="1280160"/>
                </a:lnTo>
                <a:lnTo>
                  <a:pt x="1196340" y="1280160"/>
                </a:lnTo>
                <a:lnTo>
                  <a:pt x="1196340" y="2308860"/>
                </a:lnTo>
                <a:lnTo>
                  <a:pt x="7620" y="2308860"/>
                </a:lnTo>
                <a:lnTo>
                  <a:pt x="0" y="0"/>
                </a:lnTo>
                <a:close/>
              </a:path>
            </a:pathLst>
          </a:custGeom>
          <a:solidFill>
            <a:schemeClr val="tx1">
              <a:alpha val="8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フリーフォーム 8"/>
          <p:cNvSpPr/>
          <p:nvPr/>
        </p:nvSpPr>
        <p:spPr bwMode="auto">
          <a:xfrm>
            <a:off x="-3969" y="1930400"/>
            <a:ext cx="8328819" cy="3378200"/>
          </a:xfrm>
          <a:custGeom>
            <a:avLst/>
            <a:gdLst>
              <a:gd name="connsiteX0" fmla="*/ 0 w 8331200"/>
              <a:gd name="connsiteY0" fmla="*/ 1022350 h 3378200"/>
              <a:gd name="connsiteX1" fmla="*/ 1212850 w 8331200"/>
              <a:gd name="connsiteY1" fmla="*/ 1022350 h 3378200"/>
              <a:gd name="connsiteX2" fmla="*/ 1212850 w 8331200"/>
              <a:gd name="connsiteY2" fmla="*/ 0 h 3378200"/>
              <a:gd name="connsiteX3" fmla="*/ 8331200 w 8331200"/>
              <a:gd name="connsiteY3" fmla="*/ 0 h 3378200"/>
              <a:gd name="connsiteX4" fmla="*/ 8331200 w 8331200"/>
              <a:gd name="connsiteY4" fmla="*/ 2184400 h 3378200"/>
              <a:gd name="connsiteX5" fmla="*/ 5327650 w 8331200"/>
              <a:gd name="connsiteY5" fmla="*/ 2184400 h 3378200"/>
              <a:gd name="connsiteX6" fmla="*/ 5327650 w 8331200"/>
              <a:gd name="connsiteY6" fmla="*/ 2927350 h 3378200"/>
              <a:gd name="connsiteX7" fmla="*/ 4032250 w 8331200"/>
              <a:gd name="connsiteY7" fmla="*/ 2927350 h 3378200"/>
              <a:gd name="connsiteX8" fmla="*/ 4032250 w 8331200"/>
              <a:gd name="connsiteY8" fmla="*/ 2413000 h 3378200"/>
              <a:gd name="connsiteX9" fmla="*/ 2851150 w 8331200"/>
              <a:gd name="connsiteY9" fmla="*/ 2413000 h 3378200"/>
              <a:gd name="connsiteX10" fmla="*/ 2851150 w 8331200"/>
              <a:gd name="connsiteY10" fmla="*/ 3378200 h 3378200"/>
              <a:gd name="connsiteX11" fmla="*/ 6350 w 8331200"/>
              <a:gd name="connsiteY11" fmla="*/ 3378200 h 3378200"/>
              <a:gd name="connsiteX12" fmla="*/ 0 w 8331200"/>
              <a:gd name="connsiteY12" fmla="*/ 1022350 h 3378200"/>
              <a:gd name="connsiteX0" fmla="*/ 0 w 8328819"/>
              <a:gd name="connsiteY0" fmla="*/ 1022350 h 3378200"/>
              <a:gd name="connsiteX1" fmla="*/ 1210469 w 8328819"/>
              <a:gd name="connsiteY1" fmla="*/ 1022350 h 3378200"/>
              <a:gd name="connsiteX2" fmla="*/ 1210469 w 8328819"/>
              <a:gd name="connsiteY2" fmla="*/ 0 h 3378200"/>
              <a:gd name="connsiteX3" fmla="*/ 8328819 w 8328819"/>
              <a:gd name="connsiteY3" fmla="*/ 0 h 3378200"/>
              <a:gd name="connsiteX4" fmla="*/ 8328819 w 8328819"/>
              <a:gd name="connsiteY4" fmla="*/ 2184400 h 3378200"/>
              <a:gd name="connsiteX5" fmla="*/ 5325269 w 8328819"/>
              <a:gd name="connsiteY5" fmla="*/ 2184400 h 3378200"/>
              <a:gd name="connsiteX6" fmla="*/ 5325269 w 8328819"/>
              <a:gd name="connsiteY6" fmla="*/ 2927350 h 3378200"/>
              <a:gd name="connsiteX7" fmla="*/ 4029869 w 8328819"/>
              <a:gd name="connsiteY7" fmla="*/ 2927350 h 3378200"/>
              <a:gd name="connsiteX8" fmla="*/ 4029869 w 8328819"/>
              <a:gd name="connsiteY8" fmla="*/ 2413000 h 3378200"/>
              <a:gd name="connsiteX9" fmla="*/ 2848769 w 8328819"/>
              <a:gd name="connsiteY9" fmla="*/ 2413000 h 3378200"/>
              <a:gd name="connsiteX10" fmla="*/ 2848769 w 8328819"/>
              <a:gd name="connsiteY10" fmla="*/ 3378200 h 3378200"/>
              <a:gd name="connsiteX11" fmla="*/ 3969 w 8328819"/>
              <a:gd name="connsiteY11" fmla="*/ 3378200 h 3378200"/>
              <a:gd name="connsiteX12" fmla="*/ 0 w 8328819"/>
              <a:gd name="connsiteY12" fmla="*/ 102235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28819" h="3378200">
                <a:moveTo>
                  <a:pt x="0" y="1022350"/>
                </a:moveTo>
                <a:lnTo>
                  <a:pt x="1210469" y="1022350"/>
                </a:lnTo>
                <a:lnTo>
                  <a:pt x="1210469" y="0"/>
                </a:lnTo>
                <a:lnTo>
                  <a:pt x="8328819" y="0"/>
                </a:lnTo>
                <a:lnTo>
                  <a:pt x="8328819" y="2184400"/>
                </a:lnTo>
                <a:lnTo>
                  <a:pt x="5325269" y="2184400"/>
                </a:lnTo>
                <a:lnTo>
                  <a:pt x="5325269" y="2927350"/>
                </a:lnTo>
                <a:lnTo>
                  <a:pt x="4029869" y="2927350"/>
                </a:lnTo>
                <a:lnTo>
                  <a:pt x="4029869" y="2413000"/>
                </a:lnTo>
                <a:lnTo>
                  <a:pt x="2848769" y="2413000"/>
                </a:lnTo>
                <a:lnTo>
                  <a:pt x="2848769" y="3378200"/>
                </a:lnTo>
                <a:lnTo>
                  <a:pt x="3969" y="3378200"/>
                </a:lnTo>
                <a:cubicBezTo>
                  <a:pt x="1852" y="2592917"/>
                  <a:pt x="2117" y="1807633"/>
                  <a:pt x="0" y="1022350"/>
                </a:cubicBezTo>
                <a:close/>
              </a:path>
            </a:pathLst>
          </a:custGeom>
          <a:noFill/>
          <a:ln w="762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フリーフォーム 9"/>
          <p:cNvSpPr/>
          <p:nvPr/>
        </p:nvSpPr>
        <p:spPr bwMode="auto">
          <a:xfrm>
            <a:off x="714588" y="5966227"/>
            <a:ext cx="1129310" cy="338611"/>
          </a:xfrm>
          <a:custGeom>
            <a:avLst/>
            <a:gdLst>
              <a:gd name="connsiteX0" fmla="*/ 584774 w 748244"/>
              <a:gd name="connsiteY0" fmla="*/ 131 h 224353"/>
              <a:gd name="connsiteX1" fmla="*/ 605214 w 748244"/>
              <a:gd name="connsiteY1" fmla="*/ 10924 h 224353"/>
              <a:gd name="connsiteX2" fmla="*/ 601243 w 748244"/>
              <a:gd name="connsiteY2" fmla="*/ 53449 h 224353"/>
              <a:gd name="connsiteX3" fmla="*/ 594628 w 748244"/>
              <a:gd name="connsiteY3" fmla="*/ 58934 h 224353"/>
              <a:gd name="connsiteX4" fmla="*/ 724533 w 748244"/>
              <a:gd name="connsiteY4" fmla="*/ 58934 h 224353"/>
              <a:gd name="connsiteX5" fmla="*/ 748244 w 748244"/>
              <a:gd name="connsiteY5" fmla="*/ 82645 h 224353"/>
              <a:gd name="connsiteX6" fmla="*/ 724533 w 748244"/>
              <a:gd name="connsiteY6" fmla="*/ 106356 h 224353"/>
              <a:gd name="connsiteX7" fmla="*/ 653736 w 748244"/>
              <a:gd name="connsiteY7" fmla="*/ 106356 h 224353"/>
              <a:gd name="connsiteX8" fmla="*/ 654045 w 748244"/>
              <a:gd name="connsiteY8" fmla="*/ 106695 h 224353"/>
              <a:gd name="connsiteX9" fmla="*/ 659352 w 748244"/>
              <a:gd name="connsiteY9" fmla="*/ 121480 h 224353"/>
              <a:gd name="connsiteX10" fmla="*/ 643021 w 748244"/>
              <a:gd name="connsiteY10" fmla="*/ 143679 h 224353"/>
              <a:gd name="connsiteX11" fmla="*/ 640920 w 748244"/>
              <a:gd name="connsiteY11" fmla="*/ 144219 h 224353"/>
              <a:gd name="connsiteX12" fmla="*/ 640920 w 748244"/>
              <a:gd name="connsiteY12" fmla="*/ 144219 h 224353"/>
              <a:gd name="connsiteX13" fmla="*/ 649549 w 748244"/>
              <a:gd name="connsiteY13" fmla="*/ 162515 h 224353"/>
              <a:gd name="connsiteX14" fmla="*/ 630617 w 748244"/>
              <a:gd name="connsiteY14" fmla="*/ 185744 h 224353"/>
              <a:gd name="connsiteX15" fmla="*/ 629270 w 748244"/>
              <a:gd name="connsiteY15" fmla="*/ 185950 h 224353"/>
              <a:gd name="connsiteX16" fmla="*/ 630803 w 748244"/>
              <a:gd name="connsiteY16" fmla="*/ 187343 h 224353"/>
              <a:gd name="connsiteX17" fmla="*/ 637153 w 748244"/>
              <a:gd name="connsiteY17" fmla="*/ 202673 h 224353"/>
              <a:gd name="connsiteX18" fmla="*/ 615473 w 748244"/>
              <a:gd name="connsiteY18" fmla="*/ 224353 h 224353"/>
              <a:gd name="connsiteX19" fmla="*/ 570040 w 748244"/>
              <a:gd name="connsiteY19" fmla="*/ 224353 h 224353"/>
              <a:gd name="connsiteX20" fmla="*/ 517441 w 748244"/>
              <a:gd name="connsiteY20" fmla="*/ 224353 h 224353"/>
              <a:gd name="connsiteX21" fmla="*/ 517438 w 748244"/>
              <a:gd name="connsiteY21" fmla="*/ 224352 h 224353"/>
              <a:gd name="connsiteX22" fmla="*/ 82535 w 748244"/>
              <a:gd name="connsiteY22" fmla="*/ 224352 h 224353"/>
              <a:gd name="connsiteX23" fmla="*/ 0 w 748244"/>
              <a:gd name="connsiteY23" fmla="*/ 141817 h 224353"/>
              <a:gd name="connsiteX24" fmla="*/ 82535 w 748244"/>
              <a:gd name="connsiteY24" fmla="*/ 59282 h 224353"/>
              <a:gd name="connsiteX25" fmla="*/ 499442 w 748244"/>
              <a:gd name="connsiteY25" fmla="*/ 59282 h 224353"/>
              <a:gd name="connsiteX26" fmla="*/ 562689 w 748244"/>
              <a:gd name="connsiteY26" fmla="*/ 6953 h 224353"/>
              <a:gd name="connsiteX27" fmla="*/ 584774 w 748244"/>
              <a:gd name="connsiteY27" fmla="*/ 131 h 2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48244" h="224353">
                <a:moveTo>
                  <a:pt x="584774" y="131"/>
                </a:moveTo>
                <a:cubicBezTo>
                  <a:pt x="592470" y="850"/>
                  <a:pt x="599891" y="4504"/>
                  <a:pt x="605214" y="10924"/>
                </a:cubicBezTo>
                <a:cubicBezTo>
                  <a:pt x="615861" y="23763"/>
                  <a:pt x="614083" y="42802"/>
                  <a:pt x="601243" y="53449"/>
                </a:cubicBezTo>
                <a:lnTo>
                  <a:pt x="594628" y="58934"/>
                </a:lnTo>
                <a:lnTo>
                  <a:pt x="724533" y="58934"/>
                </a:lnTo>
                <a:cubicBezTo>
                  <a:pt x="737628" y="58934"/>
                  <a:pt x="748244" y="69550"/>
                  <a:pt x="748244" y="82645"/>
                </a:cubicBezTo>
                <a:cubicBezTo>
                  <a:pt x="748244" y="95740"/>
                  <a:pt x="737628" y="106356"/>
                  <a:pt x="724533" y="106356"/>
                </a:cubicBezTo>
                <a:lnTo>
                  <a:pt x="653736" y="106356"/>
                </a:lnTo>
                <a:lnTo>
                  <a:pt x="654045" y="106695"/>
                </a:lnTo>
                <a:cubicBezTo>
                  <a:pt x="657360" y="110713"/>
                  <a:pt x="659352" y="115864"/>
                  <a:pt x="659352" y="121480"/>
                </a:cubicBezTo>
                <a:cubicBezTo>
                  <a:pt x="659352" y="131910"/>
                  <a:pt x="652482" y="140736"/>
                  <a:pt x="643021" y="143679"/>
                </a:cubicBezTo>
                <a:lnTo>
                  <a:pt x="640920" y="144219"/>
                </a:lnTo>
                <a:cubicBezTo>
                  <a:pt x="640920" y="144219"/>
                  <a:pt x="640920" y="144219"/>
                  <a:pt x="640920" y="144219"/>
                </a:cubicBezTo>
                <a:cubicBezTo>
                  <a:pt x="646190" y="148568"/>
                  <a:pt x="649549" y="155149"/>
                  <a:pt x="649549" y="162515"/>
                </a:cubicBezTo>
                <a:cubicBezTo>
                  <a:pt x="649549" y="173974"/>
                  <a:pt x="641421" y="183533"/>
                  <a:pt x="630617" y="185744"/>
                </a:cubicBezTo>
                <a:lnTo>
                  <a:pt x="629270" y="185950"/>
                </a:lnTo>
                <a:lnTo>
                  <a:pt x="630803" y="187343"/>
                </a:lnTo>
                <a:cubicBezTo>
                  <a:pt x="634727" y="191266"/>
                  <a:pt x="637153" y="196686"/>
                  <a:pt x="637153" y="202673"/>
                </a:cubicBezTo>
                <a:cubicBezTo>
                  <a:pt x="637153" y="214646"/>
                  <a:pt x="627447" y="224353"/>
                  <a:pt x="615473" y="224353"/>
                </a:cubicBezTo>
                <a:cubicBezTo>
                  <a:pt x="600329" y="224353"/>
                  <a:pt x="585185" y="224353"/>
                  <a:pt x="570040" y="224353"/>
                </a:cubicBezTo>
                <a:lnTo>
                  <a:pt x="517441" y="224353"/>
                </a:lnTo>
                <a:lnTo>
                  <a:pt x="517438" y="224352"/>
                </a:lnTo>
                <a:lnTo>
                  <a:pt x="82535" y="224352"/>
                </a:lnTo>
                <a:cubicBezTo>
                  <a:pt x="36952" y="224352"/>
                  <a:pt x="0" y="187400"/>
                  <a:pt x="0" y="141817"/>
                </a:cubicBezTo>
                <a:cubicBezTo>
                  <a:pt x="0" y="96234"/>
                  <a:pt x="36952" y="59282"/>
                  <a:pt x="82535" y="59282"/>
                </a:cubicBezTo>
                <a:lnTo>
                  <a:pt x="499442" y="59282"/>
                </a:lnTo>
                <a:lnTo>
                  <a:pt x="562689" y="6953"/>
                </a:lnTo>
                <a:cubicBezTo>
                  <a:pt x="569109" y="1630"/>
                  <a:pt x="577079" y="-588"/>
                  <a:pt x="584774" y="131"/>
                </a:cubicBezTo>
                <a:close/>
              </a:path>
            </a:pathLst>
          </a:custGeom>
          <a:solidFill>
            <a:schemeClr val="accent2">
              <a:lumMod val="50000"/>
              <a:lumOff val="5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1" name="テキスト ボックス 10"/>
          <p:cNvSpPr txBox="1"/>
          <p:nvPr/>
        </p:nvSpPr>
        <p:spPr>
          <a:xfrm>
            <a:off x="835745" y="6114065"/>
            <a:ext cx="546897" cy="137678"/>
          </a:xfrm>
          <a:custGeom>
            <a:avLst/>
            <a:gdLst/>
            <a:ahLst/>
            <a:cxnLst/>
            <a:rect l="l" t="t" r="r" b="b"/>
            <a:pathLst>
              <a:path w="424611" h="106893">
                <a:moveTo>
                  <a:pt x="20512" y="18247"/>
                </a:moveTo>
                <a:cubicBezTo>
                  <a:pt x="20512" y="30003"/>
                  <a:pt x="20512" y="41759"/>
                  <a:pt x="20512" y="53515"/>
                </a:cubicBezTo>
                <a:cubicBezTo>
                  <a:pt x="22346" y="53515"/>
                  <a:pt x="24180" y="53515"/>
                  <a:pt x="26015" y="53515"/>
                </a:cubicBezTo>
                <a:cubicBezTo>
                  <a:pt x="36354" y="53515"/>
                  <a:pt x="43201" y="51960"/>
                  <a:pt x="46557" y="48851"/>
                </a:cubicBezTo>
                <a:cubicBezTo>
                  <a:pt x="49913" y="45742"/>
                  <a:pt x="51591" y="40965"/>
                  <a:pt x="51591" y="34519"/>
                </a:cubicBezTo>
                <a:cubicBezTo>
                  <a:pt x="51591" y="29209"/>
                  <a:pt x="49976" y="25169"/>
                  <a:pt x="46745" y="22400"/>
                </a:cubicBezTo>
                <a:cubicBezTo>
                  <a:pt x="43514" y="19631"/>
                  <a:pt x="37125" y="18247"/>
                  <a:pt x="27578" y="18247"/>
                </a:cubicBezTo>
                <a:cubicBezTo>
                  <a:pt x="25222" y="18247"/>
                  <a:pt x="22867" y="18247"/>
                  <a:pt x="20512" y="18247"/>
                </a:cubicBezTo>
                <a:close/>
                <a:moveTo>
                  <a:pt x="125528" y="16204"/>
                </a:moveTo>
                <a:cubicBezTo>
                  <a:pt x="118066" y="16204"/>
                  <a:pt x="112125" y="19450"/>
                  <a:pt x="107706" y="25941"/>
                </a:cubicBezTo>
                <a:cubicBezTo>
                  <a:pt x="103287" y="32431"/>
                  <a:pt x="101077" y="41623"/>
                  <a:pt x="101077" y="53515"/>
                </a:cubicBezTo>
                <a:cubicBezTo>
                  <a:pt x="101077" y="65362"/>
                  <a:pt x="103287" y="74519"/>
                  <a:pt x="107706" y="80987"/>
                </a:cubicBezTo>
                <a:cubicBezTo>
                  <a:pt x="112125" y="87455"/>
                  <a:pt x="118066" y="90689"/>
                  <a:pt x="125528" y="90689"/>
                </a:cubicBezTo>
                <a:cubicBezTo>
                  <a:pt x="132949" y="90689"/>
                  <a:pt x="138869" y="87432"/>
                  <a:pt x="143288" y="80919"/>
                </a:cubicBezTo>
                <a:cubicBezTo>
                  <a:pt x="147707" y="74405"/>
                  <a:pt x="149917" y="65248"/>
                  <a:pt x="149917" y="53447"/>
                </a:cubicBezTo>
                <a:cubicBezTo>
                  <a:pt x="149917" y="41600"/>
                  <a:pt x="147718" y="32431"/>
                  <a:pt x="143319" y="25941"/>
                </a:cubicBezTo>
                <a:cubicBezTo>
                  <a:pt x="138921" y="19450"/>
                  <a:pt x="132991" y="16204"/>
                  <a:pt x="125528" y="16204"/>
                </a:cubicBezTo>
                <a:close/>
                <a:moveTo>
                  <a:pt x="342065" y="2111"/>
                </a:moveTo>
                <a:cubicBezTo>
                  <a:pt x="369581" y="2111"/>
                  <a:pt x="397096" y="2111"/>
                  <a:pt x="424611" y="2111"/>
                </a:cubicBezTo>
                <a:cubicBezTo>
                  <a:pt x="424611" y="7785"/>
                  <a:pt x="424611" y="13458"/>
                  <a:pt x="424611" y="19132"/>
                </a:cubicBezTo>
                <a:cubicBezTo>
                  <a:pt x="414293" y="19132"/>
                  <a:pt x="403975" y="19132"/>
                  <a:pt x="393656" y="19132"/>
                </a:cubicBezTo>
                <a:cubicBezTo>
                  <a:pt x="393656" y="47660"/>
                  <a:pt x="393656" y="76187"/>
                  <a:pt x="393656" y="104715"/>
                </a:cubicBezTo>
                <a:cubicBezTo>
                  <a:pt x="386778" y="104715"/>
                  <a:pt x="379899" y="104715"/>
                  <a:pt x="373020" y="104715"/>
                </a:cubicBezTo>
                <a:cubicBezTo>
                  <a:pt x="373020" y="76187"/>
                  <a:pt x="373020" y="47660"/>
                  <a:pt x="373020" y="19132"/>
                </a:cubicBezTo>
                <a:cubicBezTo>
                  <a:pt x="362702" y="19132"/>
                  <a:pt x="352384" y="19132"/>
                  <a:pt x="342065" y="19132"/>
                </a:cubicBezTo>
                <a:cubicBezTo>
                  <a:pt x="342065" y="13458"/>
                  <a:pt x="342065" y="7785"/>
                  <a:pt x="342065" y="2111"/>
                </a:cubicBezTo>
                <a:close/>
                <a:moveTo>
                  <a:pt x="250806" y="2111"/>
                </a:moveTo>
                <a:cubicBezTo>
                  <a:pt x="259144" y="2111"/>
                  <a:pt x="267482" y="2111"/>
                  <a:pt x="275820" y="2111"/>
                </a:cubicBezTo>
                <a:cubicBezTo>
                  <a:pt x="288202" y="24216"/>
                  <a:pt x="300584" y="46321"/>
                  <a:pt x="312966" y="68425"/>
                </a:cubicBezTo>
                <a:cubicBezTo>
                  <a:pt x="312966" y="46321"/>
                  <a:pt x="312966" y="24216"/>
                  <a:pt x="312966" y="2111"/>
                </a:cubicBezTo>
                <a:cubicBezTo>
                  <a:pt x="319344" y="2111"/>
                  <a:pt x="325723" y="2111"/>
                  <a:pt x="332101" y="2111"/>
                </a:cubicBezTo>
                <a:cubicBezTo>
                  <a:pt x="332101" y="36312"/>
                  <a:pt x="332101" y="70513"/>
                  <a:pt x="332101" y="104715"/>
                </a:cubicBezTo>
                <a:cubicBezTo>
                  <a:pt x="325473" y="104715"/>
                  <a:pt x="318844" y="104715"/>
                  <a:pt x="312215" y="104715"/>
                </a:cubicBezTo>
                <a:cubicBezTo>
                  <a:pt x="298124" y="79637"/>
                  <a:pt x="284033" y="54559"/>
                  <a:pt x="269942" y="29481"/>
                </a:cubicBezTo>
                <a:cubicBezTo>
                  <a:pt x="269942" y="54559"/>
                  <a:pt x="269942" y="79637"/>
                  <a:pt x="269942" y="104715"/>
                </a:cubicBezTo>
                <a:cubicBezTo>
                  <a:pt x="263563" y="104715"/>
                  <a:pt x="257185" y="104715"/>
                  <a:pt x="250806" y="104715"/>
                </a:cubicBezTo>
                <a:cubicBezTo>
                  <a:pt x="250806" y="70513"/>
                  <a:pt x="250806" y="36312"/>
                  <a:pt x="250806" y="2111"/>
                </a:cubicBezTo>
                <a:close/>
                <a:moveTo>
                  <a:pt x="182456" y="2111"/>
                </a:moveTo>
                <a:cubicBezTo>
                  <a:pt x="199590" y="2111"/>
                  <a:pt x="216725" y="2111"/>
                  <a:pt x="233859" y="2111"/>
                </a:cubicBezTo>
                <a:cubicBezTo>
                  <a:pt x="233859" y="7217"/>
                  <a:pt x="233859" y="12324"/>
                  <a:pt x="233859" y="17430"/>
                </a:cubicBezTo>
                <a:cubicBezTo>
                  <a:pt x="228731" y="17430"/>
                  <a:pt x="223604" y="17430"/>
                  <a:pt x="218476" y="17430"/>
                </a:cubicBezTo>
                <a:cubicBezTo>
                  <a:pt x="218476" y="41418"/>
                  <a:pt x="218476" y="65407"/>
                  <a:pt x="218476" y="89395"/>
                </a:cubicBezTo>
                <a:cubicBezTo>
                  <a:pt x="223604" y="89395"/>
                  <a:pt x="228731" y="89395"/>
                  <a:pt x="233859" y="89395"/>
                </a:cubicBezTo>
                <a:cubicBezTo>
                  <a:pt x="233859" y="94502"/>
                  <a:pt x="233859" y="99608"/>
                  <a:pt x="233859" y="104715"/>
                </a:cubicBezTo>
                <a:cubicBezTo>
                  <a:pt x="216725" y="104715"/>
                  <a:pt x="199590" y="104715"/>
                  <a:pt x="182456" y="104715"/>
                </a:cubicBezTo>
                <a:cubicBezTo>
                  <a:pt x="182456" y="99608"/>
                  <a:pt x="182456" y="94502"/>
                  <a:pt x="182456" y="89395"/>
                </a:cubicBezTo>
                <a:cubicBezTo>
                  <a:pt x="187584" y="89395"/>
                  <a:pt x="192711" y="89395"/>
                  <a:pt x="197839" y="89395"/>
                </a:cubicBezTo>
                <a:cubicBezTo>
                  <a:pt x="197839" y="65407"/>
                  <a:pt x="197839" y="41418"/>
                  <a:pt x="197839" y="17430"/>
                </a:cubicBezTo>
                <a:cubicBezTo>
                  <a:pt x="192711" y="17430"/>
                  <a:pt x="187584" y="17430"/>
                  <a:pt x="182456" y="17430"/>
                </a:cubicBezTo>
                <a:cubicBezTo>
                  <a:pt x="182456" y="12324"/>
                  <a:pt x="182456" y="7217"/>
                  <a:pt x="182456" y="2111"/>
                </a:cubicBezTo>
                <a:close/>
                <a:moveTo>
                  <a:pt x="0" y="2111"/>
                </a:moveTo>
                <a:cubicBezTo>
                  <a:pt x="11882" y="2111"/>
                  <a:pt x="23763" y="2111"/>
                  <a:pt x="35645" y="2111"/>
                </a:cubicBezTo>
                <a:cubicBezTo>
                  <a:pt x="47860" y="2111"/>
                  <a:pt x="57136" y="4823"/>
                  <a:pt x="63473" y="10247"/>
                </a:cubicBezTo>
                <a:cubicBezTo>
                  <a:pt x="69810" y="15671"/>
                  <a:pt x="72978" y="23603"/>
                  <a:pt x="72978" y="34043"/>
                </a:cubicBezTo>
                <a:cubicBezTo>
                  <a:pt x="72978" y="44936"/>
                  <a:pt x="69476" y="53617"/>
                  <a:pt x="62472" y="60085"/>
                </a:cubicBezTo>
                <a:cubicBezTo>
                  <a:pt x="55468" y="66553"/>
                  <a:pt x="46338" y="69787"/>
                  <a:pt x="35082" y="69787"/>
                </a:cubicBezTo>
                <a:cubicBezTo>
                  <a:pt x="30267" y="69787"/>
                  <a:pt x="25452" y="69787"/>
                  <a:pt x="20637" y="69787"/>
                </a:cubicBezTo>
                <a:cubicBezTo>
                  <a:pt x="20637" y="81430"/>
                  <a:pt x="20637" y="93072"/>
                  <a:pt x="20637" y="104715"/>
                </a:cubicBezTo>
                <a:cubicBezTo>
                  <a:pt x="13758" y="104715"/>
                  <a:pt x="6879" y="104715"/>
                  <a:pt x="0" y="104715"/>
                </a:cubicBezTo>
                <a:cubicBezTo>
                  <a:pt x="0" y="70513"/>
                  <a:pt x="0" y="36312"/>
                  <a:pt x="0" y="2111"/>
                </a:cubicBezTo>
                <a:close/>
                <a:moveTo>
                  <a:pt x="125466" y="0"/>
                </a:moveTo>
                <a:cubicBezTo>
                  <a:pt x="139849" y="0"/>
                  <a:pt x="151136" y="4766"/>
                  <a:pt x="159328" y="14298"/>
                </a:cubicBezTo>
                <a:cubicBezTo>
                  <a:pt x="167520" y="23830"/>
                  <a:pt x="171616" y="36902"/>
                  <a:pt x="171616" y="53515"/>
                </a:cubicBezTo>
                <a:cubicBezTo>
                  <a:pt x="171616" y="69991"/>
                  <a:pt x="167541" y="83007"/>
                  <a:pt x="159391" y="92561"/>
                </a:cubicBezTo>
                <a:cubicBezTo>
                  <a:pt x="151240" y="102116"/>
                  <a:pt x="139932" y="106893"/>
                  <a:pt x="125466" y="106893"/>
                </a:cubicBezTo>
                <a:cubicBezTo>
                  <a:pt x="111124" y="106893"/>
                  <a:pt x="99858" y="102139"/>
                  <a:pt x="91666" y="92629"/>
                </a:cubicBezTo>
                <a:cubicBezTo>
                  <a:pt x="83474" y="83120"/>
                  <a:pt x="79378" y="70082"/>
                  <a:pt x="79378" y="53515"/>
                </a:cubicBezTo>
                <a:cubicBezTo>
                  <a:pt x="79378" y="36857"/>
                  <a:pt x="83453" y="23773"/>
                  <a:pt x="91603" y="14264"/>
                </a:cubicBezTo>
                <a:cubicBezTo>
                  <a:pt x="99753" y="4755"/>
                  <a:pt x="111041" y="0"/>
                  <a:pt x="12546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alpha val="84000"/>
                  </a:schemeClr>
                </a:glow>
              </a:effectLst>
            </a:endParaRPr>
          </a:p>
        </p:txBody>
      </p:sp>
      <p:sp>
        <p:nvSpPr>
          <p:cNvPr id="12" name="フリーフォーム 11"/>
          <p:cNvSpPr/>
          <p:nvPr/>
        </p:nvSpPr>
        <p:spPr bwMode="auto">
          <a:xfrm>
            <a:off x="1432965" y="5978989"/>
            <a:ext cx="394337" cy="312902"/>
          </a:xfrm>
          <a:custGeom>
            <a:avLst/>
            <a:gdLst>
              <a:gd name="connsiteX0" fmla="*/ 99182 w 269507"/>
              <a:gd name="connsiteY0" fmla="*/ 183558 h 213851"/>
              <a:gd name="connsiteX1" fmla="*/ 142789 w 269507"/>
              <a:gd name="connsiteY1" fmla="*/ 183558 h 213851"/>
              <a:gd name="connsiteX2" fmla="*/ 158086 w 269507"/>
              <a:gd name="connsiteY2" fmla="*/ 198704 h 213851"/>
              <a:gd name="connsiteX3" fmla="*/ 142789 w 269507"/>
              <a:gd name="connsiteY3" fmla="*/ 213851 h 213851"/>
              <a:gd name="connsiteX4" fmla="*/ 99182 w 269507"/>
              <a:gd name="connsiteY4" fmla="*/ 213851 h 213851"/>
              <a:gd name="connsiteX5" fmla="*/ 83884 w 269507"/>
              <a:gd name="connsiteY5" fmla="*/ 198704 h 213851"/>
              <a:gd name="connsiteX6" fmla="*/ 99182 w 269507"/>
              <a:gd name="connsiteY6" fmla="*/ 183558 h 213851"/>
              <a:gd name="connsiteX7" fmla="*/ 99467 w 269507"/>
              <a:gd name="connsiteY7" fmla="*/ 143253 h 213851"/>
              <a:gd name="connsiteX8" fmla="*/ 154239 w 269507"/>
              <a:gd name="connsiteY8" fmla="*/ 143253 h 213851"/>
              <a:gd name="connsiteX9" fmla="*/ 169537 w 269507"/>
              <a:gd name="connsiteY9" fmla="*/ 158399 h 213851"/>
              <a:gd name="connsiteX10" fmla="*/ 154239 w 269507"/>
              <a:gd name="connsiteY10" fmla="*/ 173546 h 213851"/>
              <a:gd name="connsiteX11" fmla="*/ 99467 w 269507"/>
              <a:gd name="connsiteY11" fmla="*/ 173546 h 213851"/>
              <a:gd name="connsiteX12" fmla="*/ 84169 w 269507"/>
              <a:gd name="connsiteY12" fmla="*/ 158399 h 213851"/>
              <a:gd name="connsiteX13" fmla="*/ 99467 w 269507"/>
              <a:gd name="connsiteY13" fmla="*/ 143253 h 213851"/>
              <a:gd name="connsiteX14" fmla="*/ 99165 w 269507"/>
              <a:gd name="connsiteY14" fmla="*/ 101985 h 213851"/>
              <a:gd name="connsiteX15" fmla="*/ 164177 w 269507"/>
              <a:gd name="connsiteY15" fmla="*/ 101985 h 213851"/>
              <a:gd name="connsiteX16" fmla="*/ 179475 w 269507"/>
              <a:gd name="connsiteY16" fmla="*/ 117132 h 213851"/>
              <a:gd name="connsiteX17" fmla="*/ 164177 w 269507"/>
              <a:gd name="connsiteY17" fmla="*/ 132278 h 213851"/>
              <a:gd name="connsiteX18" fmla="*/ 99165 w 269507"/>
              <a:gd name="connsiteY18" fmla="*/ 132278 h 213851"/>
              <a:gd name="connsiteX19" fmla="*/ 83867 w 269507"/>
              <a:gd name="connsiteY19" fmla="*/ 117132 h 213851"/>
              <a:gd name="connsiteX20" fmla="*/ 99165 w 269507"/>
              <a:gd name="connsiteY20" fmla="*/ 101985 h 213851"/>
              <a:gd name="connsiteX21" fmla="*/ 111155 w 269507"/>
              <a:gd name="connsiteY21" fmla="*/ 97 h 213851"/>
              <a:gd name="connsiteX22" fmla="*/ 126465 w 269507"/>
              <a:gd name="connsiteY22" fmla="*/ 8101 h 213851"/>
              <a:gd name="connsiteX23" fmla="*/ 123491 w 269507"/>
              <a:gd name="connsiteY23" fmla="*/ 39639 h 213851"/>
              <a:gd name="connsiteX24" fmla="*/ 97818 w 269507"/>
              <a:gd name="connsiteY24" fmla="*/ 60716 h 213851"/>
              <a:gd name="connsiteX25" fmla="*/ 97921 w 269507"/>
              <a:gd name="connsiteY25" fmla="*/ 60716 h 213851"/>
              <a:gd name="connsiteX26" fmla="*/ 93848 w 269507"/>
              <a:gd name="connsiteY26" fmla="*/ 64056 h 213851"/>
              <a:gd name="connsiteX27" fmla="*/ 93240 w 269507"/>
              <a:gd name="connsiteY27" fmla="*/ 70189 h 213851"/>
              <a:gd name="connsiteX28" fmla="*/ 99374 w 269507"/>
              <a:gd name="connsiteY28" fmla="*/ 70797 h 213851"/>
              <a:gd name="connsiteX29" fmla="*/ 111671 w 269507"/>
              <a:gd name="connsiteY29" fmla="*/ 60716 h 213851"/>
              <a:gd name="connsiteX30" fmla="*/ 254056 w 269507"/>
              <a:gd name="connsiteY30" fmla="*/ 60716 h 213851"/>
              <a:gd name="connsiteX31" fmla="*/ 269507 w 269507"/>
              <a:gd name="connsiteY31" fmla="*/ 76014 h 213851"/>
              <a:gd name="connsiteX32" fmla="*/ 254056 w 269507"/>
              <a:gd name="connsiteY32" fmla="*/ 91312 h 213851"/>
              <a:gd name="connsiteX33" fmla="*/ 98656 w 269507"/>
              <a:gd name="connsiteY33" fmla="*/ 91513 h 213851"/>
              <a:gd name="connsiteX34" fmla="*/ 74680 w 269507"/>
              <a:gd name="connsiteY34" fmla="*/ 115252 h 213851"/>
              <a:gd name="connsiteX35" fmla="*/ 87227 w 269507"/>
              <a:gd name="connsiteY35" fmla="*/ 136125 h 213851"/>
              <a:gd name="connsiteX36" fmla="*/ 87400 w 269507"/>
              <a:gd name="connsiteY36" fmla="*/ 136207 h 213851"/>
              <a:gd name="connsiteX37" fmla="*/ 85947 w 269507"/>
              <a:gd name="connsiteY37" fmla="*/ 137081 h 213851"/>
              <a:gd name="connsiteX38" fmla="*/ 75164 w 269507"/>
              <a:gd name="connsiteY38" fmla="*/ 157161 h 213851"/>
              <a:gd name="connsiteX39" fmla="*/ 85947 w 269507"/>
              <a:gd name="connsiteY39" fmla="*/ 177241 h 213851"/>
              <a:gd name="connsiteX40" fmla="*/ 87712 w 269507"/>
              <a:gd name="connsiteY40" fmla="*/ 178302 h 213851"/>
              <a:gd name="connsiteX41" fmla="*/ 86868 w 269507"/>
              <a:gd name="connsiteY41" fmla="*/ 178705 h 213851"/>
              <a:gd name="connsiteX42" fmla="*/ 75164 w 269507"/>
              <a:gd name="connsiteY42" fmla="*/ 198174 h 213851"/>
              <a:gd name="connsiteX43" fmla="*/ 80271 w 269507"/>
              <a:gd name="connsiteY43" fmla="*/ 212258 h 213851"/>
              <a:gd name="connsiteX44" fmla="*/ 81233 w 269507"/>
              <a:gd name="connsiteY44" fmla="*/ 213306 h 213851"/>
              <a:gd name="connsiteX45" fmla="*/ 43602 w 269507"/>
              <a:gd name="connsiteY45" fmla="*/ 213306 h 213851"/>
              <a:gd name="connsiteX46" fmla="*/ 0 w 269507"/>
              <a:gd name="connsiteY46" fmla="*/ 170136 h 213851"/>
              <a:gd name="connsiteX47" fmla="*/ 0 w 269507"/>
              <a:gd name="connsiteY47" fmla="*/ 103986 h 213851"/>
              <a:gd name="connsiteX48" fmla="*/ 12771 w 269507"/>
              <a:gd name="connsiteY48" fmla="*/ 73459 h 213851"/>
              <a:gd name="connsiteX49" fmla="*/ 18050 w 269507"/>
              <a:gd name="connsiteY49" fmla="*/ 68011 h 213851"/>
              <a:gd name="connsiteX50" fmla="*/ 94612 w 269507"/>
              <a:gd name="connsiteY50" fmla="*/ 5156 h 213851"/>
              <a:gd name="connsiteX51" fmla="*/ 111155 w 269507"/>
              <a:gd name="connsiteY51" fmla="*/ 97 h 21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07" h="213851">
                <a:moveTo>
                  <a:pt x="99182" y="183558"/>
                </a:moveTo>
                <a:lnTo>
                  <a:pt x="142789" y="183558"/>
                </a:lnTo>
                <a:cubicBezTo>
                  <a:pt x="151237" y="183558"/>
                  <a:pt x="158086" y="190339"/>
                  <a:pt x="158086" y="198704"/>
                </a:cubicBezTo>
                <a:cubicBezTo>
                  <a:pt x="158086" y="207069"/>
                  <a:pt x="151237" y="213851"/>
                  <a:pt x="142789" y="213851"/>
                </a:cubicBezTo>
                <a:lnTo>
                  <a:pt x="99182" y="213851"/>
                </a:lnTo>
                <a:cubicBezTo>
                  <a:pt x="90733" y="213851"/>
                  <a:pt x="83884" y="207069"/>
                  <a:pt x="83884" y="198704"/>
                </a:cubicBezTo>
                <a:cubicBezTo>
                  <a:pt x="83884" y="190339"/>
                  <a:pt x="90733" y="183558"/>
                  <a:pt x="99182" y="183558"/>
                </a:cubicBezTo>
                <a:close/>
                <a:moveTo>
                  <a:pt x="99467" y="143253"/>
                </a:moveTo>
                <a:lnTo>
                  <a:pt x="154239" y="143253"/>
                </a:lnTo>
                <a:cubicBezTo>
                  <a:pt x="162688" y="143253"/>
                  <a:pt x="169537" y="150034"/>
                  <a:pt x="169537" y="158399"/>
                </a:cubicBezTo>
                <a:cubicBezTo>
                  <a:pt x="169537" y="166764"/>
                  <a:pt x="162688" y="173546"/>
                  <a:pt x="154239" y="173546"/>
                </a:cubicBezTo>
                <a:lnTo>
                  <a:pt x="99467" y="173546"/>
                </a:lnTo>
                <a:cubicBezTo>
                  <a:pt x="91018" y="173546"/>
                  <a:pt x="84169" y="166764"/>
                  <a:pt x="84169" y="158399"/>
                </a:cubicBezTo>
                <a:cubicBezTo>
                  <a:pt x="84169" y="150034"/>
                  <a:pt x="91018" y="143253"/>
                  <a:pt x="99467" y="143253"/>
                </a:cubicBezTo>
                <a:close/>
                <a:moveTo>
                  <a:pt x="99165" y="101985"/>
                </a:moveTo>
                <a:lnTo>
                  <a:pt x="164177" y="101985"/>
                </a:lnTo>
                <a:cubicBezTo>
                  <a:pt x="172626" y="101985"/>
                  <a:pt x="179475" y="108766"/>
                  <a:pt x="179475" y="117132"/>
                </a:cubicBezTo>
                <a:cubicBezTo>
                  <a:pt x="179475" y="125497"/>
                  <a:pt x="172626" y="132278"/>
                  <a:pt x="164177" y="132278"/>
                </a:cubicBezTo>
                <a:lnTo>
                  <a:pt x="99165" y="132278"/>
                </a:lnTo>
                <a:cubicBezTo>
                  <a:pt x="90716" y="132278"/>
                  <a:pt x="83867" y="125497"/>
                  <a:pt x="83867" y="117132"/>
                </a:cubicBezTo>
                <a:cubicBezTo>
                  <a:pt x="83867" y="108766"/>
                  <a:pt x="90716" y="101985"/>
                  <a:pt x="99165" y="101985"/>
                </a:cubicBezTo>
                <a:close/>
                <a:moveTo>
                  <a:pt x="111155" y="97"/>
                </a:moveTo>
                <a:cubicBezTo>
                  <a:pt x="116919" y="630"/>
                  <a:pt x="122478" y="3340"/>
                  <a:pt x="126465" y="8101"/>
                </a:cubicBezTo>
                <a:cubicBezTo>
                  <a:pt x="134440" y="17623"/>
                  <a:pt x="133108" y="31743"/>
                  <a:pt x="123491" y="39639"/>
                </a:cubicBezTo>
                <a:lnTo>
                  <a:pt x="97818" y="60716"/>
                </a:lnTo>
                <a:lnTo>
                  <a:pt x="97921" y="60716"/>
                </a:lnTo>
                <a:lnTo>
                  <a:pt x="93848" y="64056"/>
                </a:lnTo>
                <a:cubicBezTo>
                  <a:pt x="91986" y="65582"/>
                  <a:pt x="91714" y="68328"/>
                  <a:pt x="93240" y="70189"/>
                </a:cubicBezTo>
                <a:cubicBezTo>
                  <a:pt x="94766" y="72051"/>
                  <a:pt x="97513" y="72323"/>
                  <a:pt x="99374" y="70797"/>
                </a:cubicBezTo>
                <a:lnTo>
                  <a:pt x="111671" y="60716"/>
                </a:lnTo>
                <a:lnTo>
                  <a:pt x="254056" y="60716"/>
                </a:lnTo>
                <a:cubicBezTo>
                  <a:pt x="262589" y="60716"/>
                  <a:pt x="269507" y="67565"/>
                  <a:pt x="269507" y="76014"/>
                </a:cubicBezTo>
                <a:cubicBezTo>
                  <a:pt x="269507" y="84463"/>
                  <a:pt x="262589" y="91312"/>
                  <a:pt x="254056" y="91312"/>
                </a:cubicBezTo>
                <a:cubicBezTo>
                  <a:pt x="202256" y="91379"/>
                  <a:pt x="150456" y="91446"/>
                  <a:pt x="98656" y="91513"/>
                </a:cubicBezTo>
                <a:cubicBezTo>
                  <a:pt x="85414" y="91513"/>
                  <a:pt x="74680" y="102141"/>
                  <a:pt x="74680" y="115252"/>
                </a:cubicBezTo>
                <a:cubicBezTo>
                  <a:pt x="74680" y="124265"/>
                  <a:pt x="79753" y="132105"/>
                  <a:pt x="87227" y="136125"/>
                </a:cubicBezTo>
                <a:lnTo>
                  <a:pt x="87400" y="136207"/>
                </a:lnTo>
                <a:lnTo>
                  <a:pt x="85947" y="137081"/>
                </a:lnTo>
                <a:cubicBezTo>
                  <a:pt x="79442" y="141433"/>
                  <a:pt x="75164" y="148802"/>
                  <a:pt x="75164" y="157161"/>
                </a:cubicBezTo>
                <a:cubicBezTo>
                  <a:pt x="75164" y="165520"/>
                  <a:pt x="79442" y="172889"/>
                  <a:pt x="85947" y="177241"/>
                </a:cubicBezTo>
                <a:lnTo>
                  <a:pt x="87712" y="178302"/>
                </a:lnTo>
                <a:lnTo>
                  <a:pt x="86868" y="178705"/>
                </a:lnTo>
                <a:cubicBezTo>
                  <a:pt x="79897" y="182454"/>
                  <a:pt x="75164" y="189767"/>
                  <a:pt x="75164" y="198174"/>
                </a:cubicBezTo>
                <a:cubicBezTo>
                  <a:pt x="75164" y="203524"/>
                  <a:pt x="77081" y="208430"/>
                  <a:pt x="80271" y="212258"/>
                </a:cubicBezTo>
                <a:lnTo>
                  <a:pt x="81233" y="213306"/>
                </a:lnTo>
                <a:lnTo>
                  <a:pt x="43602" y="213306"/>
                </a:lnTo>
                <a:cubicBezTo>
                  <a:pt x="19522" y="213306"/>
                  <a:pt x="0" y="193978"/>
                  <a:pt x="0" y="170136"/>
                </a:cubicBezTo>
                <a:lnTo>
                  <a:pt x="0" y="103986"/>
                </a:lnTo>
                <a:cubicBezTo>
                  <a:pt x="0" y="92065"/>
                  <a:pt x="4880" y="81272"/>
                  <a:pt x="12771" y="73459"/>
                </a:cubicBezTo>
                <a:lnTo>
                  <a:pt x="18050" y="68011"/>
                </a:lnTo>
                <a:lnTo>
                  <a:pt x="94612" y="5156"/>
                </a:lnTo>
                <a:cubicBezTo>
                  <a:pt x="99421" y="1208"/>
                  <a:pt x="105391" y="-436"/>
                  <a:pt x="111155" y="97"/>
                </a:cubicBezTo>
                <a:close/>
              </a:path>
            </a:pathLst>
          </a:custGeom>
          <a:solidFill>
            <a:schemeClr val="bg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3" name="テキスト ボックス 12"/>
          <p:cNvSpPr txBox="1"/>
          <p:nvPr/>
        </p:nvSpPr>
        <p:spPr>
          <a:xfrm>
            <a:off x="1899312" y="5720034"/>
            <a:ext cx="10627909" cy="830997"/>
          </a:xfrm>
          <a:prstGeom prst="rect">
            <a:avLst/>
          </a:prstGeom>
          <a:noFill/>
        </p:spPr>
        <p:txBody>
          <a:bodyPr wrap="none" rtlCol="0">
            <a:spAutoFit/>
          </a:bodyPr>
          <a:lstStyle/>
          <a:p>
            <a:r>
              <a:rPr lang="en-US" altLang="ja-JP" sz="2400" b="1" dirty="0" smtClean="0">
                <a:solidFill>
                  <a:srgbClr val="FF0000"/>
                </a:solidFill>
                <a:effectLst>
                  <a:glow rad="63500">
                    <a:schemeClr val="bg1"/>
                  </a:glow>
                </a:effectLst>
              </a:rPr>
              <a:t>If the k8s manifest (</a:t>
            </a:r>
            <a:r>
              <a:rPr lang="en-US" altLang="ja-JP" sz="2400" b="1" dirty="0" err="1" smtClean="0">
                <a:solidFill>
                  <a:srgbClr val="FF0000"/>
                </a:solidFill>
                <a:effectLst>
                  <a:glow rad="63500">
                    <a:schemeClr val="bg1"/>
                  </a:glow>
                </a:effectLst>
              </a:rPr>
              <a:t>IaC</a:t>
            </a:r>
            <a:r>
              <a:rPr lang="en-US" altLang="ja-JP" sz="2400" b="1" dirty="0" smtClean="0">
                <a:solidFill>
                  <a:srgbClr val="FF0000"/>
                </a:solidFill>
                <a:effectLst>
                  <a:glow rad="63500">
                    <a:schemeClr val="bg1"/>
                  </a:glow>
                </a:effectLst>
              </a:rPr>
              <a:t>) is </a:t>
            </a:r>
            <a:r>
              <a:rPr lang="en-US" altLang="ja-JP" sz="2400" b="1" dirty="0" err="1" smtClean="0">
                <a:solidFill>
                  <a:srgbClr val="FF0000"/>
                </a:solidFill>
                <a:effectLst>
                  <a:glow rad="63500">
                    <a:schemeClr val="bg1"/>
                  </a:glow>
                </a:effectLst>
              </a:rPr>
              <a:t>commited</a:t>
            </a:r>
            <a:r>
              <a:rPr lang="en-US" altLang="ja-JP" sz="2400" b="1" dirty="0" smtClean="0">
                <a:solidFill>
                  <a:srgbClr val="FF0000"/>
                </a:solidFill>
                <a:effectLst>
                  <a:glow rad="63500">
                    <a:schemeClr val="bg1"/>
                  </a:glow>
                </a:effectLst>
              </a:rPr>
              <a:t> and pushed,</a:t>
            </a:r>
            <a:br>
              <a:rPr lang="en-US" altLang="ja-JP" sz="2400" b="1" dirty="0" smtClean="0">
                <a:solidFill>
                  <a:srgbClr val="FF0000"/>
                </a:solidFill>
                <a:effectLst>
                  <a:glow rad="63500">
                    <a:schemeClr val="bg1"/>
                  </a:glow>
                </a:effectLst>
              </a:rPr>
            </a:br>
            <a:r>
              <a:rPr lang="en-US" altLang="ja-JP" sz="2400" b="1" dirty="0" smtClean="0">
                <a:solidFill>
                  <a:srgbClr val="FF0000"/>
                </a:solidFill>
                <a:effectLst>
                  <a:glow rad="63500">
                    <a:schemeClr val="bg1"/>
                  </a:glow>
                </a:effectLst>
              </a:rPr>
              <a:t>the environment will be updated according to the CD pipeline.</a:t>
            </a:r>
            <a:endParaRPr lang="ja-JP" altLang="en-US" sz="2400" b="1" dirty="0">
              <a:solidFill>
                <a:srgbClr val="FF0000"/>
              </a:solidFill>
              <a:effectLst>
                <a:glow rad="63500">
                  <a:schemeClr val="bg1"/>
                </a:glow>
              </a:effectLst>
            </a:endParaRPr>
          </a:p>
        </p:txBody>
      </p:sp>
      <p:pic>
        <p:nvPicPr>
          <p:cNvPr id="14" name="図 13"/>
          <p:cNvPicPr>
            <a:picLocks noChangeAspect="1"/>
          </p:cNvPicPr>
          <p:nvPr/>
        </p:nvPicPr>
        <p:blipFill>
          <a:blip r:embed="rId3"/>
          <a:stretch>
            <a:fillRect/>
          </a:stretch>
        </p:blipFill>
        <p:spPr>
          <a:xfrm>
            <a:off x="4471961" y="5108395"/>
            <a:ext cx="3898392" cy="496159"/>
          </a:xfrm>
          <a:prstGeom prst="rect">
            <a:avLst/>
          </a:prstGeom>
        </p:spPr>
      </p:pic>
      <p:sp>
        <p:nvSpPr>
          <p:cNvPr id="17" name="テキスト ボックス 16"/>
          <p:cNvSpPr txBox="1"/>
          <p:nvPr/>
        </p:nvSpPr>
        <p:spPr>
          <a:xfrm>
            <a:off x="8331826" y="5163775"/>
            <a:ext cx="2212785" cy="461665"/>
          </a:xfrm>
          <a:prstGeom prst="rect">
            <a:avLst/>
          </a:prstGeom>
          <a:noFill/>
        </p:spPr>
        <p:txBody>
          <a:bodyPr wrap="none" rtlCol="0">
            <a:spAutoFit/>
          </a:bodyPr>
          <a:lstStyle/>
          <a:p>
            <a:r>
              <a:rPr kumimoji="1" lang="en-US" altLang="ja-JP" sz="2400" dirty="0" smtClean="0">
                <a:solidFill>
                  <a:schemeClr val="bg1"/>
                </a:solidFill>
              </a:rPr>
              <a:t>(Second half)</a:t>
            </a:r>
            <a:endParaRPr kumimoji="1" lang="ja-JP" altLang="en-US" sz="2400" dirty="0">
              <a:solidFill>
                <a:schemeClr val="bg1"/>
              </a:solidFill>
            </a:endParaRPr>
          </a:p>
        </p:txBody>
      </p:sp>
    </p:spTree>
    <p:extLst>
      <p:ext uri="{BB962C8B-B14F-4D97-AF65-F5344CB8AC3E}">
        <p14:creationId xmlns:p14="http://schemas.microsoft.com/office/powerpoint/2010/main" val="2056894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left)">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7"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 y="641274"/>
            <a:ext cx="12191989" cy="5905495"/>
          </a:xfrm>
          <a:prstGeom prst="rect">
            <a:avLst/>
          </a:prstGeom>
        </p:spPr>
      </p:pic>
      <p:sp>
        <p:nvSpPr>
          <p:cNvPr id="2" name="タイトル 1"/>
          <p:cNvSpPr>
            <a:spLocks noGrp="1"/>
          </p:cNvSpPr>
          <p:nvPr>
            <p:ph type="title"/>
          </p:nvPr>
        </p:nvSpPr>
        <p:spPr/>
        <p:txBody>
          <a:bodyPr>
            <a:normAutofit/>
          </a:bodyPr>
          <a:lstStyle/>
          <a:p>
            <a:r>
              <a:rPr lang="en-US" altLang="ja-JP" dirty="0"/>
              <a:t>How to proceed with “Offensive Automation”</a:t>
            </a:r>
            <a:endParaRPr kumimoji="1" lang="ja-JP" altLang="en-US" dirty="0"/>
          </a:p>
        </p:txBody>
      </p:sp>
      <p:sp>
        <p:nvSpPr>
          <p:cNvPr id="3" name="角丸四角形 2"/>
          <p:cNvSpPr/>
          <p:nvPr/>
        </p:nvSpPr>
        <p:spPr bwMode="auto">
          <a:xfrm>
            <a:off x="8976400" y="711200"/>
            <a:ext cx="3154151" cy="917550"/>
          </a:xfrm>
          <a:prstGeom prst="roundRect">
            <a:avLst/>
          </a:prstGeom>
          <a:noFill/>
          <a:ln w="76200">
            <a:solidFill>
              <a:srgbClr val="C0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7" name="グループ化 6"/>
          <p:cNvGrpSpPr/>
          <p:nvPr/>
        </p:nvGrpSpPr>
        <p:grpSpPr>
          <a:xfrm>
            <a:off x="-600" y="641274"/>
            <a:ext cx="12193200" cy="5945602"/>
            <a:chOff x="-600" y="641274"/>
            <a:chExt cx="12193200" cy="5945602"/>
          </a:xfrm>
          <a:solidFill>
            <a:schemeClr val="tx1">
              <a:alpha val="80000"/>
            </a:schemeClr>
          </a:solidFill>
        </p:grpSpPr>
        <p:sp>
          <p:nvSpPr>
            <p:cNvPr id="9" name="L 字 8"/>
            <p:cNvSpPr/>
            <p:nvPr/>
          </p:nvSpPr>
          <p:spPr bwMode="auto">
            <a:xfrm flipV="1">
              <a:off x="-600" y="641274"/>
              <a:ext cx="12193200" cy="4731996"/>
            </a:xfrm>
            <a:prstGeom prst="corner">
              <a:avLst>
                <a:gd name="adj1" fmla="val 22609"/>
                <a:gd name="adj2" fmla="val 117038"/>
              </a:avLst>
            </a:prstGeom>
            <a:grpFill/>
            <a:ln w="762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effectLst/>
                <a:latin typeface="+mn-ea"/>
              </a:endParaRPr>
            </a:p>
          </p:txBody>
        </p:sp>
        <p:sp>
          <p:nvSpPr>
            <p:cNvPr id="10" name="正方形/長方形 9"/>
            <p:cNvSpPr/>
            <p:nvPr/>
          </p:nvSpPr>
          <p:spPr bwMode="auto">
            <a:xfrm>
              <a:off x="0" y="5371366"/>
              <a:ext cx="3070326" cy="1215510"/>
            </a:xfrm>
            <a:prstGeom prst="rect">
              <a:avLst/>
            </a:prstGeom>
            <a:grp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11" name="L 字 10"/>
          <p:cNvSpPr/>
          <p:nvPr/>
        </p:nvSpPr>
        <p:spPr bwMode="auto">
          <a:xfrm flipH="1">
            <a:off x="3071580" y="1700760"/>
            <a:ext cx="9120420" cy="4837370"/>
          </a:xfrm>
          <a:prstGeom prst="corner">
            <a:avLst>
              <a:gd name="adj1" fmla="val 23746"/>
              <a:gd name="adj2" fmla="val 137688"/>
            </a:avLst>
          </a:prstGeom>
          <a:noFill/>
          <a:ln w="76200">
            <a:solidFill>
              <a:schemeClr val="accent6">
                <a:lumMod val="75000"/>
                <a:lumOff val="25000"/>
              </a:schemeClr>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 name="テキスト ボックス 13"/>
          <p:cNvSpPr txBox="1"/>
          <p:nvPr/>
        </p:nvSpPr>
        <p:spPr>
          <a:xfrm>
            <a:off x="239351" y="1546583"/>
            <a:ext cx="5113451" cy="1200329"/>
          </a:xfrm>
          <a:prstGeom prst="rect">
            <a:avLst/>
          </a:prstGeom>
          <a:noFill/>
        </p:spPr>
        <p:txBody>
          <a:bodyPr wrap="none" rtlCol="0">
            <a:spAutoFit/>
          </a:bodyPr>
          <a:lstStyle/>
          <a:p>
            <a:r>
              <a:rPr lang="en-US" altLang="ja-JP" sz="2400" b="1" dirty="0" smtClean="0">
                <a:solidFill>
                  <a:schemeClr val="accent6">
                    <a:lumMod val="75000"/>
                    <a:lumOff val="25000"/>
                  </a:schemeClr>
                </a:solidFill>
                <a:effectLst>
                  <a:glow rad="63500">
                    <a:schemeClr val="bg1"/>
                  </a:glow>
                </a:effectLst>
              </a:rPr>
              <a:t>(Reference)</a:t>
            </a:r>
          </a:p>
          <a:p>
            <a:r>
              <a:rPr lang="en-US" altLang="ja-JP" sz="2400" b="1" dirty="0" smtClean="0">
                <a:solidFill>
                  <a:schemeClr val="accent6">
                    <a:lumMod val="75000"/>
                    <a:lumOff val="25000"/>
                  </a:schemeClr>
                </a:solidFill>
                <a:effectLst>
                  <a:glow rad="63500">
                    <a:schemeClr val="bg1"/>
                  </a:glow>
                </a:effectLst>
              </a:rPr>
              <a:t>The “non-ops” part of DevOps</a:t>
            </a:r>
            <a:br>
              <a:rPr lang="en-US" altLang="ja-JP" sz="2400" b="1" dirty="0" smtClean="0">
                <a:solidFill>
                  <a:schemeClr val="accent6">
                    <a:lumMod val="75000"/>
                    <a:lumOff val="25000"/>
                  </a:schemeClr>
                </a:solidFill>
                <a:effectLst>
                  <a:glow rad="63500">
                    <a:schemeClr val="bg1"/>
                  </a:glow>
                </a:effectLst>
              </a:rPr>
            </a:br>
            <a:r>
              <a:rPr lang="en-US" altLang="ja-JP" sz="2400" b="1" dirty="0" smtClean="0">
                <a:solidFill>
                  <a:schemeClr val="accent6">
                    <a:lumMod val="75000"/>
                    <a:lumOff val="25000"/>
                  </a:schemeClr>
                </a:solidFill>
                <a:effectLst>
                  <a:glow rad="63500">
                    <a:schemeClr val="bg1"/>
                  </a:glow>
                </a:effectLst>
              </a:rPr>
              <a:t>(Normal operations)</a:t>
            </a:r>
          </a:p>
        </p:txBody>
      </p:sp>
      <p:pic>
        <p:nvPicPr>
          <p:cNvPr id="5" name="図 4"/>
          <p:cNvPicPr>
            <a:picLocks noChangeAspect="1"/>
          </p:cNvPicPr>
          <p:nvPr/>
        </p:nvPicPr>
        <p:blipFill>
          <a:blip r:embed="rId3"/>
          <a:stretch>
            <a:fillRect/>
          </a:stretch>
        </p:blipFill>
        <p:spPr>
          <a:xfrm>
            <a:off x="480634" y="766107"/>
            <a:ext cx="5940523" cy="655643"/>
          </a:xfrm>
          <a:prstGeom prst="rect">
            <a:avLst/>
          </a:prstGeom>
        </p:spPr>
      </p:pic>
    </p:spTree>
    <p:extLst>
      <p:ext uri="{BB962C8B-B14F-4D97-AF65-F5344CB8AC3E}">
        <p14:creationId xmlns:p14="http://schemas.microsoft.com/office/powerpoint/2010/main" val="163413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 y="641274"/>
            <a:ext cx="12191983" cy="5905491"/>
          </a:xfrm>
          <a:prstGeom prst="rect">
            <a:avLst/>
          </a:prstGeom>
        </p:spPr>
      </p:pic>
      <p:sp>
        <p:nvSpPr>
          <p:cNvPr id="2" name="タイトル 1"/>
          <p:cNvSpPr>
            <a:spLocks noGrp="1"/>
          </p:cNvSpPr>
          <p:nvPr>
            <p:ph type="title"/>
          </p:nvPr>
        </p:nvSpPr>
        <p:spPr/>
        <p:txBody>
          <a:bodyPr/>
          <a:lstStyle/>
          <a:p>
            <a:r>
              <a:rPr lang="en-US" altLang="ja-JP" dirty="0"/>
              <a:t>How to proceed with “Offensive Automation”</a:t>
            </a:r>
            <a:endParaRPr kumimoji="1" lang="ja-JP" altLang="en-US" dirty="0"/>
          </a:p>
        </p:txBody>
      </p:sp>
      <p:sp>
        <p:nvSpPr>
          <p:cNvPr id="4" name="楕円 3"/>
          <p:cNvSpPr/>
          <p:nvPr/>
        </p:nvSpPr>
        <p:spPr bwMode="auto">
          <a:xfrm>
            <a:off x="6223700" y="5517290"/>
            <a:ext cx="1979163" cy="656416"/>
          </a:xfrm>
          <a:prstGeom prst="ellipse">
            <a:avLst/>
          </a:prstGeom>
          <a:noFill/>
          <a:ln w="762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effectLst/>
              <a:latin typeface="+mn-ea"/>
            </a:endParaRPr>
          </a:p>
        </p:txBody>
      </p:sp>
      <p:sp>
        <p:nvSpPr>
          <p:cNvPr id="5" name="テキスト ボックス 4"/>
          <p:cNvSpPr txBox="1"/>
          <p:nvPr/>
        </p:nvSpPr>
        <p:spPr>
          <a:xfrm>
            <a:off x="3514736" y="4728732"/>
            <a:ext cx="7397089" cy="830997"/>
          </a:xfrm>
          <a:prstGeom prst="rect">
            <a:avLst/>
          </a:prstGeom>
          <a:noFill/>
        </p:spPr>
        <p:txBody>
          <a:bodyPr wrap="none" rtlCol="0">
            <a:spAutoFit/>
          </a:bodyPr>
          <a:lstStyle/>
          <a:p>
            <a:pPr algn="ctr"/>
            <a:r>
              <a:rPr lang="en-US" altLang="ja-JP" sz="2400" b="1" dirty="0" smtClean="0">
                <a:solidFill>
                  <a:srgbClr val="FF0000"/>
                </a:solidFill>
                <a:effectLst>
                  <a:glow rad="63500">
                    <a:schemeClr val="bg1"/>
                  </a:glow>
                </a:effectLst>
              </a:rPr>
              <a:t>【</a:t>
            </a:r>
            <a:r>
              <a:rPr lang="en-US" altLang="ja-JP" sz="2400" b="1" dirty="0" err="1" smtClean="0">
                <a:solidFill>
                  <a:srgbClr val="FF0000"/>
                </a:solidFill>
                <a:effectLst>
                  <a:glow rad="63500">
                    <a:schemeClr val="bg1"/>
                  </a:glow>
                </a:effectLst>
              </a:rPr>
              <a:t>Reference】A</a:t>
            </a:r>
            <a:r>
              <a:rPr lang="en-US" altLang="ja-JP" sz="2400" b="1" dirty="0" smtClean="0">
                <a:solidFill>
                  <a:srgbClr val="FF0000"/>
                </a:solidFill>
                <a:effectLst>
                  <a:glow rad="63500">
                    <a:schemeClr val="bg1"/>
                  </a:glow>
                </a:effectLst>
              </a:rPr>
              <a:t> similar DevOps environment</a:t>
            </a:r>
            <a:br>
              <a:rPr lang="en-US" altLang="ja-JP" sz="2400" b="1" dirty="0" smtClean="0">
                <a:solidFill>
                  <a:srgbClr val="FF0000"/>
                </a:solidFill>
                <a:effectLst>
                  <a:glow rad="63500">
                    <a:schemeClr val="bg1"/>
                  </a:glow>
                </a:effectLst>
              </a:rPr>
            </a:br>
            <a:r>
              <a:rPr lang="en-US" altLang="ja-JP" sz="2400" b="1" dirty="0" smtClean="0">
                <a:solidFill>
                  <a:srgbClr val="FF0000"/>
                </a:solidFill>
                <a:effectLst>
                  <a:glow rad="63500">
                    <a:schemeClr val="bg1"/>
                  </a:glow>
                </a:effectLst>
              </a:rPr>
              <a:t> based on AWS ECS can be prepared</a:t>
            </a:r>
            <a:endParaRPr lang="ja-JP" altLang="en-US" sz="2400" b="1" dirty="0" smtClean="0">
              <a:solidFill>
                <a:srgbClr val="FF0000"/>
              </a:solidFill>
              <a:effectLst>
                <a:glow rad="63500">
                  <a:schemeClr val="bg1"/>
                </a:glow>
              </a:effectLst>
            </a:endParaRPr>
          </a:p>
        </p:txBody>
      </p:sp>
    </p:spTree>
    <p:extLst>
      <p:ext uri="{BB962C8B-B14F-4D97-AF65-F5344CB8AC3E}">
        <p14:creationId xmlns:p14="http://schemas.microsoft.com/office/powerpoint/2010/main" val="712067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How to proceed with “Defensive Automation”</a:t>
            </a:r>
            <a:endParaRPr kumimoji="1" lang="ja-JP" altLang="en-US" sz="3600" b="1" dirty="0"/>
          </a:p>
        </p:txBody>
      </p:sp>
    </p:spTree>
    <p:extLst>
      <p:ext uri="{BB962C8B-B14F-4D97-AF65-F5344CB8AC3E}">
        <p14:creationId xmlns:p14="http://schemas.microsoft.com/office/powerpoint/2010/main" val="2064217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smtClean="0"/>
              <a:t>Introduction – What is “Offensive” and “ Defensive” Automation?</a:t>
            </a:r>
            <a:endParaRPr kumimoji="1" lang="ja-JP" altLang="en-US" dirty="0"/>
          </a:p>
        </p:txBody>
      </p:sp>
      <p:grpSp>
        <p:nvGrpSpPr>
          <p:cNvPr id="4" name="グループ化 3"/>
          <p:cNvGrpSpPr/>
          <p:nvPr/>
        </p:nvGrpSpPr>
        <p:grpSpPr>
          <a:xfrm>
            <a:off x="595133" y="1268434"/>
            <a:ext cx="4322376" cy="4154792"/>
            <a:chOff x="595133" y="1620947"/>
            <a:chExt cx="4322376" cy="4154792"/>
          </a:xfrm>
        </p:grpSpPr>
        <p:sp>
          <p:nvSpPr>
            <p:cNvPr id="24" name="正方形/長方形 23"/>
            <p:cNvSpPr/>
            <p:nvPr/>
          </p:nvSpPr>
          <p:spPr bwMode="auto">
            <a:xfrm>
              <a:off x="596321" y="2404432"/>
              <a:ext cx="4320000" cy="829896"/>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smtClean="0">
                  <a:solidFill>
                    <a:srgbClr val="002B62"/>
                  </a:solidFill>
                  <a:latin typeface="+mj-ea"/>
                  <a:ea typeface="+mj-ea"/>
                </a:rPr>
                <a:t>Tightly grouped applications</a:t>
              </a:r>
              <a:endParaRPr lang="ja-JP" altLang="en-US" sz="2400" b="1" dirty="0">
                <a:solidFill>
                  <a:srgbClr val="002B62"/>
                </a:solidFill>
                <a:latin typeface="+mj-ea"/>
                <a:ea typeface="+mj-ea"/>
              </a:endParaRPr>
            </a:p>
          </p:txBody>
        </p:sp>
        <p:sp>
          <p:nvSpPr>
            <p:cNvPr id="25" name="正方形/長方形 24"/>
            <p:cNvSpPr/>
            <p:nvPr/>
          </p:nvSpPr>
          <p:spPr bwMode="auto">
            <a:xfrm>
              <a:off x="596321" y="4278719"/>
              <a:ext cx="4320000" cy="1497020"/>
            </a:xfrm>
            <a:prstGeom prst="rect">
              <a:avLst/>
            </a:prstGeom>
            <a:solidFill>
              <a:schemeClr val="accent4">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100" b="1" spc="-150" dirty="0" smtClean="0">
                  <a:solidFill>
                    <a:srgbClr val="002B62"/>
                  </a:solidFill>
                  <a:latin typeface="+mj-ea"/>
                  <a:ea typeface="+mj-ea"/>
                </a:rPr>
                <a:t>Manual Construction/Operation</a:t>
              </a:r>
              <a:endParaRPr lang="en-US" altLang="ja-JP" sz="2100" b="1" spc="-150" dirty="0">
                <a:solidFill>
                  <a:srgbClr val="002B62"/>
                </a:solidFill>
                <a:latin typeface="+mj-ea"/>
                <a:ea typeface="+mj-ea"/>
              </a:endParaRPr>
            </a:p>
          </p:txBody>
        </p:sp>
        <p:sp>
          <p:nvSpPr>
            <p:cNvPr id="23" name="正方形/長方形 22"/>
            <p:cNvSpPr/>
            <p:nvPr/>
          </p:nvSpPr>
          <p:spPr bwMode="auto">
            <a:xfrm>
              <a:off x="596321" y="3342668"/>
              <a:ext cx="4320000" cy="829896"/>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smtClean="0">
                  <a:solidFill>
                    <a:srgbClr val="002B62"/>
                  </a:solidFill>
                  <a:latin typeface="+mj-ea"/>
                  <a:ea typeface="+mj-ea"/>
                </a:rPr>
                <a:t>Traditional static</a:t>
              </a:r>
              <a:br>
                <a:rPr lang="en-US" altLang="ja-JP" sz="2400" b="1" dirty="0" smtClean="0">
                  <a:solidFill>
                    <a:srgbClr val="002B62"/>
                  </a:solidFill>
                  <a:latin typeface="+mj-ea"/>
                  <a:ea typeface="+mj-ea"/>
                </a:rPr>
              </a:br>
              <a:r>
                <a:rPr lang="en-US" altLang="ja-JP" sz="2400" b="1" dirty="0" smtClean="0">
                  <a:solidFill>
                    <a:srgbClr val="002B62"/>
                  </a:solidFill>
                  <a:latin typeface="+mj-ea"/>
                  <a:ea typeface="+mj-ea"/>
                </a:rPr>
                <a:t>Environments</a:t>
              </a:r>
              <a:endParaRPr lang="ja-JP" altLang="en-US" sz="2400" b="1" dirty="0">
                <a:solidFill>
                  <a:srgbClr val="002B62"/>
                </a:solidFill>
                <a:latin typeface="+mj-ea"/>
                <a:ea typeface="+mj-ea"/>
              </a:endParaRPr>
            </a:p>
          </p:txBody>
        </p:sp>
        <p:grpSp>
          <p:nvGrpSpPr>
            <p:cNvPr id="3" name="グループ化 2"/>
            <p:cNvGrpSpPr/>
            <p:nvPr/>
          </p:nvGrpSpPr>
          <p:grpSpPr>
            <a:xfrm>
              <a:off x="595133" y="1637787"/>
              <a:ext cx="4322376" cy="632720"/>
              <a:chOff x="446350" y="1390430"/>
              <a:chExt cx="3241782" cy="468000"/>
            </a:xfrm>
          </p:grpSpPr>
          <p:sp>
            <p:nvSpPr>
              <p:cNvPr id="30" name="角丸四角形 29"/>
              <p:cNvSpPr/>
              <p:nvPr/>
            </p:nvSpPr>
            <p:spPr bwMode="auto">
              <a:xfrm>
                <a:off x="446350"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31" name="角丸四角形 30"/>
              <p:cNvSpPr/>
              <p:nvPr/>
            </p:nvSpPr>
            <p:spPr bwMode="auto">
              <a:xfrm>
                <a:off x="1286944"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32" name="角丸四角形 31"/>
              <p:cNvSpPr/>
              <p:nvPr/>
            </p:nvSpPr>
            <p:spPr bwMode="auto">
              <a:xfrm>
                <a:off x="2127538"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34" name="角丸四角形 33"/>
              <p:cNvSpPr/>
              <p:nvPr/>
            </p:nvSpPr>
            <p:spPr bwMode="auto">
              <a:xfrm>
                <a:off x="2968132"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grpSp>
        <p:sp>
          <p:nvSpPr>
            <p:cNvPr id="2" name="テキスト ボックス 1"/>
            <p:cNvSpPr txBox="1"/>
            <p:nvPr/>
          </p:nvSpPr>
          <p:spPr>
            <a:xfrm>
              <a:off x="1040443" y="1620947"/>
              <a:ext cx="3492879" cy="830997"/>
            </a:xfrm>
            <a:prstGeom prst="rect">
              <a:avLst/>
            </a:prstGeom>
            <a:noFill/>
          </p:spPr>
          <p:txBody>
            <a:bodyPr wrap="none" rtlCol="0">
              <a:spAutoFit/>
            </a:bodyPr>
            <a:lstStyle/>
            <a:p>
              <a:pPr algn="ctr"/>
              <a:r>
                <a:rPr lang="en-US" altLang="ja-JP" sz="2400" b="1" dirty="0" smtClean="0">
                  <a:solidFill>
                    <a:schemeClr val="tx1">
                      <a:lumMod val="50000"/>
                      <a:lumOff val="50000"/>
                    </a:schemeClr>
                  </a:solidFill>
                  <a:effectLst>
                    <a:glow rad="317500">
                      <a:schemeClr val="bg1"/>
                    </a:glow>
                  </a:effectLst>
                </a:rPr>
                <a:t>Hard to incorporate </a:t>
              </a:r>
              <a:br>
                <a:rPr lang="en-US" altLang="ja-JP" sz="2400" b="1" dirty="0" smtClean="0">
                  <a:solidFill>
                    <a:schemeClr val="tx1">
                      <a:lumMod val="50000"/>
                      <a:lumOff val="50000"/>
                    </a:schemeClr>
                  </a:solidFill>
                  <a:effectLst>
                    <a:glow rad="317500">
                      <a:schemeClr val="bg1"/>
                    </a:glow>
                  </a:effectLst>
                </a:rPr>
              </a:br>
              <a:r>
                <a:rPr lang="en-US" altLang="ja-JP" sz="2400" b="1" dirty="0" smtClean="0">
                  <a:solidFill>
                    <a:schemeClr val="tx1">
                      <a:lumMod val="50000"/>
                      <a:lumOff val="50000"/>
                    </a:schemeClr>
                  </a:solidFill>
                  <a:effectLst>
                    <a:glow rad="317500">
                      <a:schemeClr val="bg1"/>
                    </a:glow>
                  </a:effectLst>
                </a:rPr>
                <a:t>new technology</a:t>
              </a:r>
              <a:endParaRPr lang="ja-JP" altLang="en-US" sz="2400" b="1" dirty="0">
                <a:solidFill>
                  <a:schemeClr val="tx1">
                    <a:lumMod val="50000"/>
                    <a:lumOff val="50000"/>
                  </a:schemeClr>
                </a:solidFill>
                <a:effectLst>
                  <a:glow rad="317500">
                    <a:schemeClr val="bg1"/>
                  </a:glow>
                </a:effectLst>
              </a:endParaRPr>
            </a:p>
          </p:txBody>
        </p:sp>
        <p:grpSp>
          <p:nvGrpSpPr>
            <p:cNvPr id="35" name="グループ化 34"/>
            <p:cNvGrpSpPr>
              <a:grpSpLocks noChangeAspect="1"/>
            </p:cNvGrpSpPr>
            <p:nvPr/>
          </p:nvGrpSpPr>
          <p:grpSpPr bwMode="gray">
            <a:xfrm>
              <a:off x="2883743" y="4738085"/>
              <a:ext cx="1872063" cy="851103"/>
              <a:chOff x="2681287" y="-2319307"/>
              <a:chExt cx="5757862" cy="2617757"/>
            </a:xfrm>
          </p:grpSpPr>
          <p:sp>
            <p:nvSpPr>
              <p:cNvPr id="36" name="フリーフォーム 35"/>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37" name="フリーフォーム 36"/>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grpSp>
          <p:nvGrpSpPr>
            <p:cNvPr id="53" name="グループ化 52"/>
            <p:cNvGrpSpPr>
              <a:grpSpLocks noChangeAspect="1"/>
            </p:cNvGrpSpPr>
            <p:nvPr/>
          </p:nvGrpSpPr>
          <p:grpSpPr>
            <a:xfrm>
              <a:off x="1417280" y="4671283"/>
              <a:ext cx="431093" cy="466380"/>
              <a:chOff x="4766112" y="1593874"/>
              <a:chExt cx="3862142" cy="4178276"/>
            </a:xfrm>
            <a:solidFill>
              <a:schemeClr val="accent6"/>
            </a:solidFill>
            <a:effectLst>
              <a:glow rad="12700">
                <a:schemeClr val="bg1"/>
              </a:glow>
            </a:effectLst>
          </p:grpSpPr>
          <p:sp>
            <p:nvSpPr>
              <p:cNvPr id="5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58" name="グループ化 57"/>
            <p:cNvGrpSpPr>
              <a:grpSpLocks noChangeAspect="1"/>
            </p:cNvGrpSpPr>
            <p:nvPr/>
          </p:nvGrpSpPr>
          <p:grpSpPr>
            <a:xfrm>
              <a:off x="1828550" y="4773205"/>
              <a:ext cx="431093" cy="466380"/>
              <a:chOff x="4766112" y="1593874"/>
              <a:chExt cx="3862142" cy="4178276"/>
            </a:xfrm>
            <a:solidFill>
              <a:schemeClr val="accent6"/>
            </a:solidFill>
            <a:effectLst>
              <a:glow rad="12700">
                <a:schemeClr val="bg1"/>
              </a:glow>
            </a:effectLst>
          </p:grpSpPr>
          <p:sp>
            <p:nvSpPr>
              <p:cNvPr id="5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63" name="グループ化 62"/>
            <p:cNvGrpSpPr>
              <a:grpSpLocks noChangeAspect="1"/>
            </p:cNvGrpSpPr>
            <p:nvPr/>
          </p:nvGrpSpPr>
          <p:grpSpPr>
            <a:xfrm>
              <a:off x="2239818" y="4875126"/>
              <a:ext cx="431093" cy="466380"/>
              <a:chOff x="4766112" y="1593874"/>
              <a:chExt cx="3862142" cy="4178276"/>
            </a:xfrm>
            <a:solidFill>
              <a:schemeClr val="accent6"/>
            </a:solidFill>
            <a:effectLst>
              <a:glow rad="12700">
                <a:schemeClr val="bg1"/>
              </a:glow>
            </a:effectLst>
          </p:grpSpPr>
          <p:sp>
            <p:nvSpPr>
              <p:cNvPr id="6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68" name="グループ化 67"/>
            <p:cNvGrpSpPr>
              <a:grpSpLocks noChangeAspect="1"/>
            </p:cNvGrpSpPr>
            <p:nvPr/>
          </p:nvGrpSpPr>
          <p:grpSpPr>
            <a:xfrm>
              <a:off x="1128350" y="4874483"/>
              <a:ext cx="431093" cy="466380"/>
              <a:chOff x="4766112" y="1593874"/>
              <a:chExt cx="3862142" cy="4178276"/>
            </a:xfrm>
            <a:solidFill>
              <a:schemeClr val="accent6"/>
            </a:solidFill>
            <a:effectLst>
              <a:glow rad="12700">
                <a:schemeClr val="bg1"/>
              </a:glow>
            </a:effectLst>
          </p:grpSpPr>
          <p:sp>
            <p:nvSpPr>
              <p:cNvPr id="6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73" name="グループ化 72"/>
            <p:cNvGrpSpPr>
              <a:grpSpLocks noChangeAspect="1"/>
            </p:cNvGrpSpPr>
            <p:nvPr/>
          </p:nvGrpSpPr>
          <p:grpSpPr>
            <a:xfrm>
              <a:off x="1539619" y="4976405"/>
              <a:ext cx="431093" cy="466380"/>
              <a:chOff x="4766112" y="1593874"/>
              <a:chExt cx="3862142" cy="4178276"/>
            </a:xfrm>
            <a:solidFill>
              <a:schemeClr val="accent6"/>
            </a:solidFill>
            <a:effectLst>
              <a:glow rad="12700">
                <a:schemeClr val="bg1"/>
              </a:glow>
            </a:effectLst>
          </p:grpSpPr>
          <p:sp>
            <p:nvSpPr>
              <p:cNvPr id="7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78" name="グループ化 77"/>
            <p:cNvGrpSpPr>
              <a:grpSpLocks noChangeAspect="1"/>
            </p:cNvGrpSpPr>
            <p:nvPr/>
          </p:nvGrpSpPr>
          <p:grpSpPr>
            <a:xfrm>
              <a:off x="1950887" y="5078326"/>
              <a:ext cx="431093" cy="466380"/>
              <a:chOff x="4766112" y="1593874"/>
              <a:chExt cx="3862142" cy="4178276"/>
            </a:xfrm>
            <a:solidFill>
              <a:schemeClr val="accent6"/>
            </a:solidFill>
            <a:effectLst>
              <a:glow rad="12700">
                <a:schemeClr val="bg1"/>
              </a:glow>
            </a:effectLst>
          </p:grpSpPr>
          <p:sp>
            <p:nvSpPr>
              <p:cNvPr id="7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83" name="グループ化 82"/>
            <p:cNvGrpSpPr>
              <a:grpSpLocks noChangeAspect="1"/>
            </p:cNvGrpSpPr>
            <p:nvPr/>
          </p:nvGrpSpPr>
          <p:grpSpPr>
            <a:xfrm>
              <a:off x="839426" y="5084033"/>
              <a:ext cx="431093" cy="466380"/>
              <a:chOff x="4766112" y="1593874"/>
              <a:chExt cx="3862142" cy="4178276"/>
            </a:xfrm>
            <a:solidFill>
              <a:schemeClr val="accent6"/>
            </a:solidFill>
            <a:effectLst>
              <a:glow rad="12700">
                <a:schemeClr val="bg1"/>
              </a:glow>
            </a:effectLst>
          </p:grpSpPr>
          <p:sp>
            <p:nvSpPr>
              <p:cNvPr id="8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88" name="グループ化 87"/>
            <p:cNvGrpSpPr>
              <a:grpSpLocks noChangeAspect="1"/>
            </p:cNvGrpSpPr>
            <p:nvPr/>
          </p:nvGrpSpPr>
          <p:grpSpPr>
            <a:xfrm>
              <a:off x="1250695" y="5185954"/>
              <a:ext cx="431093" cy="466380"/>
              <a:chOff x="4766112" y="1593874"/>
              <a:chExt cx="3862142" cy="4178276"/>
            </a:xfrm>
            <a:solidFill>
              <a:schemeClr val="accent6"/>
            </a:solidFill>
            <a:effectLst>
              <a:glow rad="12700">
                <a:schemeClr val="bg1"/>
              </a:glow>
            </a:effectLst>
          </p:grpSpPr>
          <p:sp>
            <p:nvSpPr>
              <p:cNvPr id="8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93" name="グループ化 92"/>
            <p:cNvGrpSpPr>
              <a:grpSpLocks noChangeAspect="1"/>
            </p:cNvGrpSpPr>
            <p:nvPr/>
          </p:nvGrpSpPr>
          <p:grpSpPr>
            <a:xfrm>
              <a:off x="1661963" y="5287875"/>
              <a:ext cx="431093" cy="466380"/>
              <a:chOff x="4766112" y="1593874"/>
              <a:chExt cx="3862142" cy="4178276"/>
            </a:xfrm>
            <a:solidFill>
              <a:schemeClr val="accent6"/>
            </a:solidFill>
            <a:effectLst>
              <a:glow rad="12700">
                <a:schemeClr val="bg1"/>
              </a:glow>
            </a:effectLst>
          </p:grpSpPr>
          <p:sp>
            <p:nvSpPr>
              <p:cNvPr id="9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sp>
        <p:nvSpPr>
          <p:cNvPr id="5" name="テキスト ボックス 4"/>
          <p:cNvSpPr txBox="1"/>
          <p:nvPr/>
        </p:nvSpPr>
        <p:spPr>
          <a:xfrm>
            <a:off x="501731" y="5517290"/>
            <a:ext cx="4509184" cy="1077218"/>
          </a:xfrm>
          <a:prstGeom prst="rect">
            <a:avLst/>
          </a:prstGeom>
          <a:noFill/>
        </p:spPr>
        <p:txBody>
          <a:bodyPr wrap="none" rtlCol="0">
            <a:spAutoFit/>
          </a:bodyPr>
          <a:lstStyle/>
          <a:p>
            <a:pPr algn="ctr"/>
            <a:r>
              <a:rPr lang="en-US" altLang="ja-JP" sz="3200" b="1" dirty="0" smtClean="0">
                <a:solidFill>
                  <a:schemeClr val="bg1"/>
                </a:solidFill>
              </a:rPr>
              <a:t>Monolithic</a:t>
            </a:r>
            <a:endParaRPr kumimoji="1" lang="en-US" altLang="ja-JP" sz="3200" b="1" dirty="0" smtClean="0">
              <a:solidFill>
                <a:schemeClr val="bg1"/>
              </a:solidFill>
            </a:endParaRPr>
          </a:p>
          <a:p>
            <a:pPr algn="ctr"/>
            <a:r>
              <a:rPr lang="en-US" altLang="ja-JP" sz="3200" b="1" dirty="0" smtClean="0">
                <a:solidFill>
                  <a:schemeClr val="bg1"/>
                </a:solidFill>
              </a:rPr>
              <a:t>(Physical Machines)</a:t>
            </a:r>
            <a:endParaRPr kumimoji="1" lang="ja-JP" altLang="en-US" sz="3200" b="1" dirty="0">
              <a:solidFill>
                <a:schemeClr val="bg1"/>
              </a:solidFill>
            </a:endParaRPr>
          </a:p>
        </p:txBody>
      </p:sp>
      <p:sp>
        <p:nvSpPr>
          <p:cNvPr id="9" name="テキスト ボックス 8"/>
          <p:cNvSpPr txBox="1"/>
          <p:nvPr/>
        </p:nvSpPr>
        <p:spPr>
          <a:xfrm>
            <a:off x="5248501" y="1036024"/>
            <a:ext cx="6752329" cy="5909310"/>
          </a:xfrm>
          <a:prstGeom prst="rect">
            <a:avLst/>
          </a:prstGeom>
          <a:noFill/>
        </p:spPr>
        <p:txBody>
          <a:bodyPr wrap="square" rtlCol="0">
            <a:spAutoFit/>
          </a:bodyPr>
          <a:lstStyle/>
          <a:p>
            <a:pPr lvl="0">
              <a:tabLst>
                <a:tab pos="266700" algn="l"/>
              </a:tabLst>
            </a:pPr>
            <a:r>
              <a:rPr lang="en-US" altLang="ja-JP" sz="2400" b="1" u="sng" dirty="0" smtClean="0">
                <a:solidFill>
                  <a:schemeClr val="bg1"/>
                </a:solidFill>
              </a:rPr>
              <a:t>When Virtualization technology was still undeveloped and young… </a:t>
            </a:r>
            <a:endParaRPr lang="en-US" altLang="ja-JP" sz="2400" b="1" u="sng" dirty="0">
              <a:solidFill>
                <a:schemeClr val="bg1"/>
              </a:solidFill>
            </a:endParaRPr>
          </a:p>
          <a:p>
            <a:pPr marL="342900" lvl="0" indent="-342900">
              <a:buFont typeface="Wingdings" panose="05000000000000000000" pitchFamily="2" charset="2"/>
              <a:buChar char="ü"/>
              <a:tabLst>
                <a:tab pos="266700" algn="l"/>
              </a:tabLst>
            </a:pPr>
            <a:r>
              <a:rPr lang="en-US" altLang="ja-JP" sz="2200" b="1" dirty="0" smtClean="0">
                <a:solidFill>
                  <a:schemeClr val="bg1"/>
                </a:solidFill>
              </a:rPr>
              <a:t>In order to avoid services stopping</a:t>
            </a:r>
            <a:r>
              <a:rPr lang="ja-JP" altLang="en-US" sz="2200" b="1" dirty="0" smtClean="0">
                <a:solidFill>
                  <a:schemeClr val="bg1"/>
                </a:solidFill>
              </a:rPr>
              <a:t>「</a:t>
            </a:r>
            <a:r>
              <a:rPr lang="en-US" altLang="ja-JP" sz="2200" b="1" dirty="0" smtClean="0">
                <a:solidFill>
                  <a:srgbClr val="C00000"/>
                </a:solidFill>
                <a:effectLst>
                  <a:glow rad="63500">
                    <a:schemeClr val="bg1"/>
                  </a:glow>
                </a:effectLst>
              </a:rPr>
              <a:t>Highest traffic x buffers x 2x redundancy</a:t>
            </a:r>
            <a:r>
              <a:rPr lang="ja-JP" altLang="en-US" sz="2200" b="1" dirty="0" smtClean="0">
                <a:solidFill>
                  <a:schemeClr val="bg1"/>
                </a:solidFill>
              </a:rPr>
              <a:t>」</a:t>
            </a:r>
            <a:r>
              <a:rPr lang="en-US" altLang="ja-JP" sz="2200" b="1" dirty="0">
                <a:solidFill>
                  <a:schemeClr val="bg1"/>
                </a:solidFill>
              </a:rPr>
              <a:t/>
            </a:r>
            <a:br>
              <a:rPr lang="en-US" altLang="ja-JP" sz="2200" b="1" dirty="0">
                <a:solidFill>
                  <a:schemeClr val="bg1"/>
                </a:solidFill>
              </a:rPr>
            </a:br>
            <a:r>
              <a:rPr lang="en-US" altLang="ja-JP" sz="2200" b="1" dirty="0" smtClean="0">
                <a:solidFill>
                  <a:schemeClr val="bg1"/>
                </a:solidFill>
              </a:rPr>
              <a:t>were physically arranged.</a:t>
            </a:r>
            <a:endParaRPr lang="en-US" altLang="ja-JP" sz="2200" b="1" dirty="0">
              <a:solidFill>
                <a:schemeClr val="bg1"/>
              </a:solidFill>
            </a:endParaRPr>
          </a:p>
          <a:p>
            <a:pPr marL="342900" lvl="0" indent="-342900">
              <a:buFont typeface="Wingdings" panose="05000000000000000000" pitchFamily="2" charset="2"/>
              <a:buChar char="ü"/>
              <a:tabLst>
                <a:tab pos="266700" algn="l"/>
              </a:tabLst>
            </a:pPr>
            <a:r>
              <a:rPr lang="en-US" altLang="ja-JP" sz="2200" b="1" dirty="0" smtClean="0">
                <a:solidFill>
                  <a:schemeClr val="bg1"/>
                </a:solidFill>
              </a:rPr>
              <a:t>Additionally, there were few options for what kind of CPU, Memory and I/O to use, </a:t>
            </a:r>
            <a:r>
              <a:rPr lang="en-US" altLang="ja-JP" sz="2200" b="1" dirty="0" smtClean="0">
                <a:solidFill>
                  <a:srgbClr val="C00000"/>
                </a:solidFill>
                <a:effectLst>
                  <a:glow rad="63500">
                    <a:schemeClr val="bg1"/>
                  </a:glow>
                </a:effectLst>
              </a:rPr>
              <a:t>Resulting in resources not being fully used.</a:t>
            </a:r>
            <a:endParaRPr lang="en-US" altLang="ja-JP" sz="2200" b="1" dirty="0" smtClean="0">
              <a:solidFill>
                <a:schemeClr val="bg1"/>
              </a:solidFill>
              <a:effectLst>
                <a:glow rad="63500">
                  <a:schemeClr val="bg1"/>
                </a:glow>
              </a:effectLst>
            </a:endParaRPr>
          </a:p>
          <a:p>
            <a:pPr marL="342900" lvl="0" indent="-342900">
              <a:buFont typeface="Wingdings" panose="05000000000000000000" pitchFamily="2" charset="2"/>
              <a:buChar char="ü"/>
              <a:tabLst>
                <a:tab pos="266700" algn="l"/>
              </a:tabLst>
            </a:pPr>
            <a:r>
              <a:rPr lang="en-US" altLang="ja-JP" sz="2200" b="1" dirty="0" smtClean="0">
                <a:solidFill>
                  <a:schemeClr val="bg1"/>
                </a:solidFill>
              </a:rPr>
              <a:t>Even so, it was considered “correct” to </a:t>
            </a:r>
            <a:r>
              <a:rPr lang="en-US" altLang="ja-JP" sz="2200" b="1" dirty="0" err="1" smtClean="0">
                <a:solidFill>
                  <a:srgbClr val="C00000"/>
                </a:solidFill>
                <a:effectLst>
                  <a:glow rad="63500">
                    <a:schemeClr val="bg1"/>
                  </a:glow>
                </a:effectLst>
              </a:rPr>
              <a:t>intergrate</a:t>
            </a:r>
            <a:r>
              <a:rPr lang="en-US" altLang="ja-JP" sz="2200" b="1" dirty="0" smtClean="0">
                <a:solidFill>
                  <a:srgbClr val="C00000"/>
                </a:solidFill>
                <a:effectLst>
                  <a:glow rad="63500">
                    <a:schemeClr val="bg1"/>
                  </a:glow>
                </a:effectLst>
              </a:rPr>
              <a:t> multiple functions</a:t>
            </a:r>
            <a:r>
              <a:rPr lang="en-US" altLang="ja-JP" sz="2200" b="1" dirty="0">
                <a:solidFill>
                  <a:schemeClr val="bg1"/>
                </a:solidFill>
              </a:rPr>
              <a:t> </a:t>
            </a:r>
            <a:r>
              <a:rPr lang="en-US" altLang="ja-JP" sz="2200" b="1" dirty="0" smtClean="0">
                <a:solidFill>
                  <a:schemeClr val="bg1"/>
                </a:solidFill>
              </a:rPr>
              <a:t>in order to handle a large number of services with as few devices as possible</a:t>
            </a:r>
          </a:p>
          <a:p>
            <a:pPr marL="342900" lvl="0" indent="-342900">
              <a:buFont typeface="Wingdings" panose="05000000000000000000" pitchFamily="2" charset="2"/>
              <a:buChar char="ü"/>
              <a:tabLst>
                <a:tab pos="266700" algn="l"/>
              </a:tabLst>
            </a:pPr>
            <a:r>
              <a:rPr lang="en-US" altLang="ja-JP" sz="2200" b="1" dirty="0" smtClean="0">
                <a:solidFill>
                  <a:srgbClr val="C00000"/>
                </a:solidFill>
                <a:effectLst>
                  <a:glow rad="63500">
                    <a:schemeClr val="bg1"/>
                  </a:glow>
                </a:effectLst>
              </a:rPr>
              <a:t>As a result, Apps were built on this premise.</a:t>
            </a:r>
          </a:p>
          <a:p>
            <a:pPr lvl="0">
              <a:tabLst>
                <a:tab pos="266700" algn="l"/>
              </a:tabLst>
            </a:pPr>
            <a:endParaRPr kumimoji="1" lang="ja-JP" altLang="en-US" sz="2200" dirty="0"/>
          </a:p>
        </p:txBody>
      </p:sp>
    </p:spTree>
    <p:extLst>
      <p:ext uri="{BB962C8B-B14F-4D97-AF65-F5344CB8AC3E}">
        <p14:creationId xmlns:p14="http://schemas.microsoft.com/office/powerpoint/2010/main" val="229529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wipe(left)">
                                      <p:cBhvr>
                                        <p:cTn id="11" dur="500"/>
                                        <p:tgtEl>
                                          <p:spTgt spid="9">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wipe(left)">
                                      <p:cBhvr>
                                        <p:cTn id="15" dur="500"/>
                                        <p:tgtEl>
                                          <p:spTgt spid="9">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wipe(left)">
                                      <p:cBhvr>
                                        <p:cTn id="19" dur="500"/>
                                        <p:tgtEl>
                                          <p:spTgt spid="9">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wipe(left)">
                                      <p:cBhvr>
                                        <p:cTn id="2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smtClean="0"/>
              <a:t>How to proceed with “Defensive Automation”</a:t>
            </a:r>
            <a:endParaRPr kumimoji="1" lang="ja-JP" altLang="en-US" dirty="0"/>
          </a:p>
        </p:txBody>
      </p:sp>
      <p:sp>
        <p:nvSpPr>
          <p:cNvPr id="15" name="テキスト プレースホルダー 7"/>
          <p:cNvSpPr txBox="1">
            <a:spLocks/>
          </p:cNvSpPr>
          <p:nvPr/>
        </p:nvSpPr>
        <p:spPr bwMode="gray">
          <a:xfrm>
            <a:off x="239916" y="817532"/>
            <a:ext cx="11712168" cy="1030883"/>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smtClean="0">
                <a:solidFill>
                  <a:srgbClr val="005DD6"/>
                </a:solidFill>
                <a:effectLst>
                  <a:glow rad="152400">
                    <a:srgbClr val="FFFFFF"/>
                  </a:glow>
                </a:effectLst>
                <a:latin typeface="メイリオ"/>
              </a:rPr>
              <a:t>We summarized the voices of</a:t>
            </a:r>
          </a:p>
          <a:p>
            <a:pPr lvl="0">
              <a:buClr>
                <a:srgbClr val="002B62"/>
              </a:buClr>
              <a:defRPr/>
            </a:pPr>
            <a:r>
              <a:rPr lang="en-US" altLang="ja-JP" sz="2667" b="1" kern="0" dirty="0" smtClean="0">
                <a:solidFill>
                  <a:srgbClr val="C00000"/>
                </a:solidFill>
                <a:effectLst>
                  <a:glow rad="152400">
                    <a:srgbClr val="FFFFFF"/>
                  </a:glow>
                </a:effectLst>
                <a:latin typeface="メイリオ"/>
              </a:rPr>
              <a:t>IT engineers that works with SI for Monolithic systems.</a:t>
            </a:r>
            <a:endParaRPr lang="en-US" altLang="ja-JP" sz="2667" b="1" kern="0" dirty="0">
              <a:solidFill>
                <a:srgbClr val="005DD6"/>
              </a:solidFill>
              <a:effectLst>
                <a:glow rad="152400">
                  <a:srgbClr val="FFFFFF"/>
                </a:glow>
              </a:effectLst>
              <a:latin typeface="メイリオ"/>
              <a:ea typeface="メイリオ"/>
            </a:endParaRPr>
          </a:p>
        </p:txBody>
      </p:sp>
      <p:grpSp>
        <p:nvGrpSpPr>
          <p:cNvPr id="10" name="グループ化 9"/>
          <p:cNvGrpSpPr/>
          <p:nvPr/>
        </p:nvGrpSpPr>
        <p:grpSpPr>
          <a:xfrm>
            <a:off x="239916" y="2080163"/>
            <a:ext cx="11711435" cy="1477328"/>
            <a:chOff x="179937" y="1389209"/>
            <a:chExt cx="8783576" cy="1107996"/>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37" y="1427193"/>
              <a:ext cx="1348626" cy="899084"/>
            </a:xfrm>
            <a:prstGeom prst="rect">
              <a:avLst/>
            </a:prstGeom>
            <a:effectLst>
              <a:softEdge rad="63500"/>
            </a:effectLst>
          </p:spPr>
        </p:pic>
        <p:sp>
          <p:nvSpPr>
            <p:cNvPr id="128" name="テキスト ボックス 127"/>
            <p:cNvSpPr txBox="1"/>
            <p:nvPr/>
          </p:nvSpPr>
          <p:spPr>
            <a:xfrm>
              <a:off x="1609171" y="1389209"/>
              <a:ext cx="7354342" cy="1107996"/>
            </a:xfrm>
            <a:prstGeom prst="rect">
              <a:avLst/>
            </a:prstGeom>
            <a:noFill/>
          </p:spPr>
          <p:txBody>
            <a:bodyPr wrap="square" rtlCol="0">
              <a:spAutoFit/>
            </a:bodyPr>
            <a:lstStyle/>
            <a:p>
              <a:pPr marL="457189" indent="-457189">
                <a:buSzPct val="160000"/>
                <a:buBlip>
                  <a:blip r:embed="rId3"/>
                </a:buBlip>
              </a:pPr>
              <a:r>
                <a:rPr lang="en-US" altLang="ja-JP" u="sng" dirty="0" smtClean="0">
                  <a:solidFill>
                    <a:srgbClr val="C00000"/>
                  </a:solidFill>
                  <a:effectLst>
                    <a:glow rad="127000">
                      <a:schemeClr val="bg1"/>
                    </a:glow>
                  </a:effectLst>
                </a:rPr>
                <a:t>Delays and errors </a:t>
              </a:r>
              <a:r>
                <a:rPr lang="en-US" altLang="ja-JP" dirty="0" smtClean="0">
                  <a:effectLst>
                    <a:glow rad="127000">
                      <a:schemeClr val="bg1"/>
                    </a:glow>
                  </a:effectLst>
                </a:rPr>
                <a:t>occurs when communicating between teams.</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Double managing data and proprietary wording leads to </a:t>
              </a:r>
              <a:r>
                <a:rPr lang="en-US" altLang="ja-JP" u="sng" dirty="0" smtClean="0">
                  <a:solidFill>
                    <a:srgbClr val="C00000"/>
                  </a:solidFill>
                  <a:effectLst>
                    <a:glow rad="127000">
                      <a:schemeClr val="bg1"/>
                    </a:glow>
                  </a:effectLst>
                </a:rPr>
                <a:t>errors</a:t>
              </a:r>
              <a:r>
                <a:rPr lang="ja-JP" altLang="en-US" dirty="0" smtClean="0">
                  <a:effectLst>
                    <a:glow rad="127000">
                      <a:schemeClr val="bg1"/>
                    </a:glow>
                  </a:effectLst>
                </a:rPr>
                <a:t> </a:t>
              </a:r>
              <a:r>
                <a:rPr lang="en-US" altLang="ja-JP" dirty="0" smtClean="0">
                  <a:effectLst>
                    <a:glow rad="127000">
                      <a:schemeClr val="bg1"/>
                    </a:glow>
                  </a:effectLst>
                </a:rPr>
                <a:t>in the design</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Multiple development leads to </a:t>
              </a:r>
              <a:r>
                <a:rPr lang="en-US" altLang="ja-JP" u="sng" dirty="0" smtClean="0">
                  <a:solidFill>
                    <a:srgbClr val="C00000"/>
                  </a:solidFill>
                  <a:effectLst>
                    <a:glow rad="127000">
                      <a:schemeClr val="bg1"/>
                    </a:glow>
                  </a:effectLst>
                </a:rPr>
                <a:t>complications with managing design documents (forms)</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As a result, we are unable to check before and after the settings.</a:t>
              </a:r>
              <a:endParaRPr lang="en-US" altLang="ja-JP" u="sng" dirty="0">
                <a:solidFill>
                  <a:srgbClr val="C00000"/>
                </a:solidFill>
                <a:effectLst>
                  <a:glow rad="127000">
                    <a:schemeClr val="bg1"/>
                  </a:glow>
                </a:effectLst>
              </a:endParaRPr>
            </a:p>
          </p:txBody>
        </p:sp>
        <p:sp>
          <p:nvSpPr>
            <p:cNvPr id="129" name="テキスト ボックス 128"/>
            <p:cNvSpPr txBox="1"/>
            <p:nvPr/>
          </p:nvSpPr>
          <p:spPr>
            <a:xfrm>
              <a:off x="179937" y="1427193"/>
              <a:ext cx="1348626" cy="899084"/>
            </a:xfrm>
            <a:prstGeom prst="rect">
              <a:avLst/>
            </a:prstGeom>
            <a:solidFill>
              <a:srgbClr val="002B62">
                <a:alpha val="50000"/>
              </a:srgbClr>
            </a:solidFill>
            <a:ln w="38100">
              <a:noFill/>
            </a:ln>
          </p:spPr>
          <p:txBody>
            <a:bodyPr wrap="square" lIns="96000" tIns="96000" rIns="96000" bIns="48000" rtlCol="0" anchor="ctr" anchorCtr="1">
              <a:noAutofit/>
            </a:bodyPr>
            <a:lstStyle/>
            <a:p>
              <a:pPr algn="ctr"/>
              <a:r>
                <a:rPr lang="en-US" altLang="ja-JP" sz="2667" b="1" dirty="0" smtClean="0">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rPr>
                <a:t>Design</a:t>
              </a:r>
              <a:endParaRPr lang="ja-JP" altLang="en-US" sz="2667" b="1" dirty="0">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endParaRPr>
            </a:p>
          </p:txBody>
        </p:sp>
      </p:grpSp>
      <p:grpSp>
        <p:nvGrpSpPr>
          <p:cNvPr id="8" name="グループ化 7"/>
          <p:cNvGrpSpPr/>
          <p:nvPr/>
        </p:nvGrpSpPr>
        <p:grpSpPr>
          <a:xfrm>
            <a:off x="239916" y="3707101"/>
            <a:ext cx="11711435" cy="1783208"/>
            <a:chOff x="179937" y="2609414"/>
            <a:chExt cx="8783576" cy="1337406"/>
          </a:xfrm>
        </p:grpSpPr>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5794" r="4948"/>
            <a:stretch/>
          </p:blipFill>
          <p:spPr>
            <a:xfrm>
              <a:off x="179937" y="2609414"/>
              <a:ext cx="1333500" cy="896400"/>
            </a:xfrm>
            <a:prstGeom prst="rect">
              <a:avLst/>
            </a:prstGeom>
            <a:effectLst>
              <a:softEdge rad="63500"/>
            </a:effectLst>
          </p:spPr>
        </p:pic>
        <p:sp>
          <p:nvSpPr>
            <p:cNvPr id="130" name="テキスト ボックス 129"/>
            <p:cNvSpPr txBox="1"/>
            <p:nvPr/>
          </p:nvSpPr>
          <p:spPr>
            <a:xfrm>
              <a:off x="1609171" y="2631076"/>
              <a:ext cx="7354342" cy="1315744"/>
            </a:xfrm>
            <a:prstGeom prst="rect">
              <a:avLst/>
            </a:prstGeom>
            <a:noFill/>
          </p:spPr>
          <p:txBody>
            <a:bodyPr wrap="square" rtlCol="0">
              <a:spAutoFit/>
            </a:bodyPr>
            <a:lstStyle/>
            <a:p>
              <a:pPr marL="457189" indent="-457189">
                <a:buSzPct val="160000"/>
                <a:buBlip>
                  <a:blip r:embed="rId3"/>
                </a:buBlip>
              </a:pPr>
              <a:r>
                <a:rPr lang="en-US" altLang="ja-JP" dirty="0" smtClean="0">
                  <a:effectLst>
                    <a:glow rad="127000">
                      <a:schemeClr val="bg1"/>
                    </a:glow>
                  </a:effectLst>
                </a:rPr>
                <a:t>Work orders between teams are complex. Each time a </a:t>
              </a:r>
              <a:r>
                <a:rPr lang="en-US" altLang="ja-JP" u="sng" dirty="0">
                  <a:solidFill>
                    <a:srgbClr val="C00000"/>
                  </a:solidFill>
                  <a:effectLst>
                    <a:glow rad="127000">
                      <a:schemeClr val="bg1"/>
                    </a:glow>
                  </a:effectLst>
                </a:rPr>
                <a:t>t</a:t>
              </a:r>
              <a:r>
                <a:rPr lang="en-US" altLang="ja-JP" u="sng" dirty="0" smtClean="0">
                  <a:solidFill>
                    <a:srgbClr val="C00000"/>
                  </a:solidFill>
                  <a:effectLst>
                    <a:glow rad="127000">
                      <a:schemeClr val="bg1"/>
                    </a:glow>
                  </a:effectLst>
                </a:rPr>
                <a:t>ime chart</a:t>
              </a:r>
              <a:r>
                <a:rPr lang="ja-JP" altLang="en-US" dirty="0" smtClean="0">
                  <a:effectLst>
                    <a:glow rad="127000">
                      <a:schemeClr val="bg1"/>
                    </a:glow>
                  </a:effectLst>
                </a:rPr>
                <a:t> </a:t>
              </a:r>
              <a:r>
                <a:rPr lang="en-US" altLang="ja-JP" dirty="0" smtClean="0">
                  <a:effectLst>
                    <a:glow rad="127000">
                      <a:schemeClr val="bg1"/>
                    </a:glow>
                  </a:effectLst>
                </a:rPr>
                <a:t>is created, it gets discarded.</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Every operation’s </a:t>
              </a:r>
              <a:r>
                <a:rPr lang="en-US" altLang="ja-JP" u="sng" dirty="0" smtClean="0">
                  <a:solidFill>
                    <a:srgbClr val="C00000"/>
                  </a:solidFill>
                  <a:effectLst>
                    <a:glow rad="127000">
                      <a:schemeClr val="bg1"/>
                    </a:glow>
                  </a:effectLst>
                </a:rPr>
                <a:t>Manual</a:t>
              </a:r>
              <a:r>
                <a:rPr lang="en-US" altLang="ja-JP" dirty="0" smtClean="0">
                  <a:effectLst>
                    <a:glow rad="127000">
                      <a:schemeClr val="bg1"/>
                    </a:glow>
                  </a:effectLst>
                </a:rPr>
                <a:t> is discarded after its created/reviewed.</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Configurations are embedded in each procedure, and the number of patterns increases each time a new model/</a:t>
              </a:r>
              <a:r>
                <a:rPr lang="en-US" altLang="ja-JP" dirty="0" err="1" smtClean="0">
                  <a:effectLst>
                    <a:glow rad="127000">
                      <a:schemeClr val="bg1"/>
                    </a:glow>
                  </a:effectLst>
                </a:rPr>
                <a:t>os</a:t>
              </a:r>
              <a:r>
                <a:rPr lang="en-US" altLang="ja-JP" dirty="0" smtClean="0">
                  <a:effectLst>
                    <a:glow rad="127000">
                      <a:schemeClr val="bg1"/>
                    </a:glow>
                  </a:effectLst>
                </a:rPr>
                <a:t> is added (barrier to multi-vendor support)</a:t>
              </a:r>
            </a:p>
            <a:p>
              <a:pPr marL="457189" indent="-457189">
                <a:buSzPct val="160000"/>
                <a:buBlip>
                  <a:blip r:embed="rId3"/>
                </a:buBlip>
              </a:pPr>
              <a:endParaRPr lang="en-US" altLang="ja-JP" u="sng" dirty="0">
                <a:solidFill>
                  <a:srgbClr val="C00000"/>
                </a:solidFill>
                <a:effectLst>
                  <a:glow rad="127000">
                    <a:schemeClr val="bg1"/>
                  </a:glow>
                </a:effectLst>
              </a:endParaRPr>
            </a:p>
          </p:txBody>
        </p:sp>
        <p:sp>
          <p:nvSpPr>
            <p:cNvPr id="131" name="テキスト ボックス 130"/>
            <p:cNvSpPr txBox="1"/>
            <p:nvPr/>
          </p:nvSpPr>
          <p:spPr>
            <a:xfrm>
              <a:off x="179937" y="2609414"/>
              <a:ext cx="1344748" cy="901432"/>
            </a:xfrm>
            <a:prstGeom prst="rect">
              <a:avLst/>
            </a:prstGeom>
            <a:solidFill>
              <a:srgbClr val="002B62">
                <a:alpha val="50000"/>
              </a:srgbClr>
            </a:solidFill>
            <a:ln w="38100">
              <a:noFill/>
            </a:ln>
          </p:spPr>
          <p:txBody>
            <a:bodyPr wrap="square" lIns="96000" tIns="96000" rIns="96000" bIns="48000" rtlCol="0" anchor="ctr" anchorCtr="1">
              <a:noAutofit/>
            </a:bodyPr>
            <a:lstStyle>
              <a:defPPr>
                <a:defRPr lang="ja-JP"/>
              </a:defPPr>
              <a:lvl1pPr algn="ctr">
                <a:defRPr sz="2000" b="1">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defRPr>
              </a:lvl1pPr>
            </a:lstStyle>
            <a:p>
              <a:r>
                <a:rPr lang="en-US" altLang="ja-JP" dirty="0" smtClean="0"/>
                <a:t>Preparation</a:t>
              </a:r>
              <a:endParaRPr lang="ja-JP" altLang="en-US" dirty="0"/>
            </a:p>
          </p:txBody>
        </p:sp>
      </p:grpSp>
      <p:grpSp>
        <p:nvGrpSpPr>
          <p:cNvPr id="9" name="グループ化 8"/>
          <p:cNvGrpSpPr/>
          <p:nvPr/>
        </p:nvGrpSpPr>
        <p:grpSpPr>
          <a:xfrm>
            <a:off x="239916" y="5191404"/>
            <a:ext cx="11712168" cy="1117996"/>
            <a:chOff x="179937" y="3722641"/>
            <a:chExt cx="8784126" cy="838497"/>
          </a:xfrm>
        </p:grpSpPr>
        <p:pic>
          <p:nvPicPr>
            <p:cNvPr id="6" name="図 5"/>
            <p:cNvPicPr>
              <a:picLocks noChangeAspect="1"/>
            </p:cNvPicPr>
            <p:nvPr/>
          </p:nvPicPr>
          <p:blipFill rotWithShape="1">
            <a:blip r:embed="rId5">
              <a:extLst>
                <a:ext uri="{28A0092B-C50C-407E-A947-70E740481C1C}">
                  <a14:useLocalDpi xmlns:a14="http://schemas.microsoft.com/office/drawing/2010/main" val="0"/>
                </a:ext>
              </a:extLst>
            </a:blip>
            <a:srcRect l="15107" t="15351" r="8676" b="11151"/>
            <a:stretch/>
          </p:blipFill>
          <p:spPr>
            <a:xfrm>
              <a:off x="179937" y="3722641"/>
              <a:ext cx="1261863" cy="811259"/>
            </a:xfrm>
            <a:prstGeom prst="rect">
              <a:avLst/>
            </a:prstGeom>
            <a:effectLst>
              <a:softEdge rad="63500"/>
            </a:effectLst>
          </p:spPr>
        </p:pic>
        <p:sp>
          <p:nvSpPr>
            <p:cNvPr id="132" name="テキスト ボックス 131"/>
            <p:cNvSpPr txBox="1"/>
            <p:nvPr/>
          </p:nvSpPr>
          <p:spPr>
            <a:xfrm>
              <a:off x="1609721" y="3722641"/>
              <a:ext cx="7354342" cy="692498"/>
            </a:xfrm>
            <a:prstGeom prst="rect">
              <a:avLst/>
            </a:prstGeom>
            <a:noFill/>
          </p:spPr>
          <p:txBody>
            <a:bodyPr wrap="square" rtlCol="0">
              <a:spAutoFit/>
            </a:bodyPr>
            <a:lstStyle/>
            <a:p>
              <a:pPr marL="457189" indent="-457189">
                <a:buSzPct val="160000"/>
                <a:buBlip>
                  <a:blip r:embed="rId3"/>
                </a:buBlip>
              </a:pPr>
              <a:r>
                <a:rPr lang="en-US" altLang="ja-JP" dirty="0" smtClean="0">
                  <a:effectLst>
                    <a:glow rad="127000">
                      <a:schemeClr val="bg1"/>
                    </a:glow>
                  </a:effectLst>
                </a:rPr>
                <a:t>Since the operations are done manually, the production time is inconsistent.</a:t>
              </a:r>
              <a:r>
                <a:rPr lang="en-US" altLang="ja-JP" dirty="0">
                  <a:effectLst>
                    <a:glow rad="127000">
                      <a:schemeClr val="bg1"/>
                    </a:glow>
                  </a:effectLst>
                </a:rPr>
                <a:t/>
              </a:r>
              <a:br>
                <a:rPr lang="en-US" altLang="ja-JP" dirty="0">
                  <a:effectLst>
                    <a:glow rad="127000">
                      <a:schemeClr val="bg1"/>
                    </a:glow>
                  </a:effectLst>
                </a:rPr>
              </a:br>
              <a:r>
                <a:rPr lang="ja-JP" altLang="en-US" dirty="0" smtClean="0">
                  <a:effectLst>
                    <a:glow rad="127000">
                      <a:schemeClr val="bg1"/>
                    </a:glow>
                  </a:effectLst>
                </a:rPr>
                <a:t>⇒</a:t>
              </a:r>
              <a:r>
                <a:rPr lang="en-US" altLang="ja-JP" dirty="0" smtClean="0">
                  <a:effectLst>
                    <a:glow rad="127000">
                      <a:schemeClr val="bg1"/>
                    </a:glow>
                  </a:effectLst>
                </a:rPr>
                <a:t>People often have to</a:t>
              </a:r>
              <a:r>
                <a:rPr lang="ja-JP" altLang="en-US" u="sng" dirty="0">
                  <a:solidFill>
                    <a:srgbClr val="C00000"/>
                  </a:solidFill>
                  <a:effectLst>
                    <a:glow rad="127000">
                      <a:schemeClr val="bg1"/>
                    </a:glow>
                  </a:effectLst>
                </a:rPr>
                <a:t> </a:t>
              </a:r>
              <a:r>
                <a:rPr lang="en-US" altLang="ja-JP" u="sng" dirty="0" smtClean="0">
                  <a:solidFill>
                    <a:srgbClr val="C00000"/>
                  </a:solidFill>
                  <a:effectLst>
                    <a:glow rad="127000">
                      <a:schemeClr val="bg1"/>
                    </a:glow>
                  </a:effectLst>
                </a:rPr>
                <a:t>wait</a:t>
              </a:r>
              <a:r>
                <a:rPr lang="ja-JP" altLang="en-US" dirty="0">
                  <a:effectLst>
                    <a:glow rad="127000">
                      <a:schemeClr val="bg1"/>
                    </a:glow>
                  </a:effectLst>
                </a:rPr>
                <a:t> </a:t>
              </a:r>
              <a:r>
                <a:rPr lang="en-US" altLang="ja-JP" dirty="0" smtClean="0">
                  <a:effectLst>
                    <a:glow rad="127000">
                      <a:schemeClr val="bg1"/>
                    </a:glow>
                  </a:effectLst>
                </a:rPr>
                <a:t>before they can continue.</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Since most of the operations are done manually, human error is inevitable.</a:t>
              </a:r>
              <a:endParaRPr lang="en-US" altLang="ja-JP" dirty="0">
                <a:effectLst>
                  <a:glow rad="127000">
                    <a:schemeClr val="bg1"/>
                  </a:glow>
                </a:effectLst>
              </a:endParaRPr>
            </a:p>
          </p:txBody>
        </p:sp>
        <p:sp>
          <p:nvSpPr>
            <p:cNvPr id="133" name="テキスト ボックス 132"/>
            <p:cNvSpPr txBox="1"/>
            <p:nvPr/>
          </p:nvSpPr>
          <p:spPr>
            <a:xfrm>
              <a:off x="179938" y="3722641"/>
              <a:ext cx="1333500" cy="838497"/>
            </a:xfrm>
            <a:prstGeom prst="rect">
              <a:avLst/>
            </a:prstGeom>
            <a:solidFill>
              <a:srgbClr val="002B62">
                <a:alpha val="50000"/>
              </a:srgbClr>
            </a:solidFill>
            <a:ln w="38100">
              <a:noFill/>
            </a:ln>
          </p:spPr>
          <p:txBody>
            <a:bodyPr wrap="square" lIns="96000" tIns="96000" rIns="96000" bIns="48000" rtlCol="0" anchor="ctr" anchorCtr="1">
              <a:noAutofit/>
            </a:bodyPr>
            <a:lstStyle>
              <a:defPPr>
                <a:defRPr lang="ja-JP"/>
              </a:defPPr>
              <a:lvl1pPr algn="ctr">
                <a:defRPr sz="2000" b="1">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defRPr>
              </a:lvl1pPr>
            </a:lstStyle>
            <a:p>
              <a:r>
                <a:rPr lang="en-US" altLang="ja-JP" sz="2400" dirty="0" smtClean="0"/>
                <a:t>Execution</a:t>
              </a:r>
              <a:endParaRPr lang="ja-JP" altLang="en-US" sz="2400" dirty="0"/>
            </a:p>
          </p:txBody>
        </p:sp>
      </p:grpSp>
    </p:spTree>
    <p:extLst>
      <p:ext uri="{BB962C8B-B14F-4D97-AF65-F5344CB8AC3E}">
        <p14:creationId xmlns:p14="http://schemas.microsoft.com/office/powerpoint/2010/main" val="276355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a:t>How to proceed with “Defensive Automation”</a:t>
            </a:r>
            <a:endParaRPr kumimoji="1" lang="ja-JP" altLang="en-US" dirty="0"/>
          </a:p>
        </p:txBody>
      </p:sp>
      <p:sp>
        <p:nvSpPr>
          <p:cNvPr id="15" name="テキスト プレースホルダー 7"/>
          <p:cNvSpPr txBox="1">
            <a:spLocks/>
          </p:cNvSpPr>
          <p:nvPr/>
        </p:nvSpPr>
        <p:spPr bwMode="gray">
          <a:xfrm>
            <a:off x="239916" y="817533"/>
            <a:ext cx="11712168" cy="10296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a:solidFill>
                  <a:srgbClr val="005DD6"/>
                </a:solidFill>
                <a:effectLst>
                  <a:glow rad="152400">
                    <a:srgbClr val="FFFFFF"/>
                  </a:glow>
                </a:effectLst>
                <a:latin typeface="メイリオ"/>
              </a:rPr>
              <a:t>We summarized the voices of</a:t>
            </a:r>
          </a:p>
          <a:p>
            <a:pPr lvl="0">
              <a:buClr>
                <a:srgbClr val="002B62"/>
              </a:buClr>
              <a:defRPr/>
            </a:pPr>
            <a:r>
              <a:rPr lang="en-US" altLang="ja-JP" sz="2667" b="1" kern="0" dirty="0">
                <a:solidFill>
                  <a:srgbClr val="C00000"/>
                </a:solidFill>
                <a:effectLst>
                  <a:glow rad="152400">
                    <a:srgbClr val="FFFFFF"/>
                  </a:glow>
                </a:effectLst>
                <a:latin typeface="メイリオ"/>
              </a:rPr>
              <a:t>IT engineers that works with SI for Monolithic systems.</a:t>
            </a:r>
            <a:endParaRPr lang="en-US" altLang="ja-JP" sz="2667" b="1" kern="0" dirty="0">
              <a:solidFill>
                <a:srgbClr val="005DD6"/>
              </a:solidFill>
              <a:effectLst>
                <a:glow rad="152400">
                  <a:srgbClr val="FFFFFF"/>
                </a:glow>
              </a:effectLst>
              <a:latin typeface="メイリオ"/>
            </a:endParaRPr>
          </a:p>
        </p:txBody>
      </p:sp>
      <p:grpSp>
        <p:nvGrpSpPr>
          <p:cNvPr id="8" name="グループ化 7"/>
          <p:cNvGrpSpPr/>
          <p:nvPr/>
        </p:nvGrpSpPr>
        <p:grpSpPr>
          <a:xfrm>
            <a:off x="235729" y="2088961"/>
            <a:ext cx="11715623" cy="1477328"/>
            <a:chOff x="176796" y="1389209"/>
            <a:chExt cx="8786717" cy="1107996"/>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97" y="1442606"/>
              <a:ext cx="1350000" cy="900000"/>
            </a:xfrm>
            <a:prstGeom prst="rect">
              <a:avLst/>
            </a:prstGeom>
            <a:effectLst>
              <a:softEdge rad="63500"/>
            </a:effectLst>
          </p:spPr>
        </p:pic>
        <p:sp>
          <p:nvSpPr>
            <p:cNvPr id="128" name="テキスト ボックス 127"/>
            <p:cNvSpPr txBox="1"/>
            <p:nvPr/>
          </p:nvSpPr>
          <p:spPr>
            <a:xfrm>
              <a:off x="1609721" y="1389209"/>
              <a:ext cx="7353792" cy="1107996"/>
            </a:xfrm>
            <a:prstGeom prst="rect">
              <a:avLst/>
            </a:prstGeom>
            <a:noFill/>
          </p:spPr>
          <p:txBody>
            <a:bodyPr wrap="square" rtlCol="0">
              <a:spAutoFit/>
            </a:bodyPr>
            <a:lstStyle/>
            <a:p>
              <a:pPr marL="457189" indent="-457189">
                <a:buSzPct val="160000"/>
                <a:buBlip>
                  <a:blip r:embed="rId3"/>
                </a:buBlip>
              </a:pPr>
              <a:r>
                <a:rPr lang="en-US" altLang="ja-JP" dirty="0" smtClean="0">
                  <a:effectLst>
                    <a:glow rad="127000">
                      <a:schemeClr val="bg1"/>
                    </a:glow>
                  </a:effectLst>
                </a:rPr>
                <a:t>There is lack of understanding of which parameters can be changed and which parameters should not be changed during operation.</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Current values of system parameter’s change history is not managed.</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As a result,</a:t>
              </a:r>
              <a:r>
                <a:rPr lang="en-US" altLang="ja-JP" u="sng" dirty="0" smtClean="0">
                  <a:solidFill>
                    <a:srgbClr val="C00000"/>
                  </a:solidFill>
                  <a:effectLst>
                    <a:glow rad="127000">
                      <a:schemeClr val="bg1"/>
                    </a:glow>
                  </a:effectLst>
                </a:rPr>
                <a:t> even though the parameters have been created, they are not being used in operations.</a:t>
              </a:r>
              <a:endParaRPr lang="en-US" altLang="ja-JP" u="sng" dirty="0">
                <a:solidFill>
                  <a:srgbClr val="C00000"/>
                </a:solidFill>
                <a:effectLst>
                  <a:glow rad="127000">
                    <a:schemeClr val="bg1"/>
                  </a:glow>
                </a:effectLst>
              </a:endParaRPr>
            </a:p>
          </p:txBody>
        </p:sp>
        <p:sp>
          <p:nvSpPr>
            <p:cNvPr id="129" name="テキスト ボックス 128"/>
            <p:cNvSpPr txBox="1"/>
            <p:nvPr/>
          </p:nvSpPr>
          <p:spPr>
            <a:xfrm>
              <a:off x="176796" y="1442606"/>
              <a:ext cx="1350000" cy="900000"/>
            </a:xfrm>
            <a:prstGeom prst="rect">
              <a:avLst/>
            </a:prstGeom>
            <a:solidFill>
              <a:srgbClr val="002B62">
                <a:alpha val="50000"/>
              </a:srgbClr>
            </a:solidFill>
            <a:ln w="38100">
              <a:noFill/>
            </a:ln>
          </p:spPr>
          <p:txBody>
            <a:bodyPr wrap="square" lIns="96000" tIns="96000" rIns="96000" bIns="48000" rtlCol="0" anchor="ctr" anchorCtr="1">
              <a:noAutofit/>
            </a:bodyPr>
            <a:lstStyle>
              <a:defPPr>
                <a:defRPr lang="ja-JP"/>
              </a:defPPr>
              <a:lvl1pPr algn="ctr">
                <a:defRPr sz="2000" b="1">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defRPr>
              </a:lvl1pPr>
            </a:lstStyle>
            <a:p>
              <a:r>
                <a:rPr lang="en-US" altLang="ja-JP" sz="1800" dirty="0" smtClean="0"/>
                <a:t>Insufficient Management</a:t>
              </a:r>
              <a:endParaRPr lang="ja-JP" altLang="en-US" sz="1800" dirty="0"/>
            </a:p>
          </p:txBody>
        </p:sp>
      </p:grpSp>
      <p:grpSp>
        <p:nvGrpSpPr>
          <p:cNvPr id="9" name="グループ化 8"/>
          <p:cNvGrpSpPr/>
          <p:nvPr/>
        </p:nvGrpSpPr>
        <p:grpSpPr>
          <a:xfrm>
            <a:off x="235729" y="3604567"/>
            <a:ext cx="11716356" cy="1477328"/>
            <a:chOff x="176796" y="2552918"/>
            <a:chExt cx="8787267" cy="1107996"/>
          </a:xfrm>
        </p:grpSpPr>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96" y="2592938"/>
              <a:ext cx="1350000" cy="900000"/>
            </a:xfrm>
            <a:prstGeom prst="rect">
              <a:avLst/>
            </a:prstGeom>
            <a:effectLst>
              <a:softEdge rad="63500"/>
            </a:effectLst>
          </p:spPr>
        </p:pic>
        <p:sp>
          <p:nvSpPr>
            <p:cNvPr id="130" name="テキスト ボックス 129"/>
            <p:cNvSpPr txBox="1"/>
            <p:nvPr/>
          </p:nvSpPr>
          <p:spPr>
            <a:xfrm>
              <a:off x="1609721" y="2552918"/>
              <a:ext cx="7354342" cy="1107996"/>
            </a:xfrm>
            <a:prstGeom prst="rect">
              <a:avLst/>
            </a:prstGeom>
            <a:noFill/>
          </p:spPr>
          <p:txBody>
            <a:bodyPr wrap="square" rtlCol="0">
              <a:spAutoFit/>
            </a:bodyPr>
            <a:lstStyle/>
            <a:p>
              <a:pPr marL="457189" indent="-457189">
                <a:buSzPct val="160000"/>
                <a:buBlip>
                  <a:blip r:embed="rId3"/>
                </a:buBlip>
              </a:pPr>
              <a:r>
                <a:rPr lang="en-US" altLang="ja-JP" dirty="0" smtClean="0">
                  <a:effectLst>
                    <a:glow rad="127000">
                      <a:schemeClr val="bg1"/>
                    </a:glow>
                  </a:effectLst>
                </a:rPr>
                <a:t>Systems are becoming more complex and the workload is only increasing.</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Whenever something happens, we have to carefully execute one task at a time in a multi-person team while reading through a large number of manuals written in excel.</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As a result,</a:t>
              </a:r>
              <a:r>
                <a:rPr lang="en-US" altLang="ja-JP" u="sng" dirty="0" smtClean="0">
                  <a:solidFill>
                    <a:srgbClr val="C00000"/>
                  </a:solidFill>
                  <a:effectLst>
                    <a:glow rad="127000">
                      <a:schemeClr val="bg1"/>
                    </a:glow>
                  </a:effectLst>
                </a:rPr>
                <a:t> system downtime is longer and service gets affected.</a:t>
              </a:r>
              <a:endParaRPr lang="ja-JP" altLang="en-US" u="sng" dirty="0">
                <a:solidFill>
                  <a:srgbClr val="C00000"/>
                </a:solidFill>
                <a:effectLst>
                  <a:glow rad="127000">
                    <a:schemeClr val="bg1"/>
                  </a:glow>
                </a:effectLst>
              </a:endParaRPr>
            </a:p>
          </p:txBody>
        </p:sp>
        <p:sp>
          <p:nvSpPr>
            <p:cNvPr id="131" name="テキスト ボックス 130"/>
            <p:cNvSpPr txBox="1"/>
            <p:nvPr/>
          </p:nvSpPr>
          <p:spPr>
            <a:xfrm>
              <a:off x="176796" y="2592938"/>
              <a:ext cx="1350000" cy="900000"/>
            </a:xfrm>
            <a:prstGeom prst="rect">
              <a:avLst/>
            </a:prstGeom>
            <a:solidFill>
              <a:srgbClr val="002B62">
                <a:alpha val="50000"/>
              </a:srgbClr>
            </a:solidFill>
            <a:ln w="38100">
              <a:noFill/>
            </a:ln>
          </p:spPr>
          <p:txBody>
            <a:bodyPr wrap="square" lIns="96000" tIns="96000" rIns="96000" bIns="48000" rtlCol="0" anchor="ctr" anchorCtr="1">
              <a:noAutofit/>
            </a:bodyPr>
            <a:lstStyle>
              <a:defPPr>
                <a:defRPr lang="ja-JP"/>
              </a:defPPr>
              <a:lvl1pPr algn="ctr">
                <a:defRPr sz="2000" b="1">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defRPr>
              </a:lvl1pPr>
            </a:lstStyle>
            <a:p>
              <a:r>
                <a:rPr lang="en-US" altLang="ja-JP" sz="2667" dirty="0" smtClean="0"/>
                <a:t>High burden</a:t>
              </a:r>
              <a:endParaRPr lang="ja-JP" altLang="en-US" sz="2667" dirty="0"/>
            </a:p>
          </p:txBody>
        </p:sp>
      </p:grpSp>
      <p:grpSp>
        <p:nvGrpSpPr>
          <p:cNvPr id="10" name="グループ化 9"/>
          <p:cNvGrpSpPr/>
          <p:nvPr/>
        </p:nvGrpSpPr>
        <p:grpSpPr>
          <a:xfrm>
            <a:off x="235728" y="5120174"/>
            <a:ext cx="10220918" cy="1477328"/>
            <a:chOff x="176796" y="3716627"/>
            <a:chExt cx="7665689" cy="1107996"/>
          </a:xfrm>
        </p:grpSpPr>
        <p:pic>
          <p:nvPicPr>
            <p:cNvPr id="6" name="図 5"/>
            <p:cNvPicPr>
              <a:picLocks noChangeAspect="1"/>
            </p:cNvPicPr>
            <p:nvPr/>
          </p:nvPicPr>
          <p:blipFill rotWithShape="1">
            <a:blip r:embed="rId5">
              <a:extLst>
                <a:ext uri="{28A0092B-C50C-407E-A947-70E740481C1C}">
                  <a14:useLocalDpi xmlns:a14="http://schemas.microsoft.com/office/drawing/2010/main" val="0"/>
                </a:ext>
              </a:extLst>
            </a:blip>
            <a:srcRect b="30547"/>
            <a:stretch/>
          </p:blipFill>
          <p:spPr>
            <a:xfrm>
              <a:off x="176796" y="3762347"/>
              <a:ext cx="1350000" cy="900113"/>
            </a:xfrm>
            <a:prstGeom prst="rect">
              <a:avLst/>
            </a:prstGeom>
            <a:effectLst>
              <a:softEdge rad="63500"/>
            </a:effectLst>
          </p:spPr>
        </p:pic>
        <p:sp>
          <p:nvSpPr>
            <p:cNvPr id="132" name="テキスト ボックス 131"/>
            <p:cNvSpPr txBox="1"/>
            <p:nvPr/>
          </p:nvSpPr>
          <p:spPr>
            <a:xfrm>
              <a:off x="1609721" y="3716627"/>
              <a:ext cx="6232764" cy="1107996"/>
            </a:xfrm>
            <a:prstGeom prst="rect">
              <a:avLst/>
            </a:prstGeom>
            <a:noFill/>
          </p:spPr>
          <p:txBody>
            <a:bodyPr wrap="none" rtlCol="0">
              <a:spAutoFit/>
            </a:bodyPr>
            <a:lstStyle/>
            <a:p>
              <a:pPr marL="457189" indent="-457189">
                <a:buSzPct val="160000"/>
                <a:buBlip>
                  <a:blip r:embed="rId3"/>
                </a:buBlip>
              </a:pPr>
              <a:r>
                <a:rPr lang="en-US" altLang="ja-JP" dirty="0" smtClean="0">
                  <a:effectLst>
                    <a:glow rad="127000">
                      <a:schemeClr val="bg1"/>
                    </a:glow>
                  </a:effectLst>
                </a:rPr>
                <a:t>Work isn’t progressing due to the absence of experts.</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When the experts disappears, the know-how disappears with them.</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It is difficult to distinguish between known and unknown events, </a:t>
              </a:r>
              <a:br>
                <a:rPr lang="en-US" altLang="ja-JP" dirty="0" smtClean="0">
                  <a:effectLst>
                    <a:glow rad="127000">
                      <a:schemeClr val="bg1"/>
                    </a:glow>
                  </a:effectLst>
                </a:rPr>
              </a:br>
              <a:r>
                <a:rPr lang="en-US" altLang="ja-JP" dirty="0" smtClean="0">
                  <a:effectLst>
                    <a:glow rad="127000">
                      <a:schemeClr val="bg1"/>
                    </a:glow>
                  </a:effectLst>
                </a:rPr>
                <a:t>making us rely on the experience of experts.</a:t>
              </a:r>
              <a:endParaRPr lang="en-US" altLang="ja-JP" dirty="0">
                <a:effectLst>
                  <a:glow rad="127000">
                    <a:schemeClr val="bg1"/>
                  </a:glow>
                </a:effectLst>
              </a:endParaRPr>
            </a:p>
            <a:p>
              <a:pPr marL="457189" indent="-457189">
                <a:buSzPct val="160000"/>
                <a:buBlip>
                  <a:blip r:embed="rId3"/>
                </a:buBlip>
              </a:pPr>
              <a:r>
                <a:rPr lang="en-US" altLang="ja-JP" dirty="0" smtClean="0">
                  <a:effectLst>
                    <a:glow rad="127000">
                      <a:schemeClr val="bg1"/>
                    </a:glow>
                  </a:effectLst>
                </a:rPr>
                <a:t>As a result,</a:t>
              </a:r>
              <a:r>
                <a:rPr lang="ja-JP" altLang="en-US" dirty="0" smtClean="0">
                  <a:effectLst>
                    <a:glow rad="127000">
                      <a:schemeClr val="bg1"/>
                    </a:glow>
                  </a:effectLst>
                </a:rPr>
                <a:t> </a:t>
              </a:r>
              <a:r>
                <a:rPr lang="en-US" altLang="ja-JP" u="sng" dirty="0" smtClean="0">
                  <a:solidFill>
                    <a:srgbClr val="C00000"/>
                  </a:solidFill>
                  <a:effectLst>
                    <a:glow rad="127000">
                      <a:schemeClr val="bg1"/>
                    </a:glow>
                  </a:effectLst>
                </a:rPr>
                <a:t>experts cant be transferred.</a:t>
              </a:r>
              <a:endParaRPr lang="en-US" altLang="ja-JP" u="sng" dirty="0">
                <a:solidFill>
                  <a:srgbClr val="C00000"/>
                </a:solidFill>
                <a:effectLst>
                  <a:glow rad="127000">
                    <a:schemeClr val="bg1"/>
                  </a:glow>
                </a:effectLst>
              </a:endParaRPr>
            </a:p>
          </p:txBody>
        </p:sp>
        <p:sp>
          <p:nvSpPr>
            <p:cNvPr id="133" name="テキスト ボックス 132"/>
            <p:cNvSpPr txBox="1"/>
            <p:nvPr/>
          </p:nvSpPr>
          <p:spPr>
            <a:xfrm>
              <a:off x="176796" y="3762347"/>
              <a:ext cx="1350000" cy="900000"/>
            </a:xfrm>
            <a:prstGeom prst="rect">
              <a:avLst/>
            </a:prstGeom>
            <a:solidFill>
              <a:srgbClr val="002B62">
                <a:alpha val="50000"/>
              </a:srgbClr>
            </a:solidFill>
            <a:ln w="38100">
              <a:noFill/>
            </a:ln>
          </p:spPr>
          <p:txBody>
            <a:bodyPr wrap="square" lIns="96000" tIns="96000" rIns="96000" bIns="48000" rtlCol="0" anchor="ctr" anchorCtr="1">
              <a:noAutofit/>
            </a:bodyPr>
            <a:lstStyle>
              <a:defPPr>
                <a:defRPr lang="ja-JP"/>
              </a:defPPr>
              <a:lvl1pPr algn="ctr">
                <a:defRPr sz="2000" b="1">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defRPr>
              </a:lvl1pPr>
            </a:lstStyle>
            <a:p>
              <a:r>
                <a:rPr lang="en-US" altLang="ja-JP" sz="2667" dirty="0" smtClean="0"/>
                <a:t>Personal-</a:t>
              </a:r>
              <a:r>
                <a:rPr lang="en-US" altLang="ja-JP" sz="2667" dirty="0" err="1" smtClean="0"/>
                <a:t>ization</a:t>
              </a:r>
              <a:endParaRPr lang="ja-JP" altLang="en-US" sz="2667" dirty="0"/>
            </a:p>
          </p:txBody>
        </p:sp>
      </p:grpSp>
    </p:spTree>
    <p:extLst>
      <p:ext uri="{BB962C8B-B14F-4D97-AF65-F5344CB8AC3E}">
        <p14:creationId xmlns:p14="http://schemas.microsoft.com/office/powerpoint/2010/main" val="55138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dirty="0"/>
              <a:t>How to proceed with “Defensive Automation”</a:t>
            </a:r>
            <a:endParaRPr kumimoji="1" lang="ja-JP" altLang="en-US" dirty="0"/>
          </a:p>
        </p:txBody>
      </p:sp>
      <p:sp>
        <p:nvSpPr>
          <p:cNvPr id="15" name="テキスト プレースホルダー 7"/>
          <p:cNvSpPr txBox="1">
            <a:spLocks/>
          </p:cNvSpPr>
          <p:nvPr/>
        </p:nvSpPr>
        <p:spPr bwMode="gray">
          <a:xfrm>
            <a:off x="239916" y="817533"/>
            <a:ext cx="11712168" cy="81560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smtClean="0">
                <a:solidFill>
                  <a:srgbClr val="005DD6"/>
                </a:solidFill>
                <a:effectLst>
                  <a:glow rad="152400">
                    <a:srgbClr val="FFFFFF"/>
                  </a:glow>
                </a:effectLst>
                <a:latin typeface="メイリオ"/>
              </a:rPr>
              <a:t>People involved </a:t>
            </a:r>
            <a:r>
              <a:rPr lang="en-US" altLang="ja-JP" sz="2667" b="1" kern="0" dirty="0" smtClean="0">
                <a:solidFill>
                  <a:srgbClr val="C00000"/>
                </a:solidFill>
                <a:effectLst>
                  <a:glow rad="152400">
                    <a:srgbClr val="FFFFFF"/>
                  </a:glow>
                </a:effectLst>
                <a:latin typeface="メイリオ"/>
              </a:rPr>
              <a:t>spend a lot of time trying to make sense out of the scattered information</a:t>
            </a:r>
            <a:endParaRPr lang="en-US" altLang="ja-JP" sz="2667" b="1" kern="0" dirty="0">
              <a:solidFill>
                <a:srgbClr val="C00000"/>
              </a:solidFill>
              <a:effectLst>
                <a:glow rad="152400">
                  <a:srgbClr val="FFFFFF"/>
                </a:glow>
              </a:effectLst>
              <a:latin typeface="メイリオ"/>
              <a:ea typeface="メイリオ"/>
            </a:endParaRPr>
          </a:p>
        </p:txBody>
      </p:sp>
      <p:grpSp>
        <p:nvGrpSpPr>
          <p:cNvPr id="4" name="グループ化 3"/>
          <p:cNvGrpSpPr/>
          <p:nvPr/>
        </p:nvGrpSpPr>
        <p:grpSpPr>
          <a:xfrm>
            <a:off x="-115213" y="1782535"/>
            <a:ext cx="12210041" cy="4636167"/>
            <a:chOff x="-86410" y="1336901"/>
            <a:chExt cx="9157531" cy="3477125"/>
          </a:xfrm>
          <a:effectLst>
            <a:glow rad="25400">
              <a:schemeClr val="bg1"/>
            </a:glow>
          </a:effectLst>
        </p:grpSpPr>
        <p:sp>
          <p:nvSpPr>
            <p:cNvPr id="132" name="正方形/長方形 131"/>
            <p:cNvSpPr/>
            <p:nvPr/>
          </p:nvSpPr>
          <p:spPr bwMode="auto">
            <a:xfrm>
              <a:off x="7883846" y="3501578"/>
              <a:ext cx="190500" cy="83210"/>
            </a:xfrm>
            <a:prstGeom prst="rect">
              <a:avLst/>
            </a:prstGeom>
            <a:solidFill>
              <a:schemeClr val="accent6"/>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nvGrpSpPr>
            <p:cNvPr id="126" name="グループ化 125"/>
            <p:cNvGrpSpPr>
              <a:grpSpLocks noChangeAspect="1"/>
            </p:cNvGrpSpPr>
            <p:nvPr/>
          </p:nvGrpSpPr>
          <p:grpSpPr bwMode="gray">
            <a:xfrm>
              <a:off x="7125726" y="2813728"/>
              <a:ext cx="1706741" cy="775942"/>
              <a:chOff x="2681287" y="-2319307"/>
              <a:chExt cx="5757862" cy="2617757"/>
            </a:xfrm>
          </p:grpSpPr>
          <p:sp>
            <p:nvSpPr>
              <p:cNvPr id="127" name="フリーフォーム 126"/>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128" name="フリーフォーム 127"/>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cxnSp>
          <p:nvCxnSpPr>
            <p:cNvPr id="130" name="カギ線コネクタ 129"/>
            <p:cNvCxnSpPr>
              <a:stCxn id="3" idx="3"/>
              <a:endCxn id="132" idx="2"/>
            </p:cNvCxnSpPr>
            <p:nvPr/>
          </p:nvCxnSpPr>
          <p:spPr bwMode="auto">
            <a:xfrm flipV="1">
              <a:off x="6732000" y="3584788"/>
              <a:ext cx="1247096" cy="927989"/>
            </a:xfrm>
            <a:prstGeom prst="bentConnector2">
              <a:avLst/>
            </a:prstGeom>
            <a:solidFill>
              <a:schemeClr val="bg1"/>
            </a:solidFill>
            <a:ln w="38100" cap="flat" cmpd="sng" algn="ctr">
              <a:solidFill>
                <a:schemeClr val="accent6"/>
              </a:solidFill>
              <a:prstDash val="solid"/>
              <a:round/>
              <a:headEnd type="none" w="med" len="med"/>
              <a:tailEnd type="triangle"/>
            </a:ln>
            <a:effectLst/>
            <a:extLst/>
          </p:spPr>
        </p:cxnSp>
        <p:sp>
          <p:nvSpPr>
            <p:cNvPr id="3" name="正方形/長方形 2"/>
            <p:cNvSpPr/>
            <p:nvPr/>
          </p:nvSpPr>
          <p:spPr bwMode="auto">
            <a:xfrm>
              <a:off x="2412000" y="4211528"/>
              <a:ext cx="4320000" cy="602498"/>
            </a:xfrm>
            <a:prstGeom prst="rect">
              <a:avLst/>
            </a:prstGeom>
            <a:solidFill>
              <a:schemeClr val="accent6"/>
            </a:solidFill>
            <a:ln>
              <a:noFill/>
            </a:ln>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3200" b="1" dirty="0" smtClean="0">
                  <a:solidFill>
                    <a:schemeClr val="bg1"/>
                  </a:solidFill>
                  <a:latin typeface="+mj-ea"/>
                  <a:ea typeface="+mj-ea"/>
                </a:rPr>
                <a:t>System</a:t>
              </a:r>
              <a:endParaRPr lang="ja-JP" altLang="en-US" sz="3200" b="1" dirty="0">
                <a:solidFill>
                  <a:schemeClr val="bg1"/>
                </a:solidFill>
                <a:latin typeface="+mj-ea"/>
                <a:ea typeface="+mj-ea"/>
              </a:endParaRPr>
            </a:p>
          </p:txBody>
        </p:sp>
        <p:grpSp>
          <p:nvGrpSpPr>
            <p:cNvPr id="28" name="グループ化 27"/>
            <p:cNvGrpSpPr>
              <a:grpSpLocks noChangeAspect="1"/>
            </p:cNvGrpSpPr>
            <p:nvPr/>
          </p:nvGrpSpPr>
          <p:grpSpPr>
            <a:xfrm>
              <a:off x="1501772" y="1406460"/>
              <a:ext cx="447655" cy="484298"/>
              <a:chOff x="4766112" y="1593874"/>
              <a:chExt cx="3862142" cy="4178276"/>
            </a:xfrm>
            <a:solidFill>
              <a:schemeClr val="accent6"/>
            </a:solidFill>
          </p:grpSpPr>
          <p:sp>
            <p:nvSpPr>
              <p:cNvPr id="2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34" name="テキスト ボックス 33"/>
            <p:cNvSpPr txBox="1"/>
            <p:nvPr/>
          </p:nvSpPr>
          <p:spPr>
            <a:xfrm>
              <a:off x="976681" y="1726081"/>
              <a:ext cx="1497863"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B</a:t>
              </a:r>
              <a:endParaRPr lang="ja-JP" altLang="en-US" sz="1867" b="1" dirty="0">
                <a:solidFill>
                  <a:srgbClr val="002B62"/>
                </a:solidFill>
                <a:effectLst>
                  <a:glow rad="38100">
                    <a:schemeClr val="bg1"/>
                  </a:glow>
                </a:effectLst>
              </a:endParaRPr>
            </a:p>
          </p:txBody>
        </p:sp>
        <p:grpSp>
          <p:nvGrpSpPr>
            <p:cNvPr id="41" name="グループ化 40"/>
            <p:cNvGrpSpPr>
              <a:grpSpLocks noChangeAspect="1"/>
            </p:cNvGrpSpPr>
            <p:nvPr/>
          </p:nvGrpSpPr>
          <p:grpSpPr>
            <a:xfrm>
              <a:off x="1363632" y="2534242"/>
              <a:ext cx="447655" cy="484298"/>
              <a:chOff x="4766112" y="1593874"/>
              <a:chExt cx="3862142" cy="4178276"/>
            </a:xfrm>
            <a:solidFill>
              <a:schemeClr val="accent6"/>
            </a:solidFill>
          </p:grpSpPr>
          <p:sp>
            <p:nvSpPr>
              <p:cNvPr id="42"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3"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4"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5"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46" name="テキスト ボックス 45"/>
            <p:cNvSpPr txBox="1"/>
            <p:nvPr/>
          </p:nvSpPr>
          <p:spPr>
            <a:xfrm>
              <a:off x="842143" y="2853863"/>
              <a:ext cx="1490649"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C</a:t>
              </a:r>
              <a:endParaRPr lang="ja-JP" altLang="en-US" sz="1867" b="1" dirty="0">
                <a:solidFill>
                  <a:srgbClr val="002B62"/>
                </a:solidFill>
                <a:effectLst>
                  <a:glow rad="38100">
                    <a:schemeClr val="bg1"/>
                  </a:glow>
                </a:effectLst>
              </a:endParaRPr>
            </a:p>
          </p:txBody>
        </p:sp>
        <p:grpSp>
          <p:nvGrpSpPr>
            <p:cNvPr id="47" name="グループ化 46"/>
            <p:cNvGrpSpPr>
              <a:grpSpLocks noChangeAspect="1"/>
            </p:cNvGrpSpPr>
            <p:nvPr/>
          </p:nvGrpSpPr>
          <p:grpSpPr>
            <a:xfrm>
              <a:off x="439889" y="1715099"/>
              <a:ext cx="447655" cy="484298"/>
              <a:chOff x="4766112" y="1593874"/>
              <a:chExt cx="3862142" cy="4178276"/>
            </a:xfrm>
            <a:solidFill>
              <a:schemeClr val="accent6"/>
            </a:solidFill>
          </p:grpSpPr>
          <p:sp>
            <p:nvSpPr>
              <p:cNvPr id="48"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9"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0"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1"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52" name="テキスト ボックス 51"/>
            <p:cNvSpPr txBox="1"/>
            <p:nvPr/>
          </p:nvSpPr>
          <p:spPr>
            <a:xfrm>
              <a:off x="-86410" y="2034720"/>
              <a:ext cx="1500267"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A</a:t>
              </a:r>
              <a:endParaRPr lang="ja-JP" altLang="en-US" sz="1867" b="1" dirty="0">
                <a:solidFill>
                  <a:srgbClr val="002B62"/>
                </a:solidFill>
                <a:effectLst>
                  <a:glow rad="38100">
                    <a:schemeClr val="bg1"/>
                  </a:glow>
                </a:effectLst>
              </a:endParaRPr>
            </a:p>
          </p:txBody>
        </p:sp>
        <p:sp>
          <p:nvSpPr>
            <p:cNvPr id="27" name="角丸四角形 26"/>
            <p:cNvSpPr/>
            <p:nvPr/>
          </p:nvSpPr>
          <p:spPr bwMode="auto">
            <a:xfrm>
              <a:off x="179513" y="1353017"/>
              <a:ext cx="2076048" cy="2353476"/>
            </a:xfrm>
            <a:prstGeom prst="roundRect">
              <a:avLst/>
            </a:prstGeom>
            <a:noFill/>
            <a:ln w="19050">
              <a:solidFill>
                <a:schemeClr val="accent6"/>
              </a:solidFill>
              <a:prstDash val="sys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53" name="テキスト ボックス 52"/>
            <p:cNvSpPr txBox="1"/>
            <p:nvPr/>
          </p:nvSpPr>
          <p:spPr>
            <a:xfrm>
              <a:off x="670548" y="3615281"/>
              <a:ext cx="1093993" cy="184666"/>
            </a:xfrm>
            <a:prstGeom prst="rect">
              <a:avLst/>
            </a:prstGeom>
            <a:noFill/>
          </p:spPr>
          <p:txBody>
            <a:bodyPr wrap="none" lIns="48000" tIns="0" rIns="48000" bIns="0" rtlCol="0">
              <a:spAutoFit/>
            </a:bodyPr>
            <a:lstStyle/>
            <a:p>
              <a:pPr algn="ctr"/>
              <a:r>
                <a:rPr lang="en-US" altLang="ja-JP" sz="1600" b="1" dirty="0" smtClean="0">
                  <a:solidFill>
                    <a:srgbClr val="002B62"/>
                  </a:solidFill>
                  <a:effectLst>
                    <a:glow rad="127000">
                      <a:schemeClr val="bg1"/>
                    </a:glow>
                  </a:effectLst>
                </a:rPr>
                <a:t>Design team</a:t>
              </a:r>
              <a:endParaRPr lang="ja-JP" altLang="en-US" sz="1600" b="1" dirty="0">
                <a:solidFill>
                  <a:srgbClr val="002B62"/>
                </a:solidFill>
                <a:effectLst>
                  <a:glow rad="127000">
                    <a:schemeClr val="bg1"/>
                  </a:glow>
                </a:effectLst>
              </a:endParaRPr>
            </a:p>
          </p:txBody>
        </p:sp>
        <p:grpSp>
          <p:nvGrpSpPr>
            <p:cNvPr id="114" name="グループ化 113"/>
            <p:cNvGrpSpPr/>
            <p:nvPr/>
          </p:nvGrpSpPr>
          <p:grpSpPr>
            <a:xfrm>
              <a:off x="3752973" y="1904955"/>
              <a:ext cx="1178784" cy="565220"/>
              <a:chOff x="636293" y="3336695"/>
              <a:chExt cx="1178784" cy="565220"/>
            </a:xfrm>
          </p:grpSpPr>
          <p:grpSp>
            <p:nvGrpSpPr>
              <p:cNvPr id="80" name="グループ化 79">
                <a:extLst>
                  <a:ext uri="{FF2B5EF4-FFF2-40B4-BE49-F238E27FC236}">
                    <a16:creationId xmlns:a16="http://schemas.microsoft.com/office/drawing/2014/main" id="{0354CE80-49FB-4388-83BA-94DF9E40A5E8}"/>
                  </a:ext>
                </a:extLst>
              </p:cNvPr>
              <p:cNvGrpSpPr>
                <a:grpSpLocks noChangeAspect="1"/>
              </p:cNvGrpSpPr>
              <p:nvPr/>
            </p:nvGrpSpPr>
            <p:grpSpPr bwMode="gray">
              <a:xfrm>
                <a:off x="987892" y="3336695"/>
                <a:ext cx="475584" cy="334060"/>
                <a:chOff x="-1828973" y="2716213"/>
                <a:chExt cx="2020481" cy="1419225"/>
              </a:xfrm>
            </p:grpSpPr>
            <p:sp>
              <p:nvSpPr>
                <p:cNvPr id="81"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82"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grpSp>
          <p:sp>
            <p:nvSpPr>
              <p:cNvPr id="83" name="テキスト ボックス 82"/>
              <p:cNvSpPr txBox="1"/>
              <p:nvPr/>
            </p:nvSpPr>
            <p:spPr>
              <a:xfrm>
                <a:off x="636293" y="3617173"/>
                <a:ext cx="1178784"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Operator A</a:t>
                </a:r>
                <a:endParaRPr lang="ja-JP" altLang="en-US" sz="1867" b="1" dirty="0">
                  <a:solidFill>
                    <a:srgbClr val="002B62"/>
                  </a:solidFill>
                  <a:effectLst>
                    <a:glow rad="38100">
                      <a:schemeClr val="bg1"/>
                    </a:glow>
                  </a:effectLst>
                </a:endParaRPr>
              </a:p>
            </p:txBody>
          </p:sp>
        </p:grpSp>
        <p:sp>
          <p:nvSpPr>
            <p:cNvPr id="2" name="フローチャート: 複数書類 1"/>
            <p:cNvSpPr/>
            <p:nvPr/>
          </p:nvSpPr>
          <p:spPr bwMode="auto">
            <a:xfrm>
              <a:off x="769575" y="2285500"/>
              <a:ext cx="367056" cy="439171"/>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a:solidFill>
                    <a:srgbClr val="002B62"/>
                  </a:solidFill>
                  <a:latin typeface="+mj-ea"/>
                </a:rPr>
                <a:t>Op.</a:t>
              </a:r>
              <a:br>
                <a:rPr lang="en-US" altLang="ja-JP" sz="1067" b="1" dirty="0">
                  <a:solidFill>
                    <a:srgbClr val="002B62"/>
                  </a:solidFill>
                  <a:latin typeface="+mj-ea"/>
                </a:rPr>
              </a:br>
              <a:r>
                <a:rPr lang="en-US" altLang="ja-JP" sz="1067" b="1" dirty="0" err="1">
                  <a:solidFill>
                    <a:srgbClr val="002B62"/>
                  </a:solidFill>
                  <a:latin typeface="+mj-ea"/>
                </a:rPr>
                <a:t>proce</a:t>
              </a:r>
              <a:r>
                <a:rPr lang="en-US" altLang="ja-JP" sz="1067" b="1" dirty="0">
                  <a:solidFill>
                    <a:srgbClr val="002B62"/>
                  </a:solidFill>
                  <a:latin typeface="+mj-ea"/>
                </a:rPr>
                <a:t/>
              </a:r>
              <a:br>
                <a:rPr lang="en-US" altLang="ja-JP" sz="1067" b="1" dirty="0">
                  <a:solidFill>
                    <a:srgbClr val="002B62"/>
                  </a:solidFill>
                  <a:latin typeface="+mj-ea"/>
                </a:rPr>
              </a:br>
              <a:r>
                <a:rPr lang="en-US" altLang="ja-JP" sz="1067" b="1" dirty="0">
                  <a:solidFill>
                    <a:srgbClr val="002B62"/>
                  </a:solidFill>
                  <a:latin typeface="+mj-ea"/>
                </a:rPr>
                <a:t>-</a:t>
              </a:r>
              <a:r>
                <a:rPr lang="en-US" altLang="ja-JP" sz="1067" b="1" dirty="0" err="1">
                  <a:solidFill>
                    <a:srgbClr val="002B62"/>
                  </a:solidFill>
                  <a:latin typeface="+mj-ea"/>
                </a:rPr>
                <a:t>dure</a:t>
              </a:r>
              <a:endParaRPr lang="ja-JP" altLang="en-US" sz="1067" b="1" dirty="0">
                <a:solidFill>
                  <a:srgbClr val="002B62"/>
                </a:solidFill>
                <a:latin typeface="+mj-ea"/>
              </a:endParaRPr>
            </a:p>
          </p:txBody>
        </p:sp>
        <p:grpSp>
          <p:nvGrpSpPr>
            <p:cNvPr id="11" name="グループ化 10"/>
            <p:cNvGrpSpPr/>
            <p:nvPr/>
          </p:nvGrpSpPr>
          <p:grpSpPr>
            <a:xfrm>
              <a:off x="266562" y="2285500"/>
              <a:ext cx="445928" cy="439171"/>
              <a:chOff x="266562" y="2285500"/>
              <a:chExt cx="445928" cy="439171"/>
            </a:xfrm>
          </p:grpSpPr>
          <p:sp>
            <p:nvSpPr>
              <p:cNvPr id="60" name="フローチャート: 内部記憶 59"/>
              <p:cNvSpPr/>
              <p:nvPr/>
            </p:nvSpPr>
            <p:spPr bwMode="auto">
              <a:xfrm>
                <a:off x="330555" y="2285500"/>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59" name="フローチャート: 内部記憶 58"/>
              <p:cNvSpPr/>
              <p:nvPr/>
            </p:nvSpPr>
            <p:spPr bwMode="auto">
              <a:xfrm>
                <a:off x="298311" y="2321754"/>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6" name="フローチャート: 内部記憶 5"/>
              <p:cNvSpPr/>
              <p:nvPr/>
            </p:nvSpPr>
            <p:spPr bwMode="auto">
              <a:xfrm>
                <a:off x="266562" y="2360412"/>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Para</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meter</a:t>
                </a:r>
                <a:endParaRPr lang="ja-JP" altLang="en-US" sz="1067" b="1" dirty="0">
                  <a:solidFill>
                    <a:srgbClr val="002B62"/>
                  </a:solidFill>
                  <a:latin typeface="+mj-ea"/>
                  <a:ea typeface="+mj-ea"/>
                </a:endParaRPr>
              </a:p>
            </p:txBody>
          </p:sp>
        </p:grpSp>
        <p:sp>
          <p:nvSpPr>
            <p:cNvPr id="61" name="フローチャート: 複数書類 60"/>
            <p:cNvSpPr/>
            <p:nvPr/>
          </p:nvSpPr>
          <p:spPr bwMode="auto">
            <a:xfrm>
              <a:off x="1675589" y="3105398"/>
              <a:ext cx="367056" cy="439171"/>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Op.</a:t>
              </a:r>
              <a:br>
                <a:rPr lang="en-US" altLang="ja-JP" sz="1067" b="1" dirty="0" smtClean="0">
                  <a:solidFill>
                    <a:srgbClr val="002B62"/>
                  </a:solidFill>
                  <a:latin typeface="+mj-ea"/>
                  <a:ea typeface="+mj-ea"/>
                </a:rPr>
              </a:br>
              <a:r>
                <a:rPr lang="en-US" altLang="ja-JP" sz="1067" b="1" dirty="0" err="1" smtClean="0">
                  <a:solidFill>
                    <a:srgbClr val="002B62"/>
                  </a:solidFill>
                  <a:latin typeface="+mj-ea"/>
                  <a:ea typeface="+mj-ea"/>
                </a:rPr>
                <a:t>proce</a:t>
              </a:r>
              <a:r>
                <a:rPr lang="en-US" altLang="ja-JP" sz="1067" b="1" dirty="0" smtClean="0">
                  <a:solidFill>
                    <a:srgbClr val="002B62"/>
                  </a:solidFill>
                  <a:latin typeface="+mj-ea"/>
                  <a:ea typeface="+mj-ea"/>
                </a:rPr>
                <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a:t>
              </a:r>
              <a:r>
                <a:rPr lang="en-US" altLang="ja-JP" sz="1067" b="1" dirty="0" err="1" smtClean="0">
                  <a:solidFill>
                    <a:srgbClr val="002B62"/>
                  </a:solidFill>
                  <a:latin typeface="+mj-ea"/>
                  <a:ea typeface="+mj-ea"/>
                </a:rPr>
                <a:t>dure</a:t>
              </a:r>
              <a:endParaRPr lang="ja-JP" altLang="en-US" sz="1067" b="1" dirty="0">
                <a:solidFill>
                  <a:srgbClr val="002B62"/>
                </a:solidFill>
                <a:latin typeface="+mj-ea"/>
                <a:ea typeface="+mj-ea"/>
              </a:endParaRPr>
            </a:p>
          </p:txBody>
        </p:sp>
        <p:grpSp>
          <p:nvGrpSpPr>
            <p:cNvPr id="62" name="グループ化 61"/>
            <p:cNvGrpSpPr/>
            <p:nvPr/>
          </p:nvGrpSpPr>
          <p:grpSpPr>
            <a:xfrm>
              <a:off x="1172576" y="3105398"/>
              <a:ext cx="445928" cy="439171"/>
              <a:chOff x="266562" y="2285500"/>
              <a:chExt cx="445928" cy="439171"/>
            </a:xfrm>
          </p:grpSpPr>
          <p:sp>
            <p:nvSpPr>
              <p:cNvPr id="63" name="フローチャート: 内部記憶 62"/>
              <p:cNvSpPr/>
              <p:nvPr/>
            </p:nvSpPr>
            <p:spPr bwMode="auto">
              <a:xfrm>
                <a:off x="330555" y="2285500"/>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64" name="フローチャート: 内部記憶 63"/>
              <p:cNvSpPr/>
              <p:nvPr/>
            </p:nvSpPr>
            <p:spPr bwMode="auto">
              <a:xfrm>
                <a:off x="298311" y="2321754"/>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65" name="フローチャート: 内部記憶 64"/>
              <p:cNvSpPr/>
              <p:nvPr/>
            </p:nvSpPr>
            <p:spPr bwMode="auto">
              <a:xfrm>
                <a:off x="266562" y="2360412"/>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Para</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meter</a:t>
                </a:r>
                <a:endParaRPr lang="ja-JP" altLang="en-US" sz="1067" b="1" dirty="0">
                  <a:solidFill>
                    <a:srgbClr val="002B62"/>
                  </a:solidFill>
                  <a:latin typeface="+mj-ea"/>
                  <a:ea typeface="+mj-ea"/>
                </a:endParaRPr>
              </a:p>
            </p:txBody>
          </p:sp>
        </p:grpSp>
        <p:sp>
          <p:nvSpPr>
            <p:cNvPr id="66" name="フローチャート: 複数書類 65"/>
            <p:cNvSpPr/>
            <p:nvPr/>
          </p:nvSpPr>
          <p:spPr bwMode="auto">
            <a:xfrm>
              <a:off x="1779225" y="1980700"/>
              <a:ext cx="367056" cy="439171"/>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a:solidFill>
                    <a:srgbClr val="002B62"/>
                  </a:solidFill>
                  <a:latin typeface="+mj-ea"/>
                </a:rPr>
                <a:t>Op.</a:t>
              </a:r>
              <a:br>
                <a:rPr lang="en-US" altLang="ja-JP" sz="1067" b="1" dirty="0">
                  <a:solidFill>
                    <a:srgbClr val="002B62"/>
                  </a:solidFill>
                  <a:latin typeface="+mj-ea"/>
                </a:rPr>
              </a:br>
              <a:r>
                <a:rPr lang="en-US" altLang="ja-JP" sz="1067" b="1" dirty="0" err="1">
                  <a:solidFill>
                    <a:srgbClr val="002B62"/>
                  </a:solidFill>
                  <a:latin typeface="+mj-ea"/>
                </a:rPr>
                <a:t>proce</a:t>
              </a:r>
              <a:r>
                <a:rPr lang="en-US" altLang="ja-JP" sz="1067" b="1" dirty="0">
                  <a:solidFill>
                    <a:srgbClr val="002B62"/>
                  </a:solidFill>
                  <a:latin typeface="+mj-ea"/>
                </a:rPr>
                <a:t/>
              </a:r>
              <a:br>
                <a:rPr lang="en-US" altLang="ja-JP" sz="1067" b="1" dirty="0">
                  <a:solidFill>
                    <a:srgbClr val="002B62"/>
                  </a:solidFill>
                  <a:latin typeface="+mj-ea"/>
                </a:rPr>
              </a:br>
              <a:r>
                <a:rPr lang="en-US" altLang="ja-JP" sz="1067" b="1" dirty="0">
                  <a:solidFill>
                    <a:srgbClr val="002B62"/>
                  </a:solidFill>
                  <a:latin typeface="+mj-ea"/>
                </a:rPr>
                <a:t>-</a:t>
              </a:r>
              <a:r>
                <a:rPr lang="en-US" altLang="ja-JP" sz="1067" b="1" dirty="0" err="1">
                  <a:solidFill>
                    <a:srgbClr val="002B62"/>
                  </a:solidFill>
                  <a:latin typeface="+mj-ea"/>
                </a:rPr>
                <a:t>dure</a:t>
              </a:r>
              <a:endParaRPr lang="ja-JP" altLang="en-US" sz="1067" b="1" dirty="0">
                <a:solidFill>
                  <a:srgbClr val="002B62"/>
                </a:solidFill>
                <a:latin typeface="+mj-ea"/>
              </a:endParaRPr>
            </a:p>
          </p:txBody>
        </p:sp>
        <p:grpSp>
          <p:nvGrpSpPr>
            <p:cNvPr id="67" name="グループ化 66"/>
            <p:cNvGrpSpPr/>
            <p:nvPr/>
          </p:nvGrpSpPr>
          <p:grpSpPr>
            <a:xfrm>
              <a:off x="1276212" y="1980700"/>
              <a:ext cx="445928" cy="439171"/>
              <a:chOff x="266562" y="2285500"/>
              <a:chExt cx="445928" cy="439171"/>
            </a:xfrm>
          </p:grpSpPr>
          <p:sp>
            <p:nvSpPr>
              <p:cNvPr id="68" name="フローチャート: 内部記憶 67"/>
              <p:cNvSpPr/>
              <p:nvPr/>
            </p:nvSpPr>
            <p:spPr bwMode="auto">
              <a:xfrm>
                <a:off x="330555" y="2285500"/>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69" name="フローチャート: 内部記憶 68"/>
              <p:cNvSpPr/>
              <p:nvPr/>
            </p:nvSpPr>
            <p:spPr bwMode="auto">
              <a:xfrm>
                <a:off x="298311" y="2321754"/>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70" name="フローチャート: 内部記憶 69"/>
              <p:cNvSpPr/>
              <p:nvPr/>
            </p:nvSpPr>
            <p:spPr bwMode="auto">
              <a:xfrm>
                <a:off x="266562" y="2360412"/>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Para</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meter</a:t>
                </a:r>
                <a:endParaRPr lang="ja-JP" altLang="en-US" sz="1067" b="1" dirty="0">
                  <a:solidFill>
                    <a:srgbClr val="002B62"/>
                  </a:solidFill>
                  <a:latin typeface="+mj-ea"/>
                  <a:ea typeface="+mj-ea"/>
                </a:endParaRPr>
              </a:p>
            </p:txBody>
          </p:sp>
        </p:grpSp>
        <p:cxnSp>
          <p:nvCxnSpPr>
            <p:cNvPr id="55" name="直線矢印コネクタ 54"/>
            <p:cNvCxnSpPr/>
            <p:nvPr/>
          </p:nvCxnSpPr>
          <p:spPr bwMode="auto">
            <a:xfrm flipV="1">
              <a:off x="925022" y="1703735"/>
              <a:ext cx="530307" cy="190050"/>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74" name="直線矢印コネクタ 73"/>
            <p:cNvCxnSpPr/>
            <p:nvPr/>
          </p:nvCxnSpPr>
          <p:spPr bwMode="auto">
            <a:xfrm flipV="1">
              <a:off x="1638610" y="1998766"/>
              <a:ext cx="97829" cy="518993"/>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76" name="直線矢印コネクタ 75"/>
            <p:cNvCxnSpPr/>
            <p:nvPr/>
          </p:nvCxnSpPr>
          <p:spPr bwMode="auto">
            <a:xfrm flipH="1" flipV="1">
              <a:off x="1002110" y="2169560"/>
              <a:ext cx="393182" cy="392280"/>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sp>
          <p:nvSpPr>
            <p:cNvPr id="79" name="角丸四角形 78"/>
            <p:cNvSpPr/>
            <p:nvPr/>
          </p:nvSpPr>
          <p:spPr bwMode="auto">
            <a:xfrm>
              <a:off x="3933608" y="1353017"/>
              <a:ext cx="817513" cy="2353476"/>
            </a:xfrm>
            <a:prstGeom prst="roundRect">
              <a:avLst/>
            </a:prstGeom>
            <a:noFill/>
            <a:ln w="19050">
              <a:solidFill>
                <a:schemeClr val="accent6"/>
              </a:solidFill>
              <a:prstDash val="sys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85" name="テキスト ボックス 84"/>
            <p:cNvSpPr txBox="1"/>
            <p:nvPr/>
          </p:nvSpPr>
          <p:spPr>
            <a:xfrm>
              <a:off x="3669622" y="1336901"/>
              <a:ext cx="1345504" cy="184666"/>
            </a:xfrm>
            <a:prstGeom prst="rect">
              <a:avLst/>
            </a:prstGeom>
            <a:noFill/>
            <a:effectLst/>
          </p:spPr>
          <p:txBody>
            <a:bodyPr wrap="none" lIns="48000" tIns="0" rIns="48000" bIns="0" rtlCol="0">
              <a:spAutoFit/>
            </a:bodyPr>
            <a:lstStyle/>
            <a:p>
              <a:pPr algn="ctr"/>
              <a:r>
                <a:rPr lang="en-US" altLang="ja-JP" sz="1600" b="1" dirty="0" smtClean="0">
                  <a:solidFill>
                    <a:srgbClr val="002B62"/>
                  </a:solidFill>
                  <a:effectLst>
                    <a:glow rad="101600">
                      <a:schemeClr val="bg1"/>
                    </a:glow>
                  </a:effectLst>
                </a:rPr>
                <a:t>Operation team</a:t>
              </a:r>
              <a:endParaRPr lang="ja-JP" altLang="en-US" sz="1600" b="1" dirty="0">
                <a:solidFill>
                  <a:srgbClr val="002B62"/>
                </a:solidFill>
                <a:effectLst>
                  <a:glow rad="101600">
                    <a:schemeClr val="bg1"/>
                  </a:glow>
                </a:effectLst>
              </a:endParaRPr>
            </a:p>
          </p:txBody>
        </p:sp>
        <p:grpSp>
          <p:nvGrpSpPr>
            <p:cNvPr id="86" name="グループ化 85"/>
            <p:cNvGrpSpPr/>
            <p:nvPr/>
          </p:nvGrpSpPr>
          <p:grpSpPr>
            <a:xfrm>
              <a:off x="3754176" y="2583610"/>
              <a:ext cx="1176380" cy="565220"/>
              <a:chOff x="637497" y="3336695"/>
              <a:chExt cx="1176380" cy="565220"/>
            </a:xfrm>
          </p:grpSpPr>
          <p:grpSp>
            <p:nvGrpSpPr>
              <p:cNvPr id="87" name="グループ化 86">
                <a:extLst>
                  <a:ext uri="{FF2B5EF4-FFF2-40B4-BE49-F238E27FC236}">
                    <a16:creationId xmlns:a16="http://schemas.microsoft.com/office/drawing/2014/main" id="{0354CE80-49FB-4388-83BA-94DF9E40A5E8}"/>
                  </a:ext>
                </a:extLst>
              </p:cNvPr>
              <p:cNvGrpSpPr>
                <a:grpSpLocks noChangeAspect="1"/>
              </p:cNvGrpSpPr>
              <p:nvPr/>
            </p:nvGrpSpPr>
            <p:grpSpPr bwMode="gray">
              <a:xfrm>
                <a:off x="987892" y="3336695"/>
                <a:ext cx="475584" cy="334060"/>
                <a:chOff x="-1828973" y="2716213"/>
                <a:chExt cx="2020481" cy="1419225"/>
              </a:xfrm>
            </p:grpSpPr>
            <p:sp>
              <p:nvSpPr>
                <p:cNvPr id="89"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90"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grpSp>
          <p:sp>
            <p:nvSpPr>
              <p:cNvPr id="88" name="テキスト ボックス 87"/>
              <p:cNvSpPr txBox="1"/>
              <p:nvPr/>
            </p:nvSpPr>
            <p:spPr>
              <a:xfrm>
                <a:off x="637497" y="3617173"/>
                <a:ext cx="1176380"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Operator B</a:t>
                </a:r>
                <a:endParaRPr lang="ja-JP" altLang="en-US" sz="1867" b="1" dirty="0">
                  <a:solidFill>
                    <a:srgbClr val="002B62"/>
                  </a:solidFill>
                  <a:effectLst>
                    <a:glow rad="38100">
                      <a:schemeClr val="bg1"/>
                    </a:glow>
                  </a:effectLst>
                </a:endParaRPr>
              </a:p>
            </p:txBody>
          </p:sp>
        </p:grpSp>
        <p:sp>
          <p:nvSpPr>
            <p:cNvPr id="91" name="フローチャート: 複数書類 90"/>
            <p:cNvSpPr/>
            <p:nvPr/>
          </p:nvSpPr>
          <p:spPr bwMode="auto">
            <a:xfrm>
              <a:off x="2630877" y="1670400"/>
              <a:ext cx="917654" cy="690813"/>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Operation </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Procedure</a:t>
              </a:r>
              <a:endParaRPr lang="en-US" altLang="ja-JP" sz="1067" b="1" dirty="0">
                <a:solidFill>
                  <a:srgbClr val="002B62"/>
                </a:solidFill>
                <a:latin typeface="+mj-ea"/>
                <a:ea typeface="+mj-ea"/>
              </a:endParaRPr>
            </a:p>
            <a:p>
              <a:pPr algn="ctr"/>
              <a:r>
                <a:rPr lang="en-US" altLang="ja-JP" sz="800" b="1" dirty="0" smtClean="0">
                  <a:solidFill>
                    <a:srgbClr val="002B62"/>
                  </a:solidFill>
                  <a:latin typeface="+mj-ea"/>
                  <a:ea typeface="+mj-ea"/>
                </a:rPr>
                <a:t>(Embedded </a:t>
              </a:r>
              <a:br>
                <a:rPr lang="en-US" altLang="ja-JP" sz="800" b="1" dirty="0" smtClean="0">
                  <a:solidFill>
                    <a:srgbClr val="002B62"/>
                  </a:solidFill>
                  <a:latin typeface="+mj-ea"/>
                  <a:ea typeface="+mj-ea"/>
                </a:rPr>
              </a:br>
              <a:r>
                <a:rPr lang="en-US" altLang="ja-JP" sz="800" b="1" dirty="0" smtClean="0">
                  <a:solidFill>
                    <a:srgbClr val="002B62"/>
                  </a:solidFill>
                  <a:latin typeface="+mj-ea"/>
                  <a:ea typeface="+mj-ea"/>
                </a:rPr>
                <a:t>Parameters)</a:t>
              </a:r>
              <a:endParaRPr lang="ja-JP" altLang="en-US" sz="800" b="1" dirty="0">
                <a:solidFill>
                  <a:srgbClr val="002B62"/>
                </a:solidFill>
                <a:latin typeface="+mj-ea"/>
                <a:ea typeface="+mj-ea"/>
              </a:endParaRPr>
            </a:p>
          </p:txBody>
        </p:sp>
        <p:sp>
          <p:nvSpPr>
            <p:cNvPr id="23" name="フローチャート: 内部記憶 22"/>
            <p:cNvSpPr/>
            <p:nvPr/>
          </p:nvSpPr>
          <p:spPr bwMode="auto">
            <a:xfrm>
              <a:off x="2630877" y="2543363"/>
              <a:ext cx="917654" cy="871108"/>
            </a:xfrm>
            <a:prstGeom prst="flowChartInternalStorage">
              <a:avLst/>
            </a:prstGeom>
            <a:solidFill>
              <a:schemeClr val="bg1"/>
            </a:solidFill>
            <a:ln w="19050">
              <a:solidFill>
                <a:srgbClr val="002B62"/>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Time chart</a:t>
              </a:r>
              <a:endParaRPr lang="ja-JP" altLang="en-US" sz="1067" b="1" dirty="0">
                <a:solidFill>
                  <a:srgbClr val="002B62"/>
                </a:solidFill>
                <a:latin typeface="+mj-ea"/>
                <a:ea typeface="+mj-ea"/>
              </a:endParaRPr>
            </a:p>
          </p:txBody>
        </p:sp>
        <p:sp>
          <p:nvSpPr>
            <p:cNvPr id="24" name="正方形/長方形 23"/>
            <p:cNvSpPr/>
            <p:nvPr/>
          </p:nvSpPr>
          <p:spPr bwMode="auto">
            <a:xfrm>
              <a:off x="2553966" y="1530476"/>
              <a:ext cx="1089411" cy="1964254"/>
            </a:xfrm>
            <a:prstGeom prst="rect">
              <a:avLst/>
            </a:prstGeom>
            <a:noFill/>
            <a:ln w="19050">
              <a:solidFill>
                <a:srgbClr val="002B62"/>
              </a:solidFill>
              <a:prstDash val="sys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nvGrpSpPr>
            <p:cNvPr id="26" name="グループ化 25"/>
            <p:cNvGrpSpPr/>
            <p:nvPr/>
          </p:nvGrpSpPr>
          <p:grpSpPr>
            <a:xfrm>
              <a:off x="2291769" y="1934617"/>
              <a:ext cx="243139" cy="1190276"/>
              <a:chOff x="2291769" y="2129922"/>
              <a:chExt cx="243139" cy="1190276"/>
            </a:xfrm>
          </p:grpSpPr>
          <p:cxnSp>
            <p:nvCxnSpPr>
              <p:cNvPr id="84" name="直線矢印コネクタ 83"/>
              <p:cNvCxnSpPr/>
              <p:nvPr/>
            </p:nvCxnSpPr>
            <p:spPr bwMode="auto">
              <a:xfrm>
                <a:off x="2291769" y="2129922"/>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93" name="直線矢印コネクタ 92"/>
              <p:cNvCxnSpPr/>
              <p:nvPr/>
            </p:nvCxnSpPr>
            <p:spPr bwMode="auto">
              <a:xfrm>
                <a:off x="2291769" y="2725060"/>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94" name="直線矢印コネクタ 93"/>
              <p:cNvCxnSpPr/>
              <p:nvPr/>
            </p:nvCxnSpPr>
            <p:spPr bwMode="auto">
              <a:xfrm>
                <a:off x="2291769" y="3320198"/>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sp>
          <p:nvSpPr>
            <p:cNvPr id="95" name="テキスト ボックス 94"/>
            <p:cNvSpPr txBox="1"/>
            <p:nvPr/>
          </p:nvSpPr>
          <p:spPr>
            <a:xfrm>
              <a:off x="2518163" y="1454849"/>
              <a:ext cx="1158338" cy="161583"/>
            </a:xfrm>
            <a:prstGeom prst="rect">
              <a:avLst/>
            </a:prstGeom>
            <a:noFill/>
          </p:spPr>
          <p:txBody>
            <a:bodyPr wrap="none" lIns="48000" tIns="0" rIns="48000" bIns="0" rtlCol="0">
              <a:spAutoFit/>
            </a:bodyPr>
            <a:lstStyle/>
            <a:p>
              <a:pPr algn="ctr"/>
              <a:r>
                <a:rPr lang="en-US" altLang="ja-JP" sz="1400" b="1" dirty="0" smtClean="0">
                  <a:solidFill>
                    <a:srgbClr val="002B62"/>
                  </a:solidFill>
                  <a:effectLst>
                    <a:glow rad="127000">
                      <a:schemeClr val="bg1"/>
                    </a:glow>
                  </a:effectLst>
                </a:rPr>
                <a:t>Only used once</a:t>
              </a:r>
              <a:endParaRPr lang="ja-JP" altLang="en-US" sz="1400" b="1" dirty="0">
                <a:solidFill>
                  <a:srgbClr val="002B62"/>
                </a:solidFill>
                <a:effectLst>
                  <a:glow rad="127000">
                    <a:schemeClr val="bg1"/>
                  </a:glow>
                </a:effectLst>
              </a:endParaRPr>
            </a:p>
          </p:txBody>
        </p:sp>
        <p:grpSp>
          <p:nvGrpSpPr>
            <p:cNvPr id="98" name="グループ化 97"/>
            <p:cNvGrpSpPr/>
            <p:nvPr/>
          </p:nvGrpSpPr>
          <p:grpSpPr>
            <a:xfrm>
              <a:off x="3678609" y="1942237"/>
              <a:ext cx="243139" cy="1190276"/>
              <a:chOff x="2291769" y="2129922"/>
              <a:chExt cx="243139" cy="1190276"/>
            </a:xfrm>
          </p:grpSpPr>
          <p:cxnSp>
            <p:nvCxnSpPr>
              <p:cNvPr id="99" name="直線矢印コネクタ 98"/>
              <p:cNvCxnSpPr/>
              <p:nvPr/>
            </p:nvCxnSpPr>
            <p:spPr bwMode="auto">
              <a:xfrm>
                <a:off x="2291769" y="2129922"/>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00" name="直線矢印コネクタ 99"/>
              <p:cNvCxnSpPr/>
              <p:nvPr/>
            </p:nvCxnSpPr>
            <p:spPr bwMode="auto">
              <a:xfrm>
                <a:off x="2291769" y="2725060"/>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01" name="直線矢印コネクタ 100"/>
              <p:cNvCxnSpPr/>
              <p:nvPr/>
            </p:nvCxnSpPr>
            <p:spPr bwMode="auto">
              <a:xfrm>
                <a:off x="2291769" y="3320198"/>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grpSp>
          <p:nvGrpSpPr>
            <p:cNvPr id="36" name="グループ化 35"/>
            <p:cNvGrpSpPr/>
            <p:nvPr/>
          </p:nvGrpSpPr>
          <p:grpSpPr>
            <a:xfrm>
              <a:off x="4075839" y="3768570"/>
              <a:ext cx="533051" cy="396000"/>
              <a:chOff x="4092513" y="3768570"/>
              <a:chExt cx="533051" cy="396000"/>
            </a:xfrm>
          </p:grpSpPr>
          <p:cxnSp>
            <p:nvCxnSpPr>
              <p:cNvPr id="103" name="直線矢印コネクタ 102"/>
              <p:cNvCxnSpPr/>
              <p:nvPr/>
            </p:nvCxnSpPr>
            <p:spPr bwMode="auto">
              <a:xfrm rot="5400000">
                <a:off x="4427564"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04" name="直線矢印コネクタ 103"/>
              <p:cNvCxnSpPr/>
              <p:nvPr/>
            </p:nvCxnSpPr>
            <p:spPr bwMode="auto">
              <a:xfrm rot="5400000">
                <a:off x="4161039"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05" name="直線矢印コネクタ 104"/>
              <p:cNvCxnSpPr/>
              <p:nvPr/>
            </p:nvCxnSpPr>
            <p:spPr bwMode="auto">
              <a:xfrm rot="5400000">
                <a:off x="3894513"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grpSp>
          <p:nvGrpSpPr>
            <p:cNvPr id="37" name="グループ化 36"/>
            <p:cNvGrpSpPr/>
            <p:nvPr/>
          </p:nvGrpSpPr>
          <p:grpSpPr>
            <a:xfrm>
              <a:off x="5346329" y="1481286"/>
              <a:ext cx="1089884" cy="935543"/>
              <a:chOff x="5573525" y="2397630"/>
              <a:chExt cx="1089884" cy="935543"/>
            </a:xfrm>
          </p:grpSpPr>
          <p:sp>
            <p:nvSpPr>
              <p:cNvPr id="106" name="フローチャート: 複数書類 105"/>
              <p:cNvSpPr/>
              <p:nvPr/>
            </p:nvSpPr>
            <p:spPr bwMode="auto">
              <a:xfrm>
                <a:off x="5904532" y="2397630"/>
                <a:ext cx="758877" cy="620910"/>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067" b="1" dirty="0">
                  <a:solidFill>
                    <a:srgbClr val="002B62"/>
                  </a:solidFill>
                  <a:latin typeface="+mj-ea"/>
                  <a:ea typeface="+mj-ea"/>
                </a:endParaRPr>
              </a:p>
            </p:txBody>
          </p:sp>
          <p:sp>
            <p:nvSpPr>
              <p:cNvPr id="107" name="フローチャート: 複数書類 106"/>
              <p:cNvSpPr/>
              <p:nvPr/>
            </p:nvSpPr>
            <p:spPr bwMode="auto">
              <a:xfrm>
                <a:off x="5739028" y="2554946"/>
                <a:ext cx="758877" cy="620910"/>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067" b="1" dirty="0">
                  <a:solidFill>
                    <a:srgbClr val="002B62"/>
                  </a:solidFill>
                  <a:latin typeface="+mj-ea"/>
                  <a:ea typeface="+mj-ea"/>
                </a:endParaRPr>
              </a:p>
            </p:txBody>
          </p:sp>
          <p:sp>
            <p:nvSpPr>
              <p:cNvPr id="108" name="フローチャート: 複数書類 107"/>
              <p:cNvSpPr/>
              <p:nvPr/>
            </p:nvSpPr>
            <p:spPr bwMode="auto">
              <a:xfrm>
                <a:off x="5573525" y="2712263"/>
                <a:ext cx="758877" cy="620910"/>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Operation</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Manual</a:t>
                </a:r>
                <a:endParaRPr lang="ja-JP" altLang="en-US" sz="1067" b="1" dirty="0">
                  <a:solidFill>
                    <a:srgbClr val="002B62"/>
                  </a:solidFill>
                  <a:latin typeface="+mj-ea"/>
                  <a:ea typeface="+mj-ea"/>
                </a:endParaRPr>
              </a:p>
            </p:txBody>
          </p:sp>
        </p:grpSp>
        <p:sp>
          <p:nvSpPr>
            <p:cNvPr id="109" name="Freeform 22"/>
            <p:cNvSpPr>
              <a:spLocks/>
            </p:cNvSpPr>
            <p:nvPr/>
          </p:nvSpPr>
          <p:spPr bwMode="auto">
            <a:xfrm>
              <a:off x="7653297" y="3036591"/>
              <a:ext cx="160995" cy="210121"/>
            </a:xfrm>
            <a:custGeom>
              <a:avLst/>
              <a:gdLst/>
              <a:ahLst/>
              <a:cxnLst/>
              <a:rect l="l" t="t" r="r" b="b"/>
              <a:pathLst>
                <a:path w="613349" h="800507">
                  <a:moveTo>
                    <a:pt x="52388" y="602069"/>
                  </a:moveTo>
                  <a:lnTo>
                    <a:pt x="200025" y="654457"/>
                  </a:lnTo>
                  <a:lnTo>
                    <a:pt x="146050" y="800507"/>
                  </a:lnTo>
                  <a:lnTo>
                    <a:pt x="0" y="748119"/>
                  </a:lnTo>
                  <a:close/>
                  <a:moveTo>
                    <a:pt x="168329" y="687"/>
                  </a:moveTo>
                  <a:cubicBezTo>
                    <a:pt x="217874" y="-3599"/>
                    <a:pt x="284408" y="12227"/>
                    <a:pt x="380668" y="45990"/>
                  </a:cubicBezTo>
                  <a:cubicBezTo>
                    <a:pt x="569415" y="113515"/>
                    <a:pt x="652463" y="177290"/>
                    <a:pt x="595839" y="338600"/>
                  </a:cubicBezTo>
                  <a:cubicBezTo>
                    <a:pt x="565640" y="421132"/>
                    <a:pt x="527891" y="492409"/>
                    <a:pt x="429742" y="499911"/>
                  </a:cubicBezTo>
                  <a:cubicBezTo>
                    <a:pt x="429742" y="499911"/>
                    <a:pt x="429742" y="499911"/>
                    <a:pt x="297620" y="507414"/>
                  </a:cubicBezTo>
                  <a:cubicBezTo>
                    <a:pt x="248546" y="507414"/>
                    <a:pt x="244771" y="522420"/>
                    <a:pt x="222121" y="586194"/>
                  </a:cubicBezTo>
                  <a:cubicBezTo>
                    <a:pt x="222121" y="586194"/>
                    <a:pt x="222121" y="586194"/>
                    <a:pt x="82449" y="533674"/>
                  </a:cubicBezTo>
                  <a:cubicBezTo>
                    <a:pt x="105098" y="462397"/>
                    <a:pt x="112648" y="447392"/>
                    <a:pt x="123973" y="428634"/>
                  </a:cubicBezTo>
                  <a:cubicBezTo>
                    <a:pt x="142848" y="402375"/>
                    <a:pt x="180597" y="383617"/>
                    <a:pt x="203247" y="383617"/>
                  </a:cubicBezTo>
                  <a:cubicBezTo>
                    <a:pt x="203247" y="383617"/>
                    <a:pt x="203247" y="383617"/>
                    <a:pt x="380668" y="364860"/>
                  </a:cubicBezTo>
                  <a:cubicBezTo>
                    <a:pt x="410868" y="364860"/>
                    <a:pt x="429742" y="349855"/>
                    <a:pt x="444842" y="316092"/>
                  </a:cubicBezTo>
                  <a:cubicBezTo>
                    <a:pt x="467492" y="244815"/>
                    <a:pt x="444842" y="226058"/>
                    <a:pt x="331594" y="184792"/>
                  </a:cubicBezTo>
                  <a:cubicBezTo>
                    <a:pt x="214571" y="143527"/>
                    <a:pt x="188147" y="136024"/>
                    <a:pt x="150398" y="237312"/>
                  </a:cubicBezTo>
                  <a:cubicBezTo>
                    <a:pt x="150398" y="237312"/>
                    <a:pt x="150398" y="237312"/>
                    <a:pt x="149926" y="239188"/>
                  </a:cubicBezTo>
                  <a:lnTo>
                    <a:pt x="146623" y="252318"/>
                  </a:lnTo>
                  <a:cubicBezTo>
                    <a:pt x="146623" y="252318"/>
                    <a:pt x="146623" y="252318"/>
                    <a:pt x="3175" y="199798"/>
                  </a:cubicBezTo>
                  <a:cubicBezTo>
                    <a:pt x="50362" y="70843"/>
                    <a:pt x="85752" y="7831"/>
                    <a:pt x="168329" y="687"/>
                  </a:cubicBezTo>
                  <a:close/>
                </a:path>
              </a:pathLst>
            </a:custGeom>
            <a:solidFill>
              <a:srgbClr val="002B62"/>
            </a:solidFill>
            <a:ln>
              <a:noFill/>
            </a:ln>
            <a:effectLst>
              <a:glow rad="38100">
                <a:schemeClr val="bg1"/>
              </a:glo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solidFill>
                  <a:srgbClr val="000000"/>
                </a:solidFill>
              </a:endParaRPr>
            </a:p>
          </p:txBody>
        </p:sp>
        <p:sp>
          <p:nvSpPr>
            <p:cNvPr id="111" name="Freeform 22"/>
            <p:cNvSpPr>
              <a:spLocks/>
            </p:cNvSpPr>
            <p:nvPr/>
          </p:nvSpPr>
          <p:spPr bwMode="auto">
            <a:xfrm>
              <a:off x="8043460" y="3036591"/>
              <a:ext cx="160995" cy="210121"/>
            </a:xfrm>
            <a:custGeom>
              <a:avLst/>
              <a:gdLst/>
              <a:ahLst/>
              <a:cxnLst/>
              <a:rect l="l" t="t" r="r" b="b"/>
              <a:pathLst>
                <a:path w="613349" h="800507">
                  <a:moveTo>
                    <a:pt x="52388" y="602069"/>
                  </a:moveTo>
                  <a:lnTo>
                    <a:pt x="200025" y="654457"/>
                  </a:lnTo>
                  <a:lnTo>
                    <a:pt x="146050" y="800507"/>
                  </a:lnTo>
                  <a:lnTo>
                    <a:pt x="0" y="748119"/>
                  </a:lnTo>
                  <a:close/>
                  <a:moveTo>
                    <a:pt x="168329" y="687"/>
                  </a:moveTo>
                  <a:cubicBezTo>
                    <a:pt x="217874" y="-3599"/>
                    <a:pt x="284408" y="12227"/>
                    <a:pt x="380668" y="45990"/>
                  </a:cubicBezTo>
                  <a:cubicBezTo>
                    <a:pt x="569415" y="113515"/>
                    <a:pt x="652463" y="177290"/>
                    <a:pt x="595839" y="338600"/>
                  </a:cubicBezTo>
                  <a:cubicBezTo>
                    <a:pt x="565640" y="421132"/>
                    <a:pt x="527891" y="492409"/>
                    <a:pt x="429742" y="499911"/>
                  </a:cubicBezTo>
                  <a:cubicBezTo>
                    <a:pt x="429742" y="499911"/>
                    <a:pt x="429742" y="499911"/>
                    <a:pt x="297620" y="507414"/>
                  </a:cubicBezTo>
                  <a:cubicBezTo>
                    <a:pt x="248546" y="507414"/>
                    <a:pt x="244771" y="522420"/>
                    <a:pt x="222121" y="586194"/>
                  </a:cubicBezTo>
                  <a:cubicBezTo>
                    <a:pt x="222121" y="586194"/>
                    <a:pt x="222121" y="586194"/>
                    <a:pt x="82449" y="533674"/>
                  </a:cubicBezTo>
                  <a:cubicBezTo>
                    <a:pt x="105098" y="462397"/>
                    <a:pt x="112648" y="447392"/>
                    <a:pt x="123973" y="428634"/>
                  </a:cubicBezTo>
                  <a:cubicBezTo>
                    <a:pt x="142848" y="402375"/>
                    <a:pt x="180597" y="383617"/>
                    <a:pt x="203247" y="383617"/>
                  </a:cubicBezTo>
                  <a:cubicBezTo>
                    <a:pt x="203247" y="383617"/>
                    <a:pt x="203247" y="383617"/>
                    <a:pt x="380668" y="364860"/>
                  </a:cubicBezTo>
                  <a:cubicBezTo>
                    <a:pt x="410868" y="364860"/>
                    <a:pt x="429742" y="349855"/>
                    <a:pt x="444842" y="316092"/>
                  </a:cubicBezTo>
                  <a:cubicBezTo>
                    <a:pt x="467492" y="244815"/>
                    <a:pt x="444842" y="226058"/>
                    <a:pt x="331594" y="184792"/>
                  </a:cubicBezTo>
                  <a:cubicBezTo>
                    <a:pt x="214571" y="143527"/>
                    <a:pt x="188147" y="136024"/>
                    <a:pt x="150398" y="237312"/>
                  </a:cubicBezTo>
                  <a:cubicBezTo>
                    <a:pt x="150398" y="237312"/>
                    <a:pt x="150398" y="237312"/>
                    <a:pt x="149926" y="239188"/>
                  </a:cubicBezTo>
                  <a:lnTo>
                    <a:pt x="146623" y="252318"/>
                  </a:lnTo>
                  <a:cubicBezTo>
                    <a:pt x="146623" y="252318"/>
                    <a:pt x="146623" y="252318"/>
                    <a:pt x="3175" y="199798"/>
                  </a:cubicBezTo>
                  <a:cubicBezTo>
                    <a:pt x="50362" y="70843"/>
                    <a:pt x="85752" y="7831"/>
                    <a:pt x="168329" y="687"/>
                  </a:cubicBezTo>
                  <a:close/>
                </a:path>
              </a:pathLst>
            </a:custGeom>
            <a:solidFill>
              <a:srgbClr val="002B62"/>
            </a:solidFill>
            <a:ln>
              <a:noFill/>
            </a:ln>
            <a:effectLst>
              <a:glow rad="38100">
                <a:schemeClr val="bg1"/>
              </a:glo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solidFill>
                  <a:srgbClr val="000000"/>
                </a:solidFill>
              </a:endParaRPr>
            </a:p>
          </p:txBody>
        </p:sp>
        <p:sp>
          <p:nvSpPr>
            <p:cNvPr id="115" name="Freeform 22"/>
            <p:cNvSpPr>
              <a:spLocks/>
            </p:cNvSpPr>
            <p:nvPr/>
          </p:nvSpPr>
          <p:spPr bwMode="auto">
            <a:xfrm>
              <a:off x="8433623" y="3036591"/>
              <a:ext cx="160995" cy="210121"/>
            </a:xfrm>
            <a:custGeom>
              <a:avLst/>
              <a:gdLst/>
              <a:ahLst/>
              <a:cxnLst/>
              <a:rect l="l" t="t" r="r" b="b"/>
              <a:pathLst>
                <a:path w="613349" h="800507">
                  <a:moveTo>
                    <a:pt x="52388" y="602069"/>
                  </a:moveTo>
                  <a:lnTo>
                    <a:pt x="200025" y="654457"/>
                  </a:lnTo>
                  <a:lnTo>
                    <a:pt x="146050" y="800507"/>
                  </a:lnTo>
                  <a:lnTo>
                    <a:pt x="0" y="748119"/>
                  </a:lnTo>
                  <a:close/>
                  <a:moveTo>
                    <a:pt x="168329" y="687"/>
                  </a:moveTo>
                  <a:cubicBezTo>
                    <a:pt x="217874" y="-3599"/>
                    <a:pt x="284408" y="12227"/>
                    <a:pt x="380668" y="45990"/>
                  </a:cubicBezTo>
                  <a:cubicBezTo>
                    <a:pt x="569415" y="113515"/>
                    <a:pt x="652463" y="177290"/>
                    <a:pt x="595839" y="338600"/>
                  </a:cubicBezTo>
                  <a:cubicBezTo>
                    <a:pt x="565640" y="421132"/>
                    <a:pt x="527891" y="492409"/>
                    <a:pt x="429742" y="499911"/>
                  </a:cubicBezTo>
                  <a:cubicBezTo>
                    <a:pt x="429742" y="499911"/>
                    <a:pt x="429742" y="499911"/>
                    <a:pt x="297620" y="507414"/>
                  </a:cubicBezTo>
                  <a:cubicBezTo>
                    <a:pt x="248546" y="507414"/>
                    <a:pt x="244771" y="522420"/>
                    <a:pt x="222121" y="586194"/>
                  </a:cubicBezTo>
                  <a:cubicBezTo>
                    <a:pt x="222121" y="586194"/>
                    <a:pt x="222121" y="586194"/>
                    <a:pt x="82449" y="533674"/>
                  </a:cubicBezTo>
                  <a:cubicBezTo>
                    <a:pt x="105098" y="462397"/>
                    <a:pt x="112648" y="447392"/>
                    <a:pt x="123973" y="428634"/>
                  </a:cubicBezTo>
                  <a:cubicBezTo>
                    <a:pt x="142848" y="402375"/>
                    <a:pt x="180597" y="383617"/>
                    <a:pt x="203247" y="383617"/>
                  </a:cubicBezTo>
                  <a:cubicBezTo>
                    <a:pt x="203247" y="383617"/>
                    <a:pt x="203247" y="383617"/>
                    <a:pt x="380668" y="364860"/>
                  </a:cubicBezTo>
                  <a:cubicBezTo>
                    <a:pt x="410868" y="364860"/>
                    <a:pt x="429742" y="349855"/>
                    <a:pt x="444842" y="316092"/>
                  </a:cubicBezTo>
                  <a:cubicBezTo>
                    <a:pt x="467492" y="244815"/>
                    <a:pt x="444842" y="226058"/>
                    <a:pt x="331594" y="184792"/>
                  </a:cubicBezTo>
                  <a:cubicBezTo>
                    <a:pt x="214571" y="143527"/>
                    <a:pt x="188147" y="136024"/>
                    <a:pt x="150398" y="237312"/>
                  </a:cubicBezTo>
                  <a:cubicBezTo>
                    <a:pt x="150398" y="237312"/>
                    <a:pt x="150398" y="237312"/>
                    <a:pt x="149926" y="239188"/>
                  </a:cubicBezTo>
                  <a:lnTo>
                    <a:pt x="146623" y="252318"/>
                  </a:lnTo>
                  <a:cubicBezTo>
                    <a:pt x="146623" y="252318"/>
                    <a:pt x="146623" y="252318"/>
                    <a:pt x="3175" y="199798"/>
                  </a:cubicBezTo>
                  <a:cubicBezTo>
                    <a:pt x="50362" y="70843"/>
                    <a:pt x="85752" y="7831"/>
                    <a:pt x="168329" y="687"/>
                  </a:cubicBezTo>
                  <a:close/>
                </a:path>
              </a:pathLst>
            </a:custGeom>
            <a:solidFill>
              <a:srgbClr val="002B62"/>
            </a:solidFill>
            <a:ln>
              <a:noFill/>
            </a:ln>
            <a:effectLst>
              <a:glow rad="38100">
                <a:schemeClr val="bg1"/>
              </a:glo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solidFill>
                  <a:srgbClr val="000000"/>
                </a:solidFill>
              </a:endParaRPr>
            </a:p>
          </p:txBody>
        </p:sp>
        <p:cxnSp>
          <p:nvCxnSpPr>
            <p:cNvPr id="119" name="直線矢印コネクタ 118"/>
            <p:cNvCxnSpPr/>
            <p:nvPr/>
          </p:nvCxnSpPr>
          <p:spPr bwMode="auto">
            <a:xfrm flipH="1">
              <a:off x="6270709" y="3514224"/>
              <a:ext cx="108484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nvGrpSpPr>
            <p:cNvPr id="40" name="グループ化 39"/>
            <p:cNvGrpSpPr/>
            <p:nvPr/>
          </p:nvGrpSpPr>
          <p:grpSpPr>
            <a:xfrm>
              <a:off x="5508161" y="3007036"/>
              <a:ext cx="766220" cy="795359"/>
              <a:chOff x="5536695" y="3007036"/>
              <a:chExt cx="766220" cy="795359"/>
            </a:xfrm>
          </p:grpSpPr>
          <p:grpSp>
            <p:nvGrpSpPr>
              <p:cNvPr id="116" name="グループ化 115"/>
              <p:cNvGrpSpPr>
                <a:grpSpLocks noChangeAspect="1"/>
              </p:cNvGrpSpPr>
              <p:nvPr/>
            </p:nvGrpSpPr>
            <p:grpSpPr bwMode="gray">
              <a:xfrm>
                <a:off x="5689223" y="3007036"/>
                <a:ext cx="461165" cy="513591"/>
                <a:chOff x="863600" y="1071566"/>
                <a:chExt cx="823913" cy="917575"/>
              </a:xfrm>
            </p:grpSpPr>
            <p:sp>
              <p:nvSpPr>
                <p:cNvPr id="117" name="フリーフォーム 116"/>
                <p:cNvSpPr>
                  <a:spLocks noChangeAspect="1"/>
                </p:cNvSpPr>
                <p:nvPr/>
              </p:nvSpPr>
              <p:spPr bwMode="gray">
                <a:xfrm>
                  <a:off x="863600" y="1071566"/>
                  <a:ext cx="823913" cy="917575"/>
                </a:xfrm>
                <a:custGeom>
                  <a:avLst/>
                  <a:gdLst>
                    <a:gd name="connsiteX0" fmla="*/ 243036 w 823913"/>
                    <a:gd name="connsiteY0" fmla="*/ 469900 h 917575"/>
                    <a:gd name="connsiteX1" fmla="*/ 350633 w 823913"/>
                    <a:gd name="connsiteY1" fmla="*/ 807725 h 917575"/>
                    <a:gd name="connsiteX2" fmla="*/ 385998 w 823913"/>
                    <a:gd name="connsiteY2" fmla="*/ 493977 h 917575"/>
                    <a:gd name="connsiteX3" fmla="*/ 437915 w 823913"/>
                    <a:gd name="connsiteY3" fmla="*/ 493977 h 917575"/>
                    <a:gd name="connsiteX4" fmla="*/ 473280 w 823913"/>
                    <a:gd name="connsiteY4" fmla="*/ 807725 h 917575"/>
                    <a:gd name="connsiteX5" fmla="*/ 580878 w 823913"/>
                    <a:gd name="connsiteY5" fmla="*/ 469900 h 917575"/>
                    <a:gd name="connsiteX6" fmla="*/ 789301 w 823913"/>
                    <a:gd name="connsiteY6" fmla="*/ 527834 h 917575"/>
                    <a:gd name="connsiteX7" fmla="*/ 823913 w 823913"/>
                    <a:gd name="connsiteY7" fmla="*/ 585769 h 917575"/>
                    <a:gd name="connsiteX8" fmla="*/ 823913 w 823913"/>
                    <a:gd name="connsiteY8" fmla="*/ 897260 h 917575"/>
                    <a:gd name="connsiteX9" fmla="*/ 803597 w 823913"/>
                    <a:gd name="connsiteY9" fmla="*/ 917575 h 917575"/>
                    <a:gd name="connsiteX10" fmla="*/ 20316 w 823913"/>
                    <a:gd name="connsiteY10" fmla="*/ 917575 h 917575"/>
                    <a:gd name="connsiteX11" fmla="*/ 0 w 823913"/>
                    <a:gd name="connsiteY11" fmla="*/ 897260 h 917575"/>
                    <a:gd name="connsiteX12" fmla="*/ 0 w 823913"/>
                    <a:gd name="connsiteY12" fmla="*/ 585769 h 917575"/>
                    <a:gd name="connsiteX13" fmla="*/ 34612 w 823913"/>
                    <a:gd name="connsiteY13" fmla="*/ 527834 h 917575"/>
                    <a:gd name="connsiteX14" fmla="*/ 243036 w 823913"/>
                    <a:gd name="connsiteY14" fmla="*/ 469900 h 917575"/>
                    <a:gd name="connsiteX15" fmla="*/ 408782 w 823913"/>
                    <a:gd name="connsiteY15" fmla="*/ 0 h 917575"/>
                    <a:gd name="connsiteX16" fmla="*/ 579439 w 823913"/>
                    <a:gd name="connsiteY16" fmla="*/ 220663 h 917575"/>
                    <a:gd name="connsiteX17" fmla="*/ 408782 w 823913"/>
                    <a:gd name="connsiteY17" fmla="*/ 441326 h 917575"/>
                    <a:gd name="connsiteX18" fmla="*/ 238125 w 823913"/>
                    <a:gd name="connsiteY18" fmla="*/ 220663 h 917575"/>
                    <a:gd name="connsiteX19" fmla="*/ 408782 w 823913"/>
                    <a:gd name="connsiteY19" fmla="*/ 0 h 91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3913" h="917575">
                      <a:moveTo>
                        <a:pt x="243036" y="469900"/>
                      </a:moveTo>
                      <a:cubicBezTo>
                        <a:pt x="243036" y="469900"/>
                        <a:pt x="243036" y="469900"/>
                        <a:pt x="350633" y="807725"/>
                      </a:cubicBezTo>
                      <a:cubicBezTo>
                        <a:pt x="350633" y="807725"/>
                        <a:pt x="350633" y="807725"/>
                        <a:pt x="385998" y="493977"/>
                      </a:cubicBezTo>
                      <a:cubicBezTo>
                        <a:pt x="385998" y="493977"/>
                        <a:pt x="385998" y="493977"/>
                        <a:pt x="437915" y="493977"/>
                      </a:cubicBezTo>
                      <a:cubicBezTo>
                        <a:pt x="437915" y="493977"/>
                        <a:pt x="437915" y="493977"/>
                        <a:pt x="473280" y="807725"/>
                      </a:cubicBezTo>
                      <a:cubicBezTo>
                        <a:pt x="473280" y="807725"/>
                        <a:pt x="473280" y="807725"/>
                        <a:pt x="580878" y="469900"/>
                      </a:cubicBezTo>
                      <a:cubicBezTo>
                        <a:pt x="580878" y="469900"/>
                        <a:pt x="775005" y="523320"/>
                        <a:pt x="789301" y="527834"/>
                      </a:cubicBezTo>
                      <a:cubicBezTo>
                        <a:pt x="823161" y="536863"/>
                        <a:pt x="823913" y="553416"/>
                        <a:pt x="823913" y="585769"/>
                      </a:cubicBezTo>
                      <a:cubicBezTo>
                        <a:pt x="823913" y="585769"/>
                        <a:pt x="823913" y="585769"/>
                        <a:pt x="823913" y="897260"/>
                      </a:cubicBezTo>
                      <a:cubicBezTo>
                        <a:pt x="823913" y="908546"/>
                        <a:pt x="814884" y="917575"/>
                        <a:pt x="803597" y="917575"/>
                      </a:cubicBezTo>
                      <a:cubicBezTo>
                        <a:pt x="803597" y="917575"/>
                        <a:pt x="803597" y="917575"/>
                        <a:pt x="20316" y="917575"/>
                      </a:cubicBezTo>
                      <a:cubicBezTo>
                        <a:pt x="9029" y="917575"/>
                        <a:pt x="0" y="908546"/>
                        <a:pt x="0" y="897260"/>
                      </a:cubicBezTo>
                      <a:cubicBezTo>
                        <a:pt x="0" y="897260"/>
                        <a:pt x="0" y="897260"/>
                        <a:pt x="0" y="585769"/>
                      </a:cubicBezTo>
                      <a:cubicBezTo>
                        <a:pt x="0" y="553416"/>
                        <a:pt x="752" y="536863"/>
                        <a:pt x="34612" y="527834"/>
                      </a:cubicBezTo>
                      <a:cubicBezTo>
                        <a:pt x="48908" y="523320"/>
                        <a:pt x="243036" y="469900"/>
                        <a:pt x="243036" y="469900"/>
                      </a:cubicBezTo>
                      <a:close/>
                      <a:moveTo>
                        <a:pt x="408782" y="0"/>
                      </a:moveTo>
                      <a:cubicBezTo>
                        <a:pt x="503033" y="0"/>
                        <a:pt x="579439" y="98794"/>
                        <a:pt x="579439" y="220663"/>
                      </a:cubicBezTo>
                      <a:cubicBezTo>
                        <a:pt x="579439" y="342532"/>
                        <a:pt x="503033" y="441326"/>
                        <a:pt x="408782" y="441326"/>
                      </a:cubicBezTo>
                      <a:cubicBezTo>
                        <a:pt x="314531" y="441326"/>
                        <a:pt x="238125" y="342532"/>
                        <a:pt x="238125" y="220663"/>
                      </a:cubicBezTo>
                      <a:cubicBezTo>
                        <a:pt x="238125" y="98794"/>
                        <a:pt x="314531" y="0"/>
                        <a:pt x="408782"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solidFill>
                      <a:schemeClr val="accent6"/>
                    </a:solidFill>
                  </a:endParaRPr>
                </a:p>
              </p:txBody>
            </p:sp>
            <p:sp>
              <p:nvSpPr>
                <p:cNvPr id="118" name="Freeform 19"/>
                <p:cNvSpPr>
                  <a:spLocks noChangeAspect="1"/>
                </p:cNvSpPr>
                <p:nvPr/>
              </p:nvSpPr>
              <p:spPr bwMode="gray">
                <a:xfrm>
                  <a:off x="1141413" y="1174751"/>
                  <a:ext cx="260350" cy="296863"/>
                </a:xfrm>
                <a:custGeom>
                  <a:avLst/>
                  <a:gdLst>
                    <a:gd name="T0" fmla="*/ 174 w 347"/>
                    <a:gd name="T1" fmla="*/ 61 h 394"/>
                    <a:gd name="T2" fmla="*/ 14 w 347"/>
                    <a:gd name="T3" fmla="*/ 60 h 394"/>
                    <a:gd name="T4" fmla="*/ 0 w 347"/>
                    <a:gd name="T5" fmla="*/ 154 h 394"/>
                    <a:gd name="T6" fmla="*/ 174 w 347"/>
                    <a:gd name="T7" fmla="*/ 394 h 394"/>
                    <a:gd name="T8" fmla="*/ 347 w 347"/>
                    <a:gd name="T9" fmla="*/ 168 h 394"/>
                    <a:gd name="T10" fmla="*/ 174 w 347"/>
                    <a:gd name="T11" fmla="*/ 61 h 394"/>
                  </a:gdLst>
                  <a:ahLst/>
                  <a:cxnLst>
                    <a:cxn ang="0">
                      <a:pos x="T0" y="T1"/>
                    </a:cxn>
                    <a:cxn ang="0">
                      <a:pos x="T2" y="T3"/>
                    </a:cxn>
                    <a:cxn ang="0">
                      <a:pos x="T4" y="T5"/>
                    </a:cxn>
                    <a:cxn ang="0">
                      <a:pos x="T6" y="T7"/>
                    </a:cxn>
                    <a:cxn ang="0">
                      <a:pos x="T8" y="T9"/>
                    </a:cxn>
                    <a:cxn ang="0">
                      <a:pos x="T10" y="T11"/>
                    </a:cxn>
                  </a:cxnLst>
                  <a:rect l="0" t="0" r="r" b="b"/>
                  <a:pathLst>
                    <a:path w="347" h="394">
                      <a:moveTo>
                        <a:pt x="174" y="61"/>
                      </a:moveTo>
                      <a:cubicBezTo>
                        <a:pt x="114" y="0"/>
                        <a:pt x="54" y="20"/>
                        <a:pt x="14" y="60"/>
                      </a:cubicBezTo>
                      <a:cubicBezTo>
                        <a:pt x="5" y="89"/>
                        <a:pt x="0" y="121"/>
                        <a:pt x="0" y="154"/>
                      </a:cubicBezTo>
                      <a:cubicBezTo>
                        <a:pt x="0" y="287"/>
                        <a:pt x="78" y="394"/>
                        <a:pt x="174" y="394"/>
                      </a:cubicBezTo>
                      <a:cubicBezTo>
                        <a:pt x="266" y="394"/>
                        <a:pt x="341" y="294"/>
                        <a:pt x="347" y="168"/>
                      </a:cubicBezTo>
                      <a:cubicBezTo>
                        <a:pt x="308" y="165"/>
                        <a:pt x="239" y="127"/>
                        <a:pt x="17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solidFill>
                      <a:schemeClr val="bg2"/>
                    </a:solidFill>
                  </a:endParaRPr>
                </a:p>
              </p:txBody>
            </p:sp>
          </p:grpSp>
          <p:sp>
            <p:nvSpPr>
              <p:cNvPr id="120" name="テキスト ボックス 119"/>
              <p:cNvSpPr txBox="1"/>
              <p:nvPr/>
            </p:nvSpPr>
            <p:spPr>
              <a:xfrm>
                <a:off x="5536695" y="3517653"/>
                <a:ext cx="766220"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Expert</a:t>
                </a:r>
                <a:endParaRPr lang="ja-JP" altLang="en-US" sz="1867" b="1" dirty="0">
                  <a:solidFill>
                    <a:srgbClr val="002B62"/>
                  </a:solidFill>
                  <a:effectLst>
                    <a:glow rad="38100">
                      <a:schemeClr val="bg1"/>
                    </a:glow>
                  </a:effectLst>
                </a:endParaRPr>
              </a:p>
            </p:txBody>
          </p:sp>
        </p:grpSp>
        <p:grpSp>
          <p:nvGrpSpPr>
            <p:cNvPr id="121" name="グループ化 120"/>
            <p:cNvGrpSpPr/>
            <p:nvPr/>
          </p:nvGrpSpPr>
          <p:grpSpPr>
            <a:xfrm>
              <a:off x="5719996" y="3768570"/>
              <a:ext cx="342551" cy="396000"/>
              <a:chOff x="4187763" y="3768570"/>
              <a:chExt cx="342551" cy="396000"/>
            </a:xfrm>
          </p:grpSpPr>
          <p:cxnSp>
            <p:nvCxnSpPr>
              <p:cNvPr id="123" name="直線矢印コネクタ 122"/>
              <p:cNvCxnSpPr/>
              <p:nvPr/>
            </p:nvCxnSpPr>
            <p:spPr bwMode="auto">
              <a:xfrm rot="5400000">
                <a:off x="4332314"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24" name="直線矢印コネクタ 123"/>
              <p:cNvCxnSpPr/>
              <p:nvPr/>
            </p:nvCxnSpPr>
            <p:spPr bwMode="auto">
              <a:xfrm rot="5400000">
                <a:off x="4161039"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25" name="直線矢印コネクタ 124"/>
              <p:cNvCxnSpPr/>
              <p:nvPr/>
            </p:nvCxnSpPr>
            <p:spPr bwMode="auto">
              <a:xfrm rot="5400000">
                <a:off x="3989763"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grpSp>
          <p:nvGrpSpPr>
            <p:cNvPr id="129" name="グループ化 128"/>
            <p:cNvGrpSpPr/>
            <p:nvPr/>
          </p:nvGrpSpPr>
          <p:grpSpPr>
            <a:xfrm>
              <a:off x="5719996" y="2529783"/>
              <a:ext cx="342551" cy="396000"/>
              <a:chOff x="4187763" y="3768570"/>
              <a:chExt cx="342551" cy="396000"/>
            </a:xfrm>
          </p:grpSpPr>
          <p:cxnSp>
            <p:nvCxnSpPr>
              <p:cNvPr id="131" name="直線矢印コネクタ 130"/>
              <p:cNvCxnSpPr/>
              <p:nvPr/>
            </p:nvCxnSpPr>
            <p:spPr bwMode="auto">
              <a:xfrm rot="5400000">
                <a:off x="4332314"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33" name="直線矢印コネクタ 132"/>
              <p:cNvCxnSpPr/>
              <p:nvPr/>
            </p:nvCxnSpPr>
            <p:spPr bwMode="auto">
              <a:xfrm rot="5400000">
                <a:off x="4161039"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34" name="直線矢印コネクタ 133"/>
              <p:cNvCxnSpPr/>
              <p:nvPr/>
            </p:nvCxnSpPr>
            <p:spPr bwMode="auto">
              <a:xfrm rot="5400000">
                <a:off x="3989763"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cxnSp>
          <p:nvCxnSpPr>
            <p:cNvPr id="135" name="直線矢印コネクタ 134"/>
            <p:cNvCxnSpPr/>
            <p:nvPr/>
          </p:nvCxnSpPr>
          <p:spPr bwMode="auto">
            <a:xfrm>
              <a:off x="7992189" y="2473413"/>
              <a:ext cx="0" cy="409725"/>
            </a:xfrm>
            <a:prstGeom prst="straightConnector1">
              <a:avLst/>
            </a:prstGeom>
            <a:solidFill>
              <a:schemeClr val="bg1"/>
            </a:solidFill>
            <a:ln w="38100" cap="flat" cmpd="sng" algn="ctr">
              <a:solidFill>
                <a:schemeClr val="accent6"/>
              </a:solidFill>
              <a:prstDash val="sysDot"/>
              <a:round/>
              <a:headEnd type="none" w="med" len="med"/>
              <a:tailEnd type="triangle"/>
            </a:ln>
            <a:effectLst>
              <a:glow rad="38100">
                <a:schemeClr val="bg1"/>
              </a:glow>
            </a:effectLst>
            <a:extLst/>
          </p:spPr>
        </p:cxnSp>
        <p:sp>
          <p:nvSpPr>
            <p:cNvPr id="54" name="角丸四角形 53"/>
            <p:cNvSpPr/>
            <p:nvPr/>
          </p:nvSpPr>
          <p:spPr bwMode="auto">
            <a:xfrm>
              <a:off x="7125726" y="1575150"/>
              <a:ext cx="1706741" cy="859355"/>
            </a:xfrm>
            <a:prstGeom prst="roundRect">
              <a:avLst/>
            </a:prstGeom>
            <a:solidFill>
              <a:schemeClr val="bg1"/>
            </a:solidFill>
            <a:ln w="19050">
              <a:solidFill>
                <a:srgbClr val="002B62"/>
              </a:solidFill>
              <a:prstDash val="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ja-JP" sz="2400" b="1" dirty="0" smtClean="0">
                  <a:solidFill>
                    <a:srgbClr val="002B62"/>
                  </a:solidFill>
                  <a:latin typeface="+mj-ea"/>
                  <a:ea typeface="+mj-ea"/>
                </a:rPr>
                <a:t>System’s</a:t>
              </a:r>
              <a:br>
                <a:rPr lang="en-US" altLang="ja-JP" sz="2400" b="1" dirty="0" smtClean="0">
                  <a:solidFill>
                    <a:srgbClr val="002B62"/>
                  </a:solidFill>
                  <a:latin typeface="+mj-ea"/>
                  <a:ea typeface="+mj-ea"/>
                </a:rPr>
              </a:br>
              <a:r>
                <a:rPr lang="en-US" altLang="ja-JP" sz="2400" b="1" dirty="0" smtClean="0">
                  <a:solidFill>
                    <a:srgbClr val="002B62"/>
                  </a:solidFill>
                  <a:latin typeface="+mj-ea"/>
                  <a:ea typeface="+mj-ea"/>
                </a:rPr>
                <a:t>Expected value</a:t>
              </a:r>
              <a:endParaRPr lang="ja-JP" altLang="en-US" sz="2400" b="1" dirty="0">
                <a:solidFill>
                  <a:srgbClr val="002B62"/>
                </a:solidFill>
                <a:latin typeface="+mj-ea"/>
                <a:ea typeface="+mj-ea"/>
              </a:endParaRPr>
            </a:p>
          </p:txBody>
        </p:sp>
        <p:sp>
          <p:nvSpPr>
            <p:cNvPr id="71" name="テキスト ボックス 70"/>
            <p:cNvSpPr txBox="1"/>
            <p:nvPr/>
          </p:nvSpPr>
          <p:spPr>
            <a:xfrm>
              <a:off x="7782590" y="2378307"/>
              <a:ext cx="437860" cy="500090"/>
            </a:xfrm>
            <a:prstGeom prst="rect">
              <a:avLst/>
            </a:prstGeom>
            <a:noFill/>
          </p:spPr>
          <p:txBody>
            <a:bodyPr wrap="none" rtlCol="0">
              <a:spAutoFit/>
            </a:bodyPr>
            <a:lstStyle/>
            <a:p>
              <a:pPr algn="ctr"/>
              <a:r>
                <a:rPr lang="en-US" altLang="ja-JP" sz="3733" b="1" dirty="0">
                  <a:solidFill>
                    <a:srgbClr val="002B62"/>
                  </a:solidFill>
                  <a:effectLst>
                    <a:glow rad="38100">
                      <a:schemeClr val="bg1"/>
                    </a:glow>
                  </a:effectLst>
                </a:rPr>
                <a:t>×</a:t>
              </a:r>
              <a:endParaRPr lang="ja-JP" altLang="en-US" sz="3733" b="1" dirty="0">
                <a:solidFill>
                  <a:srgbClr val="002B62"/>
                </a:solidFill>
                <a:effectLst>
                  <a:glow rad="38100">
                    <a:schemeClr val="bg1"/>
                  </a:glow>
                </a:effectLst>
              </a:endParaRPr>
            </a:p>
          </p:txBody>
        </p:sp>
        <p:sp>
          <p:nvSpPr>
            <p:cNvPr id="72" name="テキスト ボックス 71"/>
            <p:cNvSpPr txBox="1"/>
            <p:nvPr/>
          </p:nvSpPr>
          <p:spPr>
            <a:xfrm>
              <a:off x="6735415" y="4503730"/>
              <a:ext cx="1289873" cy="253915"/>
            </a:xfrm>
            <a:prstGeom prst="rect">
              <a:avLst/>
            </a:prstGeom>
            <a:noFill/>
          </p:spPr>
          <p:txBody>
            <a:bodyPr wrap="none" rtlCol="0">
              <a:spAutoFit/>
            </a:bodyPr>
            <a:lstStyle/>
            <a:p>
              <a:pPr algn="ctr"/>
              <a:r>
                <a:rPr lang="en-US" altLang="ja-JP" sz="1600" b="1" dirty="0" smtClean="0">
                  <a:solidFill>
                    <a:srgbClr val="002B62"/>
                  </a:solidFill>
                  <a:effectLst>
                    <a:glow rad="38100">
                      <a:schemeClr val="bg1"/>
                    </a:glow>
                  </a:effectLst>
                </a:rPr>
                <a:t>System status</a:t>
              </a:r>
              <a:endParaRPr lang="ja-JP" altLang="en-US" sz="1600" b="1" dirty="0">
                <a:solidFill>
                  <a:srgbClr val="002B62"/>
                </a:solidFill>
                <a:effectLst>
                  <a:glow rad="38100">
                    <a:schemeClr val="bg1"/>
                  </a:glow>
                </a:effectLst>
              </a:endParaRPr>
            </a:p>
          </p:txBody>
        </p:sp>
        <p:sp>
          <p:nvSpPr>
            <p:cNvPr id="122" name="テキスト ボックス 121"/>
            <p:cNvSpPr txBox="1"/>
            <p:nvPr/>
          </p:nvSpPr>
          <p:spPr>
            <a:xfrm>
              <a:off x="7987314" y="3575316"/>
              <a:ext cx="1083807"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Operators</a:t>
              </a:r>
              <a:endParaRPr lang="ja-JP" altLang="en-US" sz="1867" b="1" dirty="0">
                <a:solidFill>
                  <a:srgbClr val="002B62"/>
                </a:solidFill>
                <a:effectLst>
                  <a:glow rad="38100">
                    <a:schemeClr val="bg1"/>
                  </a:glow>
                </a:effectLst>
              </a:endParaRPr>
            </a:p>
          </p:txBody>
        </p:sp>
      </p:grpSp>
    </p:spTree>
    <p:extLst>
      <p:ext uri="{BB962C8B-B14F-4D97-AF65-F5344CB8AC3E}">
        <p14:creationId xmlns:p14="http://schemas.microsoft.com/office/powerpoint/2010/main" val="3958308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dirty="0"/>
              <a:t>How to proceed with “Defensive Automation”</a:t>
            </a:r>
            <a:endParaRPr kumimoji="1" lang="ja-JP" altLang="en-US" dirty="0"/>
          </a:p>
        </p:txBody>
      </p:sp>
      <p:sp>
        <p:nvSpPr>
          <p:cNvPr id="15" name="テキスト プレースホルダー 7"/>
          <p:cNvSpPr txBox="1">
            <a:spLocks/>
          </p:cNvSpPr>
          <p:nvPr/>
        </p:nvSpPr>
        <p:spPr bwMode="gray">
          <a:xfrm>
            <a:off x="239916" y="817533"/>
            <a:ext cx="11712168" cy="81560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smtClean="0">
                <a:solidFill>
                  <a:srgbClr val="005DD6"/>
                </a:solidFill>
                <a:effectLst>
                  <a:glow rad="152400">
                    <a:srgbClr val="FFFFFF"/>
                  </a:glow>
                </a:effectLst>
                <a:latin typeface="メイリオ"/>
              </a:rPr>
              <a:t>People involved </a:t>
            </a:r>
            <a:r>
              <a:rPr lang="en-US" altLang="ja-JP" sz="2667" b="1" kern="0" dirty="0" smtClean="0">
                <a:solidFill>
                  <a:srgbClr val="C00000"/>
                </a:solidFill>
                <a:effectLst>
                  <a:glow rad="152400">
                    <a:srgbClr val="FFFFFF"/>
                  </a:glow>
                </a:effectLst>
                <a:latin typeface="メイリオ"/>
              </a:rPr>
              <a:t>spend a lot of time trying to make sense out of the scattered information</a:t>
            </a:r>
            <a:endParaRPr lang="en-US" altLang="ja-JP" sz="2667" b="1" kern="0" dirty="0">
              <a:solidFill>
                <a:srgbClr val="C00000"/>
              </a:solidFill>
              <a:effectLst>
                <a:glow rad="152400">
                  <a:srgbClr val="FFFFFF"/>
                </a:glow>
              </a:effectLst>
              <a:latin typeface="メイリオ"/>
              <a:ea typeface="メイリオ"/>
            </a:endParaRPr>
          </a:p>
        </p:txBody>
      </p:sp>
      <p:grpSp>
        <p:nvGrpSpPr>
          <p:cNvPr id="4" name="グループ化 3"/>
          <p:cNvGrpSpPr/>
          <p:nvPr/>
        </p:nvGrpSpPr>
        <p:grpSpPr>
          <a:xfrm>
            <a:off x="-115213" y="1782535"/>
            <a:ext cx="11891836" cy="4636167"/>
            <a:chOff x="-86410" y="1336901"/>
            <a:chExt cx="8918877" cy="3477125"/>
          </a:xfrm>
          <a:effectLst>
            <a:glow rad="25400">
              <a:schemeClr val="bg1"/>
            </a:glow>
          </a:effectLst>
        </p:grpSpPr>
        <p:sp>
          <p:nvSpPr>
            <p:cNvPr id="132" name="正方形/長方形 131"/>
            <p:cNvSpPr/>
            <p:nvPr/>
          </p:nvSpPr>
          <p:spPr bwMode="auto">
            <a:xfrm>
              <a:off x="7883846" y="3501578"/>
              <a:ext cx="190500" cy="83210"/>
            </a:xfrm>
            <a:prstGeom prst="rect">
              <a:avLst/>
            </a:prstGeom>
            <a:solidFill>
              <a:schemeClr val="accent6"/>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nvGrpSpPr>
            <p:cNvPr id="126" name="グループ化 125"/>
            <p:cNvGrpSpPr>
              <a:grpSpLocks noChangeAspect="1"/>
            </p:cNvGrpSpPr>
            <p:nvPr/>
          </p:nvGrpSpPr>
          <p:grpSpPr bwMode="gray">
            <a:xfrm>
              <a:off x="7125726" y="2813728"/>
              <a:ext cx="1706741" cy="775942"/>
              <a:chOff x="2681287" y="-2319307"/>
              <a:chExt cx="5757862" cy="2617757"/>
            </a:xfrm>
          </p:grpSpPr>
          <p:sp>
            <p:nvSpPr>
              <p:cNvPr id="127" name="フリーフォーム 126"/>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128" name="フリーフォーム 127"/>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cxnSp>
          <p:nvCxnSpPr>
            <p:cNvPr id="130" name="カギ線コネクタ 129"/>
            <p:cNvCxnSpPr>
              <a:stCxn id="3" idx="3"/>
              <a:endCxn id="132" idx="2"/>
            </p:cNvCxnSpPr>
            <p:nvPr/>
          </p:nvCxnSpPr>
          <p:spPr bwMode="auto">
            <a:xfrm flipV="1">
              <a:off x="6732000" y="3584788"/>
              <a:ext cx="1247096" cy="927989"/>
            </a:xfrm>
            <a:prstGeom prst="bentConnector2">
              <a:avLst/>
            </a:prstGeom>
            <a:solidFill>
              <a:schemeClr val="bg1"/>
            </a:solidFill>
            <a:ln w="38100" cap="flat" cmpd="sng" algn="ctr">
              <a:solidFill>
                <a:schemeClr val="accent6"/>
              </a:solidFill>
              <a:prstDash val="solid"/>
              <a:round/>
              <a:headEnd type="none" w="med" len="med"/>
              <a:tailEnd type="triangle"/>
            </a:ln>
            <a:effectLst/>
            <a:extLst/>
          </p:spPr>
        </p:cxnSp>
        <p:sp>
          <p:nvSpPr>
            <p:cNvPr id="3" name="正方形/長方形 2"/>
            <p:cNvSpPr/>
            <p:nvPr/>
          </p:nvSpPr>
          <p:spPr bwMode="auto">
            <a:xfrm>
              <a:off x="2412000" y="4211528"/>
              <a:ext cx="4320000" cy="602498"/>
            </a:xfrm>
            <a:prstGeom prst="rect">
              <a:avLst/>
            </a:prstGeom>
            <a:solidFill>
              <a:schemeClr val="accent6"/>
            </a:solidFill>
            <a:ln>
              <a:noFill/>
            </a:ln>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3200" b="1" dirty="0" smtClean="0">
                  <a:solidFill>
                    <a:schemeClr val="bg1"/>
                  </a:solidFill>
                  <a:latin typeface="+mj-ea"/>
                  <a:ea typeface="+mj-ea"/>
                </a:rPr>
                <a:t>System</a:t>
              </a:r>
              <a:endParaRPr lang="ja-JP" altLang="en-US" sz="3200" b="1" dirty="0">
                <a:solidFill>
                  <a:schemeClr val="bg1"/>
                </a:solidFill>
                <a:latin typeface="+mj-ea"/>
                <a:ea typeface="+mj-ea"/>
              </a:endParaRPr>
            </a:p>
          </p:txBody>
        </p:sp>
        <p:grpSp>
          <p:nvGrpSpPr>
            <p:cNvPr id="28" name="グループ化 27"/>
            <p:cNvGrpSpPr>
              <a:grpSpLocks noChangeAspect="1"/>
            </p:cNvGrpSpPr>
            <p:nvPr/>
          </p:nvGrpSpPr>
          <p:grpSpPr>
            <a:xfrm>
              <a:off x="1501772" y="1406460"/>
              <a:ext cx="447655" cy="484298"/>
              <a:chOff x="4766112" y="1593874"/>
              <a:chExt cx="3862142" cy="4178276"/>
            </a:xfrm>
            <a:solidFill>
              <a:schemeClr val="accent6"/>
            </a:solidFill>
          </p:grpSpPr>
          <p:sp>
            <p:nvSpPr>
              <p:cNvPr id="2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34" name="テキスト ボックス 33"/>
            <p:cNvSpPr txBox="1"/>
            <p:nvPr/>
          </p:nvSpPr>
          <p:spPr>
            <a:xfrm>
              <a:off x="976681" y="1726081"/>
              <a:ext cx="1497863"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B</a:t>
              </a:r>
              <a:endParaRPr lang="ja-JP" altLang="en-US" sz="1867" b="1" dirty="0">
                <a:solidFill>
                  <a:srgbClr val="002B62"/>
                </a:solidFill>
                <a:effectLst>
                  <a:glow rad="38100">
                    <a:schemeClr val="bg1"/>
                  </a:glow>
                </a:effectLst>
              </a:endParaRPr>
            </a:p>
          </p:txBody>
        </p:sp>
        <p:grpSp>
          <p:nvGrpSpPr>
            <p:cNvPr id="41" name="グループ化 40"/>
            <p:cNvGrpSpPr>
              <a:grpSpLocks noChangeAspect="1"/>
            </p:cNvGrpSpPr>
            <p:nvPr/>
          </p:nvGrpSpPr>
          <p:grpSpPr>
            <a:xfrm>
              <a:off x="1363632" y="2534242"/>
              <a:ext cx="447655" cy="484298"/>
              <a:chOff x="4766112" y="1593874"/>
              <a:chExt cx="3862142" cy="4178276"/>
            </a:xfrm>
            <a:solidFill>
              <a:schemeClr val="accent6"/>
            </a:solidFill>
          </p:grpSpPr>
          <p:sp>
            <p:nvSpPr>
              <p:cNvPr id="42"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3"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4"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5"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46" name="テキスト ボックス 45"/>
            <p:cNvSpPr txBox="1"/>
            <p:nvPr/>
          </p:nvSpPr>
          <p:spPr>
            <a:xfrm>
              <a:off x="842143" y="2853863"/>
              <a:ext cx="1490649"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C</a:t>
              </a:r>
              <a:endParaRPr lang="ja-JP" altLang="en-US" sz="1867" b="1" dirty="0">
                <a:solidFill>
                  <a:srgbClr val="002B62"/>
                </a:solidFill>
                <a:effectLst>
                  <a:glow rad="38100">
                    <a:schemeClr val="bg1"/>
                  </a:glow>
                </a:effectLst>
              </a:endParaRPr>
            </a:p>
          </p:txBody>
        </p:sp>
        <p:grpSp>
          <p:nvGrpSpPr>
            <p:cNvPr id="47" name="グループ化 46"/>
            <p:cNvGrpSpPr>
              <a:grpSpLocks noChangeAspect="1"/>
            </p:cNvGrpSpPr>
            <p:nvPr/>
          </p:nvGrpSpPr>
          <p:grpSpPr>
            <a:xfrm>
              <a:off x="439889" y="1715099"/>
              <a:ext cx="447655" cy="484298"/>
              <a:chOff x="4766112" y="1593874"/>
              <a:chExt cx="3862142" cy="4178276"/>
            </a:xfrm>
            <a:solidFill>
              <a:schemeClr val="accent6"/>
            </a:solidFill>
          </p:grpSpPr>
          <p:sp>
            <p:nvSpPr>
              <p:cNvPr id="48"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9"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0"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1"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52" name="テキスト ボックス 51"/>
            <p:cNvSpPr txBox="1"/>
            <p:nvPr/>
          </p:nvSpPr>
          <p:spPr>
            <a:xfrm>
              <a:off x="-86410" y="2034720"/>
              <a:ext cx="1500267"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A</a:t>
              </a:r>
              <a:endParaRPr lang="ja-JP" altLang="en-US" sz="1867" b="1" dirty="0">
                <a:solidFill>
                  <a:srgbClr val="002B62"/>
                </a:solidFill>
                <a:effectLst>
                  <a:glow rad="38100">
                    <a:schemeClr val="bg1"/>
                  </a:glow>
                </a:effectLst>
              </a:endParaRPr>
            </a:p>
          </p:txBody>
        </p:sp>
        <p:sp>
          <p:nvSpPr>
            <p:cNvPr id="27" name="角丸四角形 26"/>
            <p:cNvSpPr/>
            <p:nvPr/>
          </p:nvSpPr>
          <p:spPr bwMode="auto">
            <a:xfrm>
              <a:off x="179513" y="1353017"/>
              <a:ext cx="2076048" cy="2353476"/>
            </a:xfrm>
            <a:prstGeom prst="roundRect">
              <a:avLst/>
            </a:prstGeom>
            <a:noFill/>
            <a:ln w="19050">
              <a:solidFill>
                <a:schemeClr val="accent6"/>
              </a:solidFill>
              <a:prstDash val="sys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53" name="テキスト ボックス 52"/>
            <p:cNvSpPr txBox="1"/>
            <p:nvPr/>
          </p:nvSpPr>
          <p:spPr>
            <a:xfrm>
              <a:off x="670548" y="3615281"/>
              <a:ext cx="1093993" cy="184666"/>
            </a:xfrm>
            <a:prstGeom prst="rect">
              <a:avLst/>
            </a:prstGeom>
            <a:noFill/>
          </p:spPr>
          <p:txBody>
            <a:bodyPr wrap="none" lIns="48000" tIns="0" rIns="48000" bIns="0" rtlCol="0">
              <a:spAutoFit/>
            </a:bodyPr>
            <a:lstStyle/>
            <a:p>
              <a:pPr algn="ctr"/>
              <a:r>
                <a:rPr lang="en-US" altLang="ja-JP" sz="1600" b="1" dirty="0" smtClean="0">
                  <a:solidFill>
                    <a:srgbClr val="002B62"/>
                  </a:solidFill>
                  <a:effectLst>
                    <a:glow rad="127000">
                      <a:schemeClr val="bg1"/>
                    </a:glow>
                  </a:effectLst>
                </a:rPr>
                <a:t>Design team</a:t>
              </a:r>
              <a:endParaRPr lang="ja-JP" altLang="en-US" sz="1600" b="1" dirty="0">
                <a:solidFill>
                  <a:srgbClr val="002B62"/>
                </a:solidFill>
                <a:effectLst>
                  <a:glow rad="127000">
                    <a:schemeClr val="bg1"/>
                  </a:glow>
                </a:effectLst>
              </a:endParaRPr>
            </a:p>
          </p:txBody>
        </p:sp>
        <p:grpSp>
          <p:nvGrpSpPr>
            <p:cNvPr id="114" name="グループ化 113"/>
            <p:cNvGrpSpPr/>
            <p:nvPr/>
          </p:nvGrpSpPr>
          <p:grpSpPr>
            <a:xfrm>
              <a:off x="3752973" y="1904955"/>
              <a:ext cx="1178784" cy="565220"/>
              <a:chOff x="636293" y="3336695"/>
              <a:chExt cx="1178784" cy="565220"/>
            </a:xfrm>
          </p:grpSpPr>
          <p:grpSp>
            <p:nvGrpSpPr>
              <p:cNvPr id="80" name="グループ化 79">
                <a:extLst>
                  <a:ext uri="{FF2B5EF4-FFF2-40B4-BE49-F238E27FC236}">
                    <a16:creationId xmlns:a16="http://schemas.microsoft.com/office/drawing/2014/main" id="{0354CE80-49FB-4388-83BA-94DF9E40A5E8}"/>
                  </a:ext>
                </a:extLst>
              </p:cNvPr>
              <p:cNvGrpSpPr>
                <a:grpSpLocks noChangeAspect="1"/>
              </p:cNvGrpSpPr>
              <p:nvPr/>
            </p:nvGrpSpPr>
            <p:grpSpPr bwMode="gray">
              <a:xfrm>
                <a:off x="987892" y="3336695"/>
                <a:ext cx="475584" cy="334060"/>
                <a:chOff x="-1828973" y="2716213"/>
                <a:chExt cx="2020481" cy="1419225"/>
              </a:xfrm>
            </p:grpSpPr>
            <p:sp>
              <p:nvSpPr>
                <p:cNvPr id="81"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82"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grpSp>
          <p:sp>
            <p:nvSpPr>
              <p:cNvPr id="83" name="テキスト ボックス 82"/>
              <p:cNvSpPr txBox="1"/>
              <p:nvPr/>
            </p:nvSpPr>
            <p:spPr>
              <a:xfrm>
                <a:off x="636293" y="3617173"/>
                <a:ext cx="1178784"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Operator A</a:t>
                </a:r>
                <a:endParaRPr lang="ja-JP" altLang="en-US" sz="1867" b="1" dirty="0">
                  <a:solidFill>
                    <a:srgbClr val="002B62"/>
                  </a:solidFill>
                  <a:effectLst>
                    <a:glow rad="38100">
                      <a:schemeClr val="bg1"/>
                    </a:glow>
                  </a:effectLst>
                </a:endParaRPr>
              </a:p>
            </p:txBody>
          </p:sp>
        </p:grpSp>
        <p:sp>
          <p:nvSpPr>
            <p:cNvPr id="2" name="フローチャート: 複数書類 1"/>
            <p:cNvSpPr/>
            <p:nvPr/>
          </p:nvSpPr>
          <p:spPr bwMode="auto">
            <a:xfrm>
              <a:off x="769575" y="2285500"/>
              <a:ext cx="367056" cy="439171"/>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a:solidFill>
                    <a:srgbClr val="002B62"/>
                  </a:solidFill>
                  <a:latin typeface="+mj-ea"/>
                </a:rPr>
                <a:t>Op.</a:t>
              </a:r>
              <a:br>
                <a:rPr lang="en-US" altLang="ja-JP" sz="1067" b="1" dirty="0">
                  <a:solidFill>
                    <a:srgbClr val="002B62"/>
                  </a:solidFill>
                  <a:latin typeface="+mj-ea"/>
                </a:rPr>
              </a:br>
              <a:r>
                <a:rPr lang="en-US" altLang="ja-JP" sz="1067" b="1" dirty="0" err="1">
                  <a:solidFill>
                    <a:srgbClr val="002B62"/>
                  </a:solidFill>
                  <a:latin typeface="+mj-ea"/>
                </a:rPr>
                <a:t>proce</a:t>
              </a:r>
              <a:r>
                <a:rPr lang="en-US" altLang="ja-JP" sz="1067" b="1" dirty="0">
                  <a:solidFill>
                    <a:srgbClr val="002B62"/>
                  </a:solidFill>
                  <a:latin typeface="+mj-ea"/>
                </a:rPr>
                <a:t/>
              </a:r>
              <a:br>
                <a:rPr lang="en-US" altLang="ja-JP" sz="1067" b="1" dirty="0">
                  <a:solidFill>
                    <a:srgbClr val="002B62"/>
                  </a:solidFill>
                  <a:latin typeface="+mj-ea"/>
                </a:rPr>
              </a:br>
              <a:r>
                <a:rPr lang="en-US" altLang="ja-JP" sz="1067" b="1" dirty="0">
                  <a:solidFill>
                    <a:srgbClr val="002B62"/>
                  </a:solidFill>
                  <a:latin typeface="+mj-ea"/>
                </a:rPr>
                <a:t>-</a:t>
              </a:r>
              <a:r>
                <a:rPr lang="en-US" altLang="ja-JP" sz="1067" b="1" dirty="0" err="1">
                  <a:solidFill>
                    <a:srgbClr val="002B62"/>
                  </a:solidFill>
                  <a:latin typeface="+mj-ea"/>
                </a:rPr>
                <a:t>dure</a:t>
              </a:r>
              <a:endParaRPr lang="ja-JP" altLang="en-US" sz="1067" b="1" dirty="0">
                <a:solidFill>
                  <a:srgbClr val="002B62"/>
                </a:solidFill>
                <a:latin typeface="+mj-ea"/>
              </a:endParaRPr>
            </a:p>
          </p:txBody>
        </p:sp>
        <p:grpSp>
          <p:nvGrpSpPr>
            <p:cNvPr id="11" name="グループ化 10"/>
            <p:cNvGrpSpPr/>
            <p:nvPr/>
          </p:nvGrpSpPr>
          <p:grpSpPr>
            <a:xfrm>
              <a:off x="266562" y="2285500"/>
              <a:ext cx="445928" cy="439171"/>
              <a:chOff x="266562" y="2285500"/>
              <a:chExt cx="445928" cy="439171"/>
            </a:xfrm>
          </p:grpSpPr>
          <p:sp>
            <p:nvSpPr>
              <p:cNvPr id="60" name="フローチャート: 内部記憶 59"/>
              <p:cNvSpPr/>
              <p:nvPr/>
            </p:nvSpPr>
            <p:spPr bwMode="auto">
              <a:xfrm>
                <a:off x="330555" y="2285500"/>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59" name="フローチャート: 内部記憶 58"/>
              <p:cNvSpPr/>
              <p:nvPr/>
            </p:nvSpPr>
            <p:spPr bwMode="auto">
              <a:xfrm>
                <a:off x="298311" y="2321754"/>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6" name="フローチャート: 内部記憶 5"/>
              <p:cNvSpPr/>
              <p:nvPr/>
            </p:nvSpPr>
            <p:spPr bwMode="auto">
              <a:xfrm>
                <a:off x="266562" y="2360412"/>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Para</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meter</a:t>
                </a:r>
                <a:endParaRPr lang="ja-JP" altLang="en-US" sz="1067" b="1" dirty="0">
                  <a:solidFill>
                    <a:srgbClr val="002B62"/>
                  </a:solidFill>
                  <a:latin typeface="+mj-ea"/>
                  <a:ea typeface="+mj-ea"/>
                </a:endParaRPr>
              </a:p>
            </p:txBody>
          </p:sp>
        </p:grpSp>
        <p:sp>
          <p:nvSpPr>
            <p:cNvPr id="61" name="フローチャート: 複数書類 60"/>
            <p:cNvSpPr/>
            <p:nvPr/>
          </p:nvSpPr>
          <p:spPr bwMode="auto">
            <a:xfrm>
              <a:off x="1675589" y="3105398"/>
              <a:ext cx="367056" cy="439171"/>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Op.</a:t>
              </a:r>
              <a:br>
                <a:rPr lang="en-US" altLang="ja-JP" sz="1067" b="1" dirty="0" smtClean="0">
                  <a:solidFill>
                    <a:srgbClr val="002B62"/>
                  </a:solidFill>
                  <a:latin typeface="+mj-ea"/>
                  <a:ea typeface="+mj-ea"/>
                </a:rPr>
              </a:br>
              <a:r>
                <a:rPr lang="en-US" altLang="ja-JP" sz="1067" b="1" dirty="0" err="1" smtClean="0">
                  <a:solidFill>
                    <a:srgbClr val="002B62"/>
                  </a:solidFill>
                  <a:latin typeface="+mj-ea"/>
                  <a:ea typeface="+mj-ea"/>
                </a:rPr>
                <a:t>proce</a:t>
              </a:r>
              <a:r>
                <a:rPr lang="en-US" altLang="ja-JP" sz="1067" b="1" dirty="0" smtClean="0">
                  <a:solidFill>
                    <a:srgbClr val="002B62"/>
                  </a:solidFill>
                  <a:latin typeface="+mj-ea"/>
                  <a:ea typeface="+mj-ea"/>
                </a:rPr>
                <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a:t>
              </a:r>
              <a:r>
                <a:rPr lang="en-US" altLang="ja-JP" sz="1067" b="1" dirty="0" err="1" smtClean="0">
                  <a:solidFill>
                    <a:srgbClr val="002B62"/>
                  </a:solidFill>
                  <a:latin typeface="+mj-ea"/>
                  <a:ea typeface="+mj-ea"/>
                </a:rPr>
                <a:t>dure</a:t>
              </a:r>
              <a:endParaRPr lang="ja-JP" altLang="en-US" sz="1067" b="1" dirty="0">
                <a:solidFill>
                  <a:srgbClr val="002B62"/>
                </a:solidFill>
                <a:latin typeface="+mj-ea"/>
                <a:ea typeface="+mj-ea"/>
              </a:endParaRPr>
            </a:p>
          </p:txBody>
        </p:sp>
        <p:grpSp>
          <p:nvGrpSpPr>
            <p:cNvPr id="62" name="グループ化 61"/>
            <p:cNvGrpSpPr/>
            <p:nvPr/>
          </p:nvGrpSpPr>
          <p:grpSpPr>
            <a:xfrm>
              <a:off x="1172576" y="3105398"/>
              <a:ext cx="445928" cy="439171"/>
              <a:chOff x="266562" y="2285500"/>
              <a:chExt cx="445928" cy="439171"/>
            </a:xfrm>
          </p:grpSpPr>
          <p:sp>
            <p:nvSpPr>
              <p:cNvPr id="63" name="フローチャート: 内部記憶 62"/>
              <p:cNvSpPr/>
              <p:nvPr/>
            </p:nvSpPr>
            <p:spPr bwMode="auto">
              <a:xfrm>
                <a:off x="330555" y="2285500"/>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64" name="フローチャート: 内部記憶 63"/>
              <p:cNvSpPr/>
              <p:nvPr/>
            </p:nvSpPr>
            <p:spPr bwMode="auto">
              <a:xfrm>
                <a:off x="298311" y="2321754"/>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65" name="フローチャート: 内部記憶 64"/>
              <p:cNvSpPr/>
              <p:nvPr/>
            </p:nvSpPr>
            <p:spPr bwMode="auto">
              <a:xfrm>
                <a:off x="266562" y="2360412"/>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Para</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meter</a:t>
                </a:r>
                <a:endParaRPr lang="ja-JP" altLang="en-US" sz="1067" b="1" dirty="0">
                  <a:solidFill>
                    <a:srgbClr val="002B62"/>
                  </a:solidFill>
                  <a:latin typeface="+mj-ea"/>
                  <a:ea typeface="+mj-ea"/>
                </a:endParaRPr>
              </a:p>
            </p:txBody>
          </p:sp>
        </p:grpSp>
        <p:sp>
          <p:nvSpPr>
            <p:cNvPr id="66" name="フローチャート: 複数書類 65"/>
            <p:cNvSpPr/>
            <p:nvPr/>
          </p:nvSpPr>
          <p:spPr bwMode="auto">
            <a:xfrm>
              <a:off x="1779225" y="1980700"/>
              <a:ext cx="367056" cy="439171"/>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a:solidFill>
                    <a:srgbClr val="002B62"/>
                  </a:solidFill>
                  <a:latin typeface="+mj-ea"/>
                </a:rPr>
                <a:t>Op.</a:t>
              </a:r>
              <a:br>
                <a:rPr lang="en-US" altLang="ja-JP" sz="1067" b="1" dirty="0">
                  <a:solidFill>
                    <a:srgbClr val="002B62"/>
                  </a:solidFill>
                  <a:latin typeface="+mj-ea"/>
                </a:rPr>
              </a:br>
              <a:r>
                <a:rPr lang="en-US" altLang="ja-JP" sz="1067" b="1" dirty="0" err="1">
                  <a:solidFill>
                    <a:srgbClr val="002B62"/>
                  </a:solidFill>
                  <a:latin typeface="+mj-ea"/>
                </a:rPr>
                <a:t>proce</a:t>
              </a:r>
              <a:r>
                <a:rPr lang="en-US" altLang="ja-JP" sz="1067" b="1" dirty="0">
                  <a:solidFill>
                    <a:srgbClr val="002B62"/>
                  </a:solidFill>
                  <a:latin typeface="+mj-ea"/>
                </a:rPr>
                <a:t/>
              </a:r>
              <a:br>
                <a:rPr lang="en-US" altLang="ja-JP" sz="1067" b="1" dirty="0">
                  <a:solidFill>
                    <a:srgbClr val="002B62"/>
                  </a:solidFill>
                  <a:latin typeface="+mj-ea"/>
                </a:rPr>
              </a:br>
              <a:r>
                <a:rPr lang="en-US" altLang="ja-JP" sz="1067" b="1" dirty="0">
                  <a:solidFill>
                    <a:srgbClr val="002B62"/>
                  </a:solidFill>
                  <a:latin typeface="+mj-ea"/>
                </a:rPr>
                <a:t>-</a:t>
              </a:r>
              <a:r>
                <a:rPr lang="en-US" altLang="ja-JP" sz="1067" b="1" dirty="0" err="1">
                  <a:solidFill>
                    <a:srgbClr val="002B62"/>
                  </a:solidFill>
                  <a:latin typeface="+mj-ea"/>
                </a:rPr>
                <a:t>dure</a:t>
              </a:r>
              <a:endParaRPr lang="ja-JP" altLang="en-US" sz="1067" b="1" dirty="0">
                <a:solidFill>
                  <a:srgbClr val="002B62"/>
                </a:solidFill>
                <a:latin typeface="+mj-ea"/>
              </a:endParaRPr>
            </a:p>
          </p:txBody>
        </p:sp>
        <p:grpSp>
          <p:nvGrpSpPr>
            <p:cNvPr id="67" name="グループ化 66"/>
            <p:cNvGrpSpPr/>
            <p:nvPr/>
          </p:nvGrpSpPr>
          <p:grpSpPr>
            <a:xfrm>
              <a:off x="1276212" y="1980700"/>
              <a:ext cx="445928" cy="439171"/>
              <a:chOff x="266562" y="2285500"/>
              <a:chExt cx="445928" cy="439171"/>
            </a:xfrm>
          </p:grpSpPr>
          <p:sp>
            <p:nvSpPr>
              <p:cNvPr id="68" name="フローチャート: 内部記憶 67"/>
              <p:cNvSpPr/>
              <p:nvPr/>
            </p:nvSpPr>
            <p:spPr bwMode="auto">
              <a:xfrm>
                <a:off x="330555" y="2285500"/>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69" name="フローチャート: 内部記憶 68"/>
              <p:cNvSpPr/>
              <p:nvPr/>
            </p:nvSpPr>
            <p:spPr bwMode="auto">
              <a:xfrm>
                <a:off x="298311" y="2321754"/>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パラ</a:t>
                </a:r>
                <a:r>
                  <a:rPr lang="en-US" altLang="ja-JP" sz="1067" b="1" dirty="0">
                    <a:solidFill>
                      <a:srgbClr val="002B62"/>
                    </a:solidFill>
                    <a:latin typeface="+mj-ea"/>
                    <a:ea typeface="+mj-ea"/>
                  </a:rPr>
                  <a:t/>
                </a:r>
                <a:br>
                  <a:rPr lang="en-US" altLang="ja-JP" sz="1067" b="1" dirty="0">
                    <a:solidFill>
                      <a:srgbClr val="002B62"/>
                    </a:solidFill>
                    <a:latin typeface="+mj-ea"/>
                    <a:ea typeface="+mj-ea"/>
                  </a:rPr>
                </a:br>
                <a:r>
                  <a:rPr lang="ja-JP" altLang="en-US" sz="1067" b="1" dirty="0">
                    <a:solidFill>
                      <a:srgbClr val="002B62"/>
                    </a:solidFill>
                    <a:latin typeface="+mj-ea"/>
                    <a:ea typeface="+mj-ea"/>
                  </a:rPr>
                  <a:t>メータ</a:t>
                </a:r>
              </a:p>
            </p:txBody>
          </p:sp>
          <p:sp>
            <p:nvSpPr>
              <p:cNvPr id="70" name="フローチャート: 内部記憶 69"/>
              <p:cNvSpPr/>
              <p:nvPr/>
            </p:nvSpPr>
            <p:spPr bwMode="auto">
              <a:xfrm>
                <a:off x="266562" y="2360412"/>
                <a:ext cx="381935" cy="364259"/>
              </a:xfrm>
              <a:prstGeom prst="flowChartInternalStorage">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Para</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meter</a:t>
                </a:r>
                <a:endParaRPr lang="ja-JP" altLang="en-US" sz="1067" b="1" dirty="0">
                  <a:solidFill>
                    <a:srgbClr val="002B62"/>
                  </a:solidFill>
                  <a:latin typeface="+mj-ea"/>
                  <a:ea typeface="+mj-ea"/>
                </a:endParaRPr>
              </a:p>
            </p:txBody>
          </p:sp>
        </p:grpSp>
        <p:cxnSp>
          <p:nvCxnSpPr>
            <p:cNvPr id="55" name="直線矢印コネクタ 54"/>
            <p:cNvCxnSpPr/>
            <p:nvPr/>
          </p:nvCxnSpPr>
          <p:spPr bwMode="auto">
            <a:xfrm flipV="1">
              <a:off x="925022" y="1703735"/>
              <a:ext cx="530307" cy="190050"/>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74" name="直線矢印コネクタ 73"/>
            <p:cNvCxnSpPr/>
            <p:nvPr/>
          </p:nvCxnSpPr>
          <p:spPr bwMode="auto">
            <a:xfrm flipV="1">
              <a:off x="1638610" y="1998766"/>
              <a:ext cx="97829" cy="518993"/>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76" name="直線矢印コネクタ 75"/>
            <p:cNvCxnSpPr/>
            <p:nvPr/>
          </p:nvCxnSpPr>
          <p:spPr bwMode="auto">
            <a:xfrm flipH="1" flipV="1">
              <a:off x="1002110" y="2169560"/>
              <a:ext cx="393182" cy="392280"/>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sp>
          <p:nvSpPr>
            <p:cNvPr id="79" name="角丸四角形 78"/>
            <p:cNvSpPr/>
            <p:nvPr/>
          </p:nvSpPr>
          <p:spPr bwMode="auto">
            <a:xfrm>
              <a:off x="3933608" y="1353017"/>
              <a:ext cx="817513" cy="2353476"/>
            </a:xfrm>
            <a:prstGeom prst="roundRect">
              <a:avLst/>
            </a:prstGeom>
            <a:noFill/>
            <a:ln w="19050">
              <a:solidFill>
                <a:schemeClr val="accent6"/>
              </a:solidFill>
              <a:prstDash val="sys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85" name="テキスト ボックス 84"/>
            <p:cNvSpPr txBox="1"/>
            <p:nvPr/>
          </p:nvSpPr>
          <p:spPr>
            <a:xfrm>
              <a:off x="3669622" y="1336901"/>
              <a:ext cx="1345504" cy="184666"/>
            </a:xfrm>
            <a:prstGeom prst="rect">
              <a:avLst/>
            </a:prstGeom>
            <a:noFill/>
            <a:effectLst/>
          </p:spPr>
          <p:txBody>
            <a:bodyPr wrap="none" lIns="48000" tIns="0" rIns="48000" bIns="0" rtlCol="0">
              <a:spAutoFit/>
            </a:bodyPr>
            <a:lstStyle/>
            <a:p>
              <a:pPr algn="ctr"/>
              <a:r>
                <a:rPr lang="en-US" altLang="ja-JP" sz="1600" b="1" dirty="0" smtClean="0">
                  <a:solidFill>
                    <a:srgbClr val="002B62"/>
                  </a:solidFill>
                  <a:effectLst>
                    <a:glow rad="101600">
                      <a:schemeClr val="bg1"/>
                    </a:glow>
                  </a:effectLst>
                </a:rPr>
                <a:t>Operation team</a:t>
              </a:r>
              <a:endParaRPr lang="ja-JP" altLang="en-US" sz="1600" b="1" dirty="0">
                <a:solidFill>
                  <a:srgbClr val="002B62"/>
                </a:solidFill>
                <a:effectLst>
                  <a:glow rad="101600">
                    <a:schemeClr val="bg1"/>
                  </a:glow>
                </a:effectLst>
              </a:endParaRPr>
            </a:p>
          </p:txBody>
        </p:sp>
        <p:grpSp>
          <p:nvGrpSpPr>
            <p:cNvPr id="86" name="グループ化 85"/>
            <p:cNvGrpSpPr/>
            <p:nvPr/>
          </p:nvGrpSpPr>
          <p:grpSpPr>
            <a:xfrm>
              <a:off x="3754176" y="2583610"/>
              <a:ext cx="1176380" cy="565220"/>
              <a:chOff x="637497" y="3336695"/>
              <a:chExt cx="1176380" cy="565220"/>
            </a:xfrm>
          </p:grpSpPr>
          <p:grpSp>
            <p:nvGrpSpPr>
              <p:cNvPr id="87" name="グループ化 86">
                <a:extLst>
                  <a:ext uri="{FF2B5EF4-FFF2-40B4-BE49-F238E27FC236}">
                    <a16:creationId xmlns:a16="http://schemas.microsoft.com/office/drawing/2014/main" id="{0354CE80-49FB-4388-83BA-94DF9E40A5E8}"/>
                  </a:ext>
                </a:extLst>
              </p:cNvPr>
              <p:cNvGrpSpPr>
                <a:grpSpLocks noChangeAspect="1"/>
              </p:cNvGrpSpPr>
              <p:nvPr/>
            </p:nvGrpSpPr>
            <p:grpSpPr bwMode="gray">
              <a:xfrm>
                <a:off x="987892" y="3336695"/>
                <a:ext cx="475584" cy="334060"/>
                <a:chOff x="-1828973" y="2716213"/>
                <a:chExt cx="2020481" cy="1419225"/>
              </a:xfrm>
            </p:grpSpPr>
            <p:sp>
              <p:nvSpPr>
                <p:cNvPr id="89"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90"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grpSp>
          <p:sp>
            <p:nvSpPr>
              <p:cNvPr id="88" name="テキスト ボックス 87"/>
              <p:cNvSpPr txBox="1"/>
              <p:nvPr/>
            </p:nvSpPr>
            <p:spPr>
              <a:xfrm>
                <a:off x="637497" y="3617173"/>
                <a:ext cx="1176380"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Operator B</a:t>
                </a:r>
                <a:endParaRPr lang="ja-JP" altLang="en-US" sz="1867" b="1" dirty="0">
                  <a:solidFill>
                    <a:srgbClr val="002B62"/>
                  </a:solidFill>
                  <a:effectLst>
                    <a:glow rad="38100">
                      <a:schemeClr val="bg1"/>
                    </a:glow>
                  </a:effectLst>
                </a:endParaRPr>
              </a:p>
            </p:txBody>
          </p:sp>
        </p:grpSp>
        <p:sp>
          <p:nvSpPr>
            <p:cNvPr id="91" name="フローチャート: 複数書類 90"/>
            <p:cNvSpPr/>
            <p:nvPr/>
          </p:nvSpPr>
          <p:spPr bwMode="auto">
            <a:xfrm>
              <a:off x="2630877" y="1670400"/>
              <a:ext cx="917654" cy="690813"/>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a:solidFill>
                    <a:srgbClr val="002B62"/>
                  </a:solidFill>
                  <a:latin typeface="+mj-ea"/>
                  <a:ea typeface="+mj-ea"/>
                </a:rPr>
                <a:t>作業手順</a:t>
              </a:r>
              <a:endParaRPr lang="en-US" altLang="ja-JP" sz="1067" b="1" dirty="0">
                <a:solidFill>
                  <a:srgbClr val="002B62"/>
                </a:solidFill>
                <a:latin typeface="+mj-ea"/>
                <a:ea typeface="+mj-ea"/>
              </a:endParaRPr>
            </a:p>
            <a:p>
              <a:pPr algn="ctr"/>
              <a:r>
                <a:rPr lang="en-US" altLang="ja-JP" sz="800" b="1" dirty="0">
                  <a:solidFill>
                    <a:srgbClr val="002B62"/>
                  </a:solidFill>
                  <a:latin typeface="+mj-ea"/>
                  <a:ea typeface="+mj-ea"/>
                </a:rPr>
                <a:t>(</a:t>
              </a:r>
              <a:r>
                <a:rPr lang="ja-JP" altLang="en-US" sz="800" b="1" dirty="0">
                  <a:solidFill>
                    <a:srgbClr val="002B62"/>
                  </a:solidFill>
                  <a:latin typeface="+mj-ea"/>
                  <a:ea typeface="+mj-ea"/>
                </a:rPr>
                <a:t>パラメータ埋込み</a:t>
              </a:r>
              <a:r>
                <a:rPr lang="en-US" altLang="ja-JP" sz="800" b="1" dirty="0">
                  <a:solidFill>
                    <a:srgbClr val="002B62"/>
                  </a:solidFill>
                  <a:latin typeface="+mj-ea"/>
                  <a:ea typeface="+mj-ea"/>
                </a:rPr>
                <a:t>)</a:t>
              </a:r>
              <a:endParaRPr lang="ja-JP" altLang="en-US" sz="800" b="1" dirty="0">
                <a:solidFill>
                  <a:srgbClr val="002B62"/>
                </a:solidFill>
                <a:latin typeface="+mj-ea"/>
                <a:ea typeface="+mj-ea"/>
              </a:endParaRPr>
            </a:p>
          </p:txBody>
        </p:sp>
        <p:sp>
          <p:nvSpPr>
            <p:cNvPr id="23" name="フローチャート: 内部記憶 22"/>
            <p:cNvSpPr/>
            <p:nvPr/>
          </p:nvSpPr>
          <p:spPr bwMode="auto">
            <a:xfrm>
              <a:off x="2630877" y="2543363"/>
              <a:ext cx="917654" cy="871108"/>
            </a:xfrm>
            <a:prstGeom prst="flowChartInternalStorage">
              <a:avLst/>
            </a:prstGeom>
            <a:solidFill>
              <a:schemeClr val="bg1"/>
            </a:solidFill>
            <a:ln w="19050">
              <a:solidFill>
                <a:srgbClr val="002B62"/>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Time chart</a:t>
              </a:r>
              <a:endParaRPr lang="ja-JP" altLang="en-US" sz="1067" b="1" dirty="0">
                <a:solidFill>
                  <a:srgbClr val="002B62"/>
                </a:solidFill>
                <a:latin typeface="+mj-ea"/>
                <a:ea typeface="+mj-ea"/>
              </a:endParaRPr>
            </a:p>
          </p:txBody>
        </p:sp>
        <p:sp>
          <p:nvSpPr>
            <p:cNvPr id="24" name="正方形/長方形 23"/>
            <p:cNvSpPr/>
            <p:nvPr/>
          </p:nvSpPr>
          <p:spPr bwMode="auto">
            <a:xfrm>
              <a:off x="2553966" y="1530476"/>
              <a:ext cx="1089411" cy="1964254"/>
            </a:xfrm>
            <a:prstGeom prst="rect">
              <a:avLst/>
            </a:prstGeom>
            <a:noFill/>
            <a:ln w="19050">
              <a:solidFill>
                <a:srgbClr val="002B62"/>
              </a:solidFill>
              <a:prstDash val="sys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nvGrpSpPr>
            <p:cNvPr id="26" name="グループ化 25"/>
            <p:cNvGrpSpPr/>
            <p:nvPr/>
          </p:nvGrpSpPr>
          <p:grpSpPr>
            <a:xfrm>
              <a:off x="2291769" y="1934617"/>
              <a:ext cx="243139" cy="1190276"/>
              <a:chOff x="2291769" y="2129922"/>
              <a:chExt cx="243139" cy="1190276"/>
            </a:xfrm>
          </p:grpSpPr>
          <p:cxnSp>
            <p:nvCxnSpPr>
              <p:cNvPr id="84" name="直線矢印コネクタ 83"/>
              <p:cNvCxnSpPr/>
              <p:nvPr/>
            </p:nvCxnSpPr>
            <p:spPr bwMode="auto">
              <a:xfrm>
                <a:off x="2291769" y="2129922"/>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93" name="直線矢印コネクタ 92"/>
              <p:cNvCxnSpPr/>
              <p:nvPr/>
            </p:nvCxnSpPr>
            <p:spPr bwMode="auto">
              <a:xfrm>
                <a:off x="2291769" y="2725060"/>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94" name="直線矢印コネクタ 93"/>
              <p:cNvCxnSpPr/>
              <p:nvPr/>
            </p:nvCxnSpPr>
            <p:spPr bwMode="auto">
              <a:xfrm>
                <a:off x="2291769" y="3320198"/>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sp>
          <p:nvSpPr>
            <p:cNvPr id="95" name="テキスト ボックス 94"/>
            <p:cNvSpPr txBox="1"/>
            <p:nvPr/>
          </p:nvSpPr>
          <p:spPr>
            <a:xfrm>
              <a:off x="2518163" y="1454849"/>
              <a:ext cx="1158338" cy="161583"/>
            </a:xfrm>
            <a:prstGeom prst="rect">
              <a:avLst/>
            </a:prstGeom>
            <a:noFill/>
          </p:spPr>
          <p:txBody>
            <a:bodyPr wrap="none" lIns="48000" tIns="0" rIns="48000" bIns="0" rtlCol="0">
              <a:spAutoFit/>
            </a:bodyPr>
            <a:lstStyle/>
            <a:p>
              <a:pPr algn="ctr"/>
              <a:r>
                <a:rPr lang="en-US" altLang="ja-JP" sz="1400" b="1" dirty="0" smtClean="0">
                  <a:solidFill>
                    <a:srgbClr val="002B62"/>
                  </a:solidFill>
                  <a:effectLst>
                    <a:glow rad="127000">
                      <a:schemeClr val="bg1"/>
                    </a:glow>
                  </a:effectLst>
                </a:rPr>
                <a:t>Only used once</a:t>
              </a:r>
              <a:endParaRPr lang="ja-JP" altLang="en-US" sz="1400" b="1" dirty="0">
                <a:solidFill>
                  <a:srgbClr val="002B62"/>
                </a:solidFill>
                <a:effectLst>
                  <a:glow rad="127000">
                    <a:schemeClr val="bg1"/>
                  </a:glow>
                </a:effectLst>
              </a:endParaRPr>
            </a:p>
          </p:txBody>
        </p:sp>
        <p:grpSp>
          <p:nvGrpSpPr>
            <p:cNvPr id="98" name="グループ化 97"/>
            <p:cNvGrpSpPr/>
            <p:nvPr/>
          </p:nvGrpSpPr>
          <p:grpSpPr>
            <a:xfrm>
              <a:off x="3678609" y="1942237"/>
              <a:ext cx="243139" cy="1190276"/>
              <a:chOff x="2291769" y="2129922"/>
              <a:chExt cx="243139" cy="1190276"/>
            </a:xfrm>
          </p:grpSpPr>
          <p:cxnSp>
            <p:nvCxnSpPr>
              <p:cNvPr id="99" name="直線矢印コネクタ 98"/>
              <p:cNvCxnSpPr/>
              <p:nvPr/>
            </p:nvCxnSpPr>
            <p:spPr bwMode="auto">
              <a:xfrm>
                <a:off x="2291769" y="2129922"/>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00" name="直線矢印コネクタ 99"/>
              <p:cNvCxnSpPr/>
              <p:nvPr/>
            </p:nvCxnSpPr>
            <p:spPr bwMode="auto">
              <a:xfrm>
                <a:off x="2291769" y="2725060"/>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01" name="直線矢印コネクタ 100"/>
              <p:cNvCxnSpPr/>
              <p:nvPr/>
            </p:nvCxnSpPr>
            <p:spPr bwMode="auto">
              <a:xfrm>
                <a:off x="2291769" y="3320198"/>
                <a:ext cx="243139"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grpSp>
          <p:nvGrpSpPr>
            <p:cNvPr id="36" name="グループ化 35"/>
            <p:cNvGrpSpPr/>
            <p:nvPr/>
          </p:nvGrpSpPr>
          <p:grpSpPr>
            <a:xfrm>
              <a:off x="4075839" y="3768570"/>
              <a:ext cx="533051" cy="396000"/>
              <a:chOff x="4092513" y="3768570"/>
              <a:chExt cx="533051" cy="396000"/>
            </a:xfrm>
          </p:grpSpPr>
          <p:cxnSp>
            <p:nvCxnSpPr>
              <p:cNvPr id="103" name="直線矢印コネクタ 102"/>
              <p:cNvCxnSpPr/>
              <p:nvPr/>
            </p:nvCxnSpPr>
            <p:spPr bwMode="auto">
              <a:xfrm rot="5400000">
                <a:off x="4427564"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04" name="直線矢印コネクタ 103"/>
              <p:cNvCxnSpPr/>
              <p:nvPr/>
            </p:nvCxnSpPr>
            <p:spPr bwMode="auto">
              <a:xfrm rot="5400000">
                <a:off x="4161039"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05" name="直線矢印コネクタ 104"/>
              <p:cNvCxnSpPr/>
              <p:nvPr/>
            </p:nvCxnSpPr>
            <p:spPr bwMode="auto">
              <a:xfrm rot="5400000">
                <a:off x="3894513"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grpSp>
          <p:nvGrpSpPr>
            <p:cNvPr id="37" name="グループ化 36"/>
            <p:cNvGrpSpPr/>
            <p:nvPr/>
          </p:nvGrpSpPr>
          <p:grpSpPr>
            <a:xfrm>
              <a:off x="5346329" y="1481286"/>
              <a:ext cx="1089884" cy="935543"/>
              <a:chOff x="5573525" y="2397630"/>
              <a:chExt cx="1089884" cy="935543"/>
            </a:xfrm>
          </p:grpSpPr>
          <p:sp>
            <p:nvSpPr>
              <p:cNvPr id="106" name="フローチャート: 複数書類 105"/>
              <p:cNvSpPr/>
              <p:nvPr/>
            </p:nvSpPr>
            <p:spPr bwMode="auto">
              <a:xfrm>
                <a:off x="5904532" y="2397630"/>
                <a:ext cx="758877" cy="620910"/>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067" b="1" dirty="0">
                  <a:solidFill>
                    <a:srgbClr val="002B62"/>
                  </a:solidFill>
                  <a:latin typeface="+mj-ea"/>
                  <a:ea typeface="+mj-ea"/>
                </a:endParaRPr>
              </a:p>
            </p:txBody>
          </p:sp>
          <p:sp>
            <p:nvSpPr>
              <p:cNvPr id="107" name="フローチャート: 複数書類 106"/>
              <p:cNvSpPr/>
              <p:nvPr/>
            </p:nvSpPr>
            <p:spPr bwMode="auto">
              <a:xfrm>
                <a:off x="5739028" y="2554946"/>
                <a:ext cx="758877" cy="620910"/>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067" b="1" dirty="0">
                  <a:solidFill>
                    <a:srgbClr val="002B62"/>
                  </a:solidFill>
                  <a:latin typeface="+mj-ea"/>
                  <a:ea typeface="+mj-ea"/>
                </a:endParaRPr>
              </a:p>
            </p:txBody>
          </p:sp>
          <p:sp>
            <p:nvSpPr>
              <p:cNvPr id="108" name="フローチャート: 複数書類 107"/>
              <p:cNvSpPr/>
              <p:nvPr/>
            </p:nvSpPr>
            <p:spPr bwMode="auto">
              <a:xfrm>
                <a:off x="5573525" y="2712263"/>
                <a:ext cx="758877" cy="620910"/>
              </a:xfrm>
              <a:prstGeom prst="flowChartMultidocument">
                <a:avLst/>
              </a:prstGeom>
              <a:solidFill>
                <a:schemeClr val="bg1"/>
              </a:solidFill>
              <a:ln w="19050">
                <a:solidFill>
                  <a:schemeClr val="accent6"/>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latin typeface="+mj-ea"/>
                    <a:ea typeface="+mj-ea"/>
                  </a:rPr>
                  <a:t>Operation</a:t>
                </a:r>
                <a:br>
                  <a:rPr lang="en-US" altLang="ja-JP" sz="1067" b="1" dirty="0" smtClean="0">
                    <a:solidFill>
                      <a:srgbClr val="002B62"/>
                    </a:solidFill>
                    <a:latin typeface="+mj-ea"/>
                    <a:ea typeface="+mj-ea"/>
                  </a:rPr>
                </a:br>
                <a:r>
                  <a:rPr lang="en-US" altLang="ja-JP" sz="1067" b="1" dirty="0" smtClean="0">
                    <a:solidFill>
                      <a:srgbClr val="002B62"/>
                    </a:solidFill>
                    <a:latin typeface="+mj-ea"/>
                    <a:ea typeface="+mj-ea"/>
                  </a:rPr>
                  <a:t>Manual</a:t>
                </a:r>
                <a:endParaRPr lang="ja-JP" altLang="en-US" sz="1067" b="1" dirty="0">
                  <a:solidFill>
                    <a:srgbClr val="002B62"/>
                  </a:solidFill>
                  <a:latin typeface="+mj-ea"/>
                  <a:ea typeface="+mj-ea"/>
                </a:endParaRPr>
              </a:p>
            </p:txBody>
          </p:sp>
        </p:grpSp>
        <p:sp>
          <p:nvSpPr>
            <p:cNvPr id="109" name="Freeform 22"/>
            <p:cNvSpPr>
              <a:spLocks/>
            </p:cNvSpPr>
            <p:nvPr/>
          </p:nvSpPr>
          <p:spPr bwMode="auto">
            <a:xfrm>
              <a:off x="7653297" y="3036591"/>
              <a:ext cx="160995" cy="210121"/>
            </a:xfrm>
            <a:custGeom>
              <a:avLst/>
              <a:gdLst/>
              <a:ahLst/>
              <a:cxnLst/>
              <a:rect l="l" t="t" r="r" b="b"/>
              <a:pathLst>
                <a:path w="613349" h="800507">
                  <a:moveTo>
                    <a:pt x="52388" y="602069"/>
                  </a:moveTo>
                  <a:lnTo>
                    <a:pt x="200025" y="654457"/>
                  </a:lnTo>
                  <a:lnTo>
                    <a:pt x="146050" y="800507"/>
                  </a:lnTo>
                  <a:lnTo>
                    <a:pt x="0" y="748119"/>
                  </a:lnTo>
                  <a:close/>
                  <a:moveTo>
                    <a:pt x="168329" y="687"/>
                  </a:moveTo>
                  <a:cubicBezTo>
                    <a:pt x="217874" y="-3599"/>
                    <a:pt x="284408" y="12227"/>
                    <a:pt x="380668" y="45990"/>
                  </a:cubicBezTo>
                  <a:cubicBezTo>
                    <a:pt x="569415" y="113515"/>
                    <a:pt x="652463" y="177290"/>
                    <a:pt x="595839" y="338600"/>
                  </a:cubicBezTo>
                  <a:cubicBezTo>
                    <a:pt x="565640" y="421132"/>
                    <a:pt x="527891" y="492409"/>
                    <a:pt x="429742" y="499911"/>
                  </a:cubicBezTo>
                  <a:cubicBezTo>
                    <a:pt x="429742" y="499911"/>
                    <a:pt x="429742" y="499911"/>
                    <a:pt x="297620" y="507414"/>
                  </a:cubicBezTo>
                  <a:cubicBezTo>
                    <a:pt x="248546" y="507414"/>
                    <a:pt x="244771" y="522420"/>
                    <a:pt x="222121" y="586194"/>
                  </a:cubicBezTo>
                  <a:cubicBezTo>
                    <a:pt x="222121" y="586194"/>
                    <a:pt x="222121" y="586194"/>
                    <a:pt x="82449" y="533674"/>
                  </a:cubicBezTo>
                  <a:cubicBezTo>
                    <a:pt x="105098" y="462397"/>
                    <a:pt x="112648" y="447392"/>
                    <a:pt x="123973" y="428634"/>
                  </a:cubicBezTo>
                  <a:cubicBezTo>
                    <a:pt x="142848" y="402375"/>
                    <a:pt x="180597" y="383617"/>
                    <a:pt x="203247" y="383617"/>
                  </a:cubicBezTo>
                  <a:cubicBezTo>
                    <a:pt x="203247" y="383617"/>
                    <a:pt x="203247" y="383617"/>
                    <a:pt x="380668" y="364860"/>
                  </a:cubicBezTo>
                  <a:cubicBezTo>
                    <a:pt x="410868" y="364860"/>
                    <a:pt x="429742" y="349855"/>
                    <a:pt x="444842" y="316092"/>
                  </a:cubicBezTo>
                  <a:cubicBezTo>
                    <a:pt x="467492" y="244815"/>
                    <a:pt x="444842" y="226058"/>
                    <a:pt x="331594" y="184792"/>
                  </a:cubicBezTo>
                  <a:cubicBezTo>
                    <a:pt x="214571" y="143527"/>
                    <a:pt x="188147" y="136024"/>
                    <a:pt x="150398" y="237312"/>
                  </a:cubicBezTo>
                  <a:cubicBezTo>
                    <a:pt x="150398" y="237312"/>
                    <a:pt x="150398" y="237312"/>
                    <a:pt x="149926" y="239188"/>
                  </a:cubicBezTo>
                  <a:lnTo>
                    <a:pt x="146623" y="252318"/>
                  </a:lnTo>
                  <a:cubicBezTo>
                    <a:pt x="146623" y="252318"/>
                    <a:pt x="146623" y="252318"/>
                    <a:pt x="3175" y="199798"/>
                  </a:cubicBezTo>
                  <a:cubicBezTo>
                    <a:pt x="50362" y="70843"/>
                    <a:pt x="85752" y="7831"/>
                    <a:pt x="168329" y="687"/>
                  </a:cubicBezTo>
                  <a:close/>
                </a:path>
              </a:pathLst>
            </a:custGeom>
            <a:solidFill>
              <a:srgbClr val="002B62"/>
            </a:solidFill>
            <a:ln>
              <a:noFill/>
            </a:ln>
            <a:effectLst>
              <a:glow rad="38100">
                <a:schemeClr val="bg1"/>
              </a:glo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solidFill>
                  <a:srgbClr val="000000"/>
                </a:solidFill>
              </a:endParaRPr>
            </a:p>
          </p:txBody>
        </p:sp>
        <p:sp>
          <p:nvSpPr>
            <p:cNvPr id="111" name="Freeform 22"/>
            <p:cNvSpPr>
              <a:spLocks/>
            </p:cNvSpPr>
            <p:nvPr/>
          </p:nvSpPr>
          <p:spPr bwMode="auto">
            <a:xfrm>
              <a:off x="8043460" y="3036591"/>
              <a:ext cx="160995" cy="210121"/>
            </a:xfrm>
            <a:custGeom>
              <a:avLst/>
              <a:gdLst/>
              <a:ahLst/>
              <a:cxnLst/>
              <a:rect l="l" t="t" r="r" b="b"/>
              <a:pathLst>
                <a:path w="613349" h="800507">
                  <a:moveTo>
                    <a:pt x="52388" y="602069"/>
                  </a:moveTo>
                  <a:lnTo>
                    <a:pt x="200025" y="654457"/>
                  </a:lnTo>
                  <a:lnTo>
                    <a:pt x="146050" y="800507"/>
                  </a:lnTo>
                  <a:lnTo>
                    <a:pt x="0" y="748119"/>
                  </a:lnTo>
                  <a:close/>
                  <a:moveTo>
                    <a:pt x="168329" y="687"/>
                  </a:moveTo>
                  <a:cubicBezTo>
                    <a:pt x="217874" y="-3599"/>
                    <a:pt x="284408" y="12227"/>
                    <a:pt x="380668" y="45990"/>
                  </a:cubicBezTo>
                  <a:cubicBezTo>
                    <a:pt x="569415" y="113515"/>
                    <a:pt x="652463" y="177290"/>
                    <a:pt x="595839" y="338600"/>
                  </a:cubicBezTo>
                  <a:cubicBezTo>
                    <a:pt x="565640" y="421132"/>
                    <a:pt x="527891" y="492409"/>
                    <a:pt x="429742" y="499911"/>
                  </a:cubicBezTo>
                  <a:cubicBezTo>
                    <a:pt x="429742" y="499911"/>
                    <a:pt x="429742" y="499911"/>
                    <a:pt x="297620" y="507414"/>
                  </a:cubicBezTo>
                  <a:cubicBezTo>
                    <a:pt x="248546" y="507414"/>
                    <a:pt x="244771" y="522420"/>
                    <a:pt x="222121" y="586194"/>
                  </a:cubicBezTo>
                  <a:cubicBezTo>
                    <a:pt x="222121" y="586194"/>
                    <a:pt x="222121" y="586194"/>
                    <a:pt x="82449" y="533674"/>
                  </a:cubicBezTo>
                  <a:cubicBezTo>
                    <a:pt x="105098" y="462397"/>
                    <a:pt x="112648" y="447392"/>
                    <a:pt x="123973" y="428634"/>
                  </a:cubicBezTo>
                  <a:cubicBezTo>
                    <a:pt x="142848" y="402375"/>
                    <a:pt x="180597" y="383617"/>
                    <a:pt x="203247" y="383617"/>
                  </a:cubicBezTo>
                  <a:cubicBezTo>
                    <a:pt x="203247" y="383617"/>
                    <a:pt x="203247" y="383617"/>
                    <a:pt x="380668" y="364860"/>
                  </a:cubicBezTo>
                  <a:cubicBezTo>
                    <a:pt x="410868" y="364860"/>
                    <a:pt x="429742" y="349855"/>
                    <a:pt x="444842" y="316092"/>
                  </a:cubicBezTo>
                  <a:cubicBezTo>
                    <a:pt x="467492" y="244815"/>
                    <a:pt x="444842" y="226058"/>
                    <a:pt x="331594" y="184792"/>
                  </a:cubicBezTo>
                  <a:cubicBezTo>
                    <a:pt x="214571" y="143527"/>
                    <a:pt x="188147" y="136024"/>
                    <a:pt x="150398" y="237312"/>
                  </a:cubicBezTo>
                  <a:cubicBezTo>
                    <a:pt x="150398" y="237312"/>
                    <a:pt x="150398" y="237312"/>
                    <a:pt x="149926" y="239188"/>
                  </a:cubicBezTo>
                  <a:lnTo>
                    <a:pt x="146623" y="252318"/>
                  </a:lnTo>
                  <a:cubicBezTo>
                    <a:pt x="146623" y="252318"/>
                    <a:pt x="146623" y="252318"/>
                    <a:pt x="3175" y="199798"/>
                  </a:cubicBezTo>
                  <a:cubicBezTo>
                    <a:pt x="50362" y="70843"/>
                    <a:pt x="85752" y="7831"/>
                    <a:pt x="168329" y="687"/>
                  </a:cubicBezTo>
                  <a:close/>
                </a:path>
              </a:pathLst>
            </a:custGeom>
            <a:solidFill>
              <a:srgbClr val="002B62"/>
            </a:solidFill>
            <a:ln>
              <a:noFill/>
            </a:ln>
            <a:effectLst>
              <a:glow rad="38100">
                <a:schemeClr val="bg1"/>
              </a:glo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solidFill>
                  <a:srgbClr val="000000"/>
                </a:solidFill>
              </a:endParaRPr>
            </a:p>
          </p:txBody>
        </p:sp>
        <p:sp>
          <p:nvSpPr>
            <p:cNvPr id="115" name="Freeform 22"/>
            <p:cNvSpPr>
              <a:spLocks/>
            </p:cNvSpPr>
            <p:nvPr/>
          </p:nvSpPr>
          <p:spPr bwMode="auto">
            <a:xfrm>
              <a:off x="8433623" y="3036591"/>
              <a:ext cx="160995" cy="210121"/>
            </a:xfrm>
            <a:custGeom>
              <a:avLst/>
              <a:gdLst/>
              <a:ahLst/>
              <a:cxnLst/>
              <a:rect l="l" t="t" r="r" b="b"/>
              <a:pathLst>
                <a:path w="613349" h="800507">
                  <a:moveTo>
                    <a:pt x="52388" y="602069"/>
                  </a:moveTo>
                  <a:lnTo>
                    <a:pt x="200025" y="654457"/>
                  </a:lnTo>
                  <a:lnTo>
                    <a:pt x="146050" y="800507"/>
                  </a:lnTo>
                  <a:lnTo>
                    <a:pt x="0" y="748119"/>
                  </a:lnTo>
                  <a:close/>
                  <a:moveTo>
                    <a:pt x="168329" y="687"/>
                  </a:moveTo>
                  <a:cubicBezTo>
                    <a:pt x="217874" y="-3599"/>
                    <a:pt x="284408" y="12227"/>
                    <a:pt x="380668" y="45990"/>
                  </a:cubicBezTo>
                  <a:cubicBezTo>
                    <a:pt x="569415" y="113515"/>
                    <a:pt x="652463" y="177290"/>
                    <a:pt x="595839" y="338600"/>
                  </a:cubicBezTo>
                  <a:cubicBezTo>
                    <a:pt x="565640" y="421132"/>
                    <a:pt x="527891" y="492409"/>
                    <a:pt x="429742" y="499911"/>
                  </a:cubicBezTo>
                  <a:cubicBezTo>
                    <a:pt x="429742" y="499911"/>
                    <a:pt x="429742" y="499911"/>
                    <a:pt x="297620" y="507414"/>
                  </a:cubicBezTo>
                  <a:cubicBezTo>
                    <a:pt x="248546" y="507414"/>
                    <a:pt x="244771" y="522420"/>
                    <a:pt x="222121" y="586194"/>
                  </a:cubicBezTo>
                  <a:cubicBezTo>
                    <a:pt x="222121" y="586194"/>
                    <a:pt x="222121" y="586194"/>
                    <a:pt x="82449" y="533674"/>
                  </a:cubicBezTo>
                  <a:cubicBezTo>
                    <a:pt x="105098" y="462397"/>
                    <a:pt x="112648" y="447392"/>
                    <a:pt x="123973" y="428634"/>
                  </a:cubicBezTo>
                  <a:cubicBezTo>
                    <a:pt x="142848" y="402375"/>
                    <a:pt x="180597" y="383617"/>
                    <a:pt x="203247" y="383617"/>
                  </a:cubicBezTo>
                  <a:cubicBezTo>
                    <a:pt x="203247" y="383617"/>
                    <a:pt x="203247" y="383617"/>
                    <a:pt x="380668" y="364860"/>
                  </a:cubicBezTo>
                  <a:cubicBezTo>
                    <a:pt x="410868" y="364860"/>
                    <a:pt x="429742" y="349855"/>
                    <a:pt x="444842" y="316092"/>
                  </a:cubicBezTo>
                  <a:cubicBezTo>
                    <a:pt x="467492" y="244815"/>
                    <a:pt x="444842" y="226058"/>
                    <a:pt x="331594" y="184792"/>
                  </a:cubicBezTo>
                  <a:cubicBezTo>
                    <a:pt x="214571" y="143527"/>
                    <a:pt x="188147" y="136024"/>
                    <a:pt x="150398" y="237312"/>
                  </a:cubicBezTo>
                  <a:cubicBezTo>
                    <a:pt x="150398" y="237312"/>
                    <a:pt x="150398" y="237312"/>
                    <a:pt x="149926" y="239188"/>
                  </a:cubicBezTo>
                  <a:lnTo>
                    <a:pt x="146623" y="252318"/>
                  </a:lnTo>
                  <a:cubicBezTo>
                    <a:pt x="146623" y="252318"/>
                    <a:pt x="146623" y="252318"/>
                    <a:pt x="3175" y="199798"/>
                  </a:cubicBezTo>
                  <a:cubicBezTo>
                    <a:pt x="50362" y="70843"/>
                    <a:pt x="85752" y="7831"/>
                    <a:pt x="168329" y="687"/>
                  </a:cubicBezTo>
                  <a:close/>
                </a:path>
              </a:pathLst>
            </a:custGeom>
            <a:solidFill>
              <a:srgbClr val="002B62"/>
            </a:solidFill>
            <a:ln>
              <a:noFill/>
            </a:ln>
            <a:effectLst>
              <a:glow rad="38100">
                <a:schemeClr val="bg1"/>
              </a:glo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solidFill>
                  <a:srgbClr val="000000"/>
                </a:solidFill>
              </a:endParaRPr>
            </a:p>
          </p:txBody>
        </p:sp>
        <p:cxnSp>
          <p:nvCxnSpPr>
            <p:cNvPr id="119" name="直線矢印コネクタ 118"/>
            <p:cNvCxnSpPr/>
            <p:nvPr/>
          </p:nvCxnSpPr>
          <p:spPr bwMode="auto">
            <a:xfrm flipH="1">
              <a:off x="6270709" y="3514224"/>
              <a:ext cx="108484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nvGrpSpPr>
            <p:cNvPr id="40" name="グループ化 39"/>
            <p:cNvGrpSpPr/>
            <p:nvPr/>
          </p:nvGrpSpPr>
          <p:grpSpPr>
            <a:xfrm>
              <a:off x="5508161" y="3007036"/>
              <a:ext cx="766220" cy="795359"/>
              <a:chOff x="5536695" y="3007036"/>
              <a:chExt cx="766220" cy="795359"/>
            </a:xfrm>
          </p:grpSpPr>
          <p:grpSp>
            <p:nvGrpSpPr>
              <p:cNvPr id="116" name="グループ化 115"/>
              <p:cNvGrpSpPr>
                <a:grpSpLocks noChangeAspect="1"/>
              </p:cNvGrpSpPr>
              <p:nvPr/>
            </p:nvGrpSpPr>
            <p:grpSpPr bwMode="gray">
              <a:xfrm>
                <a:off x="5689223" y="3007036"/>
                <a:ext cx="461165" cy="513591"/>
                <a:chOff x="863600" y="1071566"/>
                <a:chExt cx="823913" cy="917575"/>
              </a:xfrm>
            </p:grpSpPr>
            <p:sp>
              <p:nvSpPr>
                <p:cNvPr id="117" name="フリーフォーム 116"/>
                <p:cNvSpPr>
                  <a:spLocks noChangeAspect="1"/>
                </p:cNvSpPr>
                <p:nvPr/>
              </p:nvSpPr>
              <p:spPr bwMode="gray">
                <a:xfrm>
                  <a:off x="863600" y="1071566"/>
                  <a:ext cx="823913" cy="917575"/>
                </a:xfrm>
                <a:custGeom>
                  <a:avLst/>
                  <a:gdLst>
                    <a:gd name="connsiteX0" fmla="*/ 243036 w 823913"/>
                    <a:gd name="connsiteY0" fmla="*/ 469900 h 917575"/>
                    <a:gd name="connsiteX1" fmla="*/ 350633 w 823913"/>
                    <a:gd name="connsiteY1" fmla="*/ 807725 h 917575"/>
                    <a:gd name="connsiteX2" fmla="*/ 385998 w 823913"/>
                    <a:gd name="connsiteY2" fmla="*/ 493977 h 917575"/>
                    <a:gd name="connsiteX3" fmla="*/ 437915 w 823913"/>
                    <a:gd name="connsiteY3" fmla="*/ 493977 h 917575"/>
                    <a:gd name="connsiteX4" fmla="*/ 473280 w 823913"/>
                    <a:gd name="connsiteY4" fmla="*/ 807725 h 917575"/>
                    <a:gd name="connsiteX5" fmla="*/ 580878 w 823913"/>
                    <a:gd name="connsiteY5" fmla="*/ 469900 h 917575"/>
                    <a:gd name="connsiteX6" fmla="*/ 789301 w 823913"/>
                    <a:gd name="connsiteY6" fmla="*/ 527834 h 917575"/>
                    <a:gd name="connsiteX7" fmla="*/ 823913 w 823913"/>
                    <a:gd name="connsiteY7" fmla="*/ 585769 h 917575"/>
                    <a:gd name="connsiteX8" fmla="*/ 823913 w 823913"/>
                    <a:gd name="connsiteY8" fmla="*/ 897260 h 917575"/>
                    <a:gd name="connsiteX9" fmla="*/ 803597 w 823913"/>
                    <a:gd name="connsiteY9" fmla="*/ 917575 h 917575"/>
                    <a:gd name="connsiteX10" fmla="*/ 20316 w 823913"/>
                    <a:gd name="connsiteY10" fmla="*/ 917575 h 917575"/>
                    <a:gd name="connsiteX11" fmla="*/ 0 w 823913"/>
                    <a:gd name="connsiteY11" fmla="*/ 897260 h 917575"/>
                    <a:gd name="connsiteX12" fmla="*/ 0 w 823913"/>
                    <a:gd name="connsiteY12" fmla="*/ 585769 h 917575"/>
                    <a:gd name="connsiteX13" fmla="*/ 34612 w 823913"/>
                    <a:gd name="connsiteY13" fmla="*/ 527834 h 917575"/>
                    <a:gd name="connsiteX14" fmla="*/ 243036 w 823913"/>
                    <a:gd name="connsiteY14" fmla="*/ 469900 h 917575"/>
                    <a:gd name="connsiteX15" fmla="*/ 408782 w 823913"/>
                    <a:gd name="connsiteY15" fmla="*/ 0 h 917575"/>
                    <a:gd name="connsiteX16" fmla="*/ 579439 w 823913"/>
                    <a:gd name="connsiteY16" fmla="*/ 220663 h 917575"/>
                    <a:gd name="connsiteX17" fmla="*/ 408782 w 823913"/>
                    <a:gd name="connsiteY17" fmla="*/ 441326 h 917575"/>
                    <a:gd name="connsiteX18" fmla="*/ 238125 w 823913"/>
                    <a:gd name="connsiteY18" fmla="*/ 220663 h 917575"/>
                    <a:gd name="connsiteX19" fmla="*/ 408782 w 823913"/>
                    <a:gd name="connsiteY19" fmla="*/ 0 h 91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3913" h="917575">
                      <a:moveTo>
                        <a:pt x="243036" y="469900"/>
                      </a:moveTo>
                      <a:cubicBezTo>
                        <a:pt x="243036" y="469900"/>
                        <a:pt x="243036" y="469900"/>
                        <a:pt x="350633" y="807725"/>
                      </a:cubicBezTo>
                      <a:cubicBezTo>
                        <a:pt x="350633" y="807725"/>
                        <a:pt x="350633" y="807725"/>
                        <a:pt x="385998" y="493977"/>
                      </a:cubicBezTo>
                      <a:cubicBezTo>
                        <a:pt x="385998" y="493977"/>
                        <a:pt x="385998" y="493977"/>
                        <a:pt x="437915" y="493977"/>
                      </a:cubicBezTo>
                      <a:cubicBezTo>
                        <a:pt x="437915" y="493977"/>
                        <a:pt x="437915" y="493977"/>
                        <a:pt x="473280" y="807725"/>
                      </a:cubicBezTo>
                      <a:cubicBezTo>
                        <a:pt x="473280" y="807725"/>
                        <a:pt x="473280" y="807725"/>
                        <a:pt x="580878" y="469900"/>
                      </a:cubicBezTo>
                      <a:cubicBezTo>
                        <a:pt x="580878" y="469900"/>
                        <a:pt x="775005" y="523320"/>
                        <a:pt x="789301" y="527834"/>
                      </a:cubicBezTo>
                      <a:cubicBezTo>
                        <a:pt x="823161" y="536863"/>
                        <a:pt x="823913" y="553416"/>
                        <a:pt x="823913" y="585769"/>
                      </a:cubicBezTo>
                      <a:cubicBezTo>
                        <a:pt x="823913" y="585769"/>
                        <a:pt x="823913" y="585769"/>
                        <a:pt x="823913" y="897260"/>
                      </a:cubicBezTo>
                      <a:cubicBezTo>
                        <a:pt x="823913" y="908546"/>
                        <a:pt x="814884" y="917575"/>
                        <a:pt x="803597" y="917575"/>
                      </a:cubicBezTo>
                      <a:cubicBezTo>
                        <a:pt x="803597" y="917575"/>
                        <a:pt x="803597" y="917575"/>
                        <a:pt x="20316" y="917575"/>
                      </a:cubicBezTo>
                      <a:cubicBezTo>
                        <a:pt x="9029" y="917575"/>
                        <a:pt x="0" y="908546"/>
                        <a:pt x="0" y="897260"/>
                      </a:cubicBezTo>
                      <a:cubicBezTo>
                        <a:pt x="0" y="897260"/>
                        <a:pt x="0" y="897260"/>
                        <a:pt x="0" y="585769"/>
                      </a:cubicBezTo>
                      <a:cubicBezTo>
                        <a:pt x="0" y="553416"/>
                        <a:pt x="752" y="536863"/>
                        <a:pt x="34612" y="527834"/>
                      </a:cubicBezTo>
                      <a:cubicBezTo>
                        <a:pt x="48908" y="523320"/>
                        <a:pt x="243036" y="469900"/>
                        <a:pt x="243036" y="469900"/>
                      </a:cubicBezTo>
                      <a:close/>
                      <a:moveTo>
                        <a:pt x="408782" y="0"/>
                      </a:moveTo>
                      <a:cubicBezTo>
                        <a:pt x="503033" y="0"/>
                        <a:pt x="579439" y="98794"/>
                        <a:pt x="579439" y="220663"/>
                      </a:cubicBezTo>
                      <a:cubicBezTo>
                        <a:pt x="579439" y="342532"/>
                        <a:pt x="503033" y="441326"/>
                        <a:pt x="408782" y="441326"/>
                      </a:cubicBezTo>
                      <a:cubicBezTo>
                        <a:pt x="314531" y="441326"/>
                        <a:pt x="238125" y="342532"/>
                        <a:pt x="238125" y="220663"/>
                      </a:cubicBezTo>
                      <a:cubicBezTo>
                        <a:pt x="238125" y="98794"/>
                        <a:pt x="314531" y="0"/>
                        <a:pt x="408782"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solidFill>
                      <a:schemeClr val="accent6"/>
                    </a:solidFill>
                  </a:endParaRPr>
                </a:p>
              </p:txBody>
            </p:sp>
            <p:sp>
              <p:nvSpPr>
                <p:cNvPr id="118" name="Freeform 19"/>
                <p:cNvSpPr>
                  <a:spLocks noChangeAspect="1"/>
                </p:cNvSpPr>
                <p:nvPr/>
              </p:nvSpPr>
              <p:spPr bwMode="gray">
                <a:xfrm>
                  <a:off x="1141413" y="1174751"/>
                  <a:ext cx="260350" cy="296863"/>
                </a:xfrm>
                <a:custGeom>
                  <a:avLst/>
                  <a:gdLst>
                    <a:gd name="T0" fmla="*/ 174 w 347"/>
                    <a:gd name="T1" fmla="*/ 61 h 394"/>
                    <a:gd name="T2" fmla="*/ 14 w 347"/>
                    <a:gd name="T3" fmla="*/ 60 h 394"/>
                    <a:gd name="T4" fmla="*/ 0 w 347"/>
                    <a:gd name="T5" fmla="*/ 154 h 394"/>
                    <a:gd name="T6" fmla="*/ 174 w 347"/>
                    <a:gd name="T7" fmla="*/ 394 h 394"/>
                    <a:gd name="T8" fmla="*/ 347 w 347"/>
                    <a:gd name="T9" fmla="*/ 168 h 394"/>
                    <a:gd name="T10" fmla="*/ 174 w 347"/>
                    <a:gd name="T11" fmla="*/ 61 h 394"/>
                  </a:gdLst>
                  <a:ahLst/>
                  <a:cxnLst>
                    <a:cxn ang="0">
                      <a:pos x="T0" y="T1"/>
                    </a:cxn>
                    <a:cxn ang="0">
                      <a:pos x="T2" y="T3"/>
                    </a:cxn>
                    <a:cxn ang="0">
                      <a:pos x="T4" y="T5"/>
                    </a:cxn>
                    <a:cxn ang="0">
                      <a:pos x="T6" y="T7"/>
                    </a:cxn>
                    <a:cxn ang="0">
                      <a:pos x="T8" y="T9"/>
                    </a:cxn>
                    <a:cxn ang="0">
                      <a:pos x="T10" y="T11"/>
                    </a:cxn>
                  </a:cxnLst>
                  <a:rect l="0" t="0" r="r" b="b"/>
                  <a:pathLst>
                    <a:path w="347" h="394">
                      <a:moveTo>
                        <a:pt x="174" y="61"/>
                      </a:moveTo>
                      <a:cubicBezTo>
                        <a:pt x="114" y="0"/>
                        <a:pt x="54" y="20"/>
                        <a:pt x="14" y="60"/>
                      </a:cubicBezTo>
                      <a:cubicBezTo>
                        <a:pt x="5" y="89"/>
                        <a:pt x="0" y="121"/>
                        <a:pt x="0" y="154"/>
                      </a:cubicBezTo>
                      <a:cubicBezTo>
                        <a:pt x="0" y="287"/>
                        <a:pt x="78" y="394"/>
                        <a:pt x="174" y="394"/>
                      </a:cubicBezTo>
                      <a:cubicBezTo>
                        <a:pt x="266" y="394"/>
                        <a:pt x="341" y="294"/>
                        <a:pt x="347" y="168"/>
                      </a:cubicBezTo>
                      <a:cubicBezTo>
                        <a:pt x="308" y="165"/>
                        <a:pt x="239" y="127"/>
                        <a:pt x="17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solidFill>
                      <a:schemeClr val="bg2"/>
                    </a:solidFill>
                  </a:endParaRPr>
                </a:p>
              </p:txBody>
            </p:sp>
          </p:grpSp>
          <p:sp>
            <p:nvSpPr>
              <p:cNvPr id="120" name="テキスト ボックス 119"/>
              <p:cNvSpPr txBox="1"/>
              <p:nvPr/>
            </p:nvSpPr>
            <p:spPr>
              <a:xfrm>
                <a:off x="5536695" y="3517653"/>
                <a:ext cx="766220"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Expert</a:t>
                </a:r>
                <a:endParaRPr lang="ja-JP" altLang="en-US" sz="1867" b="1" dirty="0">
                  <a:solidFill>
                    <a:srgbClr val="002B62"/>
                  </a:solidFill>
                  <a:effectLst>
                    <a:glow rad="38100">
                      <a:schemeClr val="bg1"/>
                    </a:glow>
                  </a:effectLst>
                </a:endParaRPr>
              </a:p>
            </p:txBody>
          </p:sp>
        </p:grpSp>
        <p:grpSp>
          <p:nvGrpSpPr>
            <p:cNvPr id="121" name="グループ化 120"/>
            <p:cNvGrpSpPr/>
            <p:nvPr/>
          </p:nvGrpSpPr>
          <p:grpSpPr>
            <a:xfrm>
              <a:off x="5719996" y="3768570"/>
              <a:ext cx="342551" cy="396000"/>
              <a:chOff x="4187763" y="3768570"/>
              <a:chExt cx="342551" cy="396000"/>
            </a:xfrm>
          </p:grpSpPr>
          <p:cxnSp>
            <p:nvCxnSpPr>
              <p:cNvPr id="123" name="直線矢印コネクタ 122"/>
              <p:cNvCxnSpPr/>
              <p:nvPr/>
            </p:nvCxnSpPr>
            <p:spPr bwMode="auto">
              <a:xfrm rot="5400000">
                <a:off x="4332314"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24" name="直線矢印コネクタ 123"/>
              <p:cNvCxnSpPr/>
              <p:nvPr/>
            </p:nvCxnSpPr>
            <p:spPr bwMode="auto">
              <a:xfrm rot="5400000">
                <a:off x="4161039"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25" name="直線矢印コネクタ 124"/>
              <p:cNvCxnSpPr/>
              <p:nvPr/>
            </p:nvCxnSpPr>
            <p:spPr bwMode="auto">
              <a:xfrm rot="5400000">
                <a:off x="3989763"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grpSp>
          <p:nvGrpSpPr>
            <p:cNvPr id="129" name="グループ化 128"/>
            <p:cNvGrpSpPr/>
            <p:nvPr/>
          </p:nvGrpSpPr>
          <p:grpSpPr>
            <a:xfrm>
              <a:off x="5719996" y="2529783"/>
              <a:ext cx="342551" cy="396000"/>
              <a:chOff x="4187763" y="3768570"/>
              <a:chExt cx="342551" cy="396000"/>
            </a:xfrm>
          </p:grpSpPr>
          <p:cxnSp>
            <p:nvCxnSpPr>
              <p:cNvPr id="131" name="直線矢印コネクタ 130"/>
              <p:cNvCxnSpPr/>
              <p:nvPr/>
            </p:nvCxnSpPr>
            <p:spPr bwMode="auto">
              <a:xfrm rot="5400000">
                <a:off x="4332314"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33" name="直線矢印コネクタ 132"/>
              <p:cNvCxnSpPr/>
              <p:nvPr/>
            </p:nvCxnSpPr>
            <p:spPr bwMode="auto">
              <a:xfrm rot="5400000">
                <a:off x="4161039"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34" name="直線矢印コネクタ 133"/>
              <p:cNvCxnSpPr/>
              <p:nvPr/>
            </p:nvCxnSpPr>
            <p:spPr bwMode="auto">
              <a:xfrm rot="5400000">
                <a:off x="3989763" y="3966570"/>
                <a:ext cx="396000"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cxnSp>
          <p:nvCxnSpPr>
            <p:cNvPr id="135" name="直線矢印コネクタ 134"/>
            <p:cNvCxnSpPr/>
            <p:nvPr/>
          </p:nvCxnSpPr>
          <p:spPr bwMode="auto">
            <a:xfrm>
              <a:off x="7992189" y="2473413"/>
              <a:ext cx="0" cy="409725"/>
            </a:xfrm>
            <a:prstGeom prst="straightConnector1">
              <a:avLst/>
            </a:prstGeom>
            <a:solidFill>
              <a:schemeClr val="bg1"/>
            </a:solidFill>
            <a:ln w="38100" cap="flat" cmpd="sng" algn="ctr">
              <a:solidFill>
                <a:schemeClr val="accent6"/>
              </a:solidFill>
              <a:prstDash val="sysDot"/>
              <a:round/>
              <a:headEnd type="none" w="med" len="med"/>
              <a:tailEnd type="triangle"/>
            </a:ln>
            <a:effectLst>
              <a:glow rad="38100">
                <a:schemeClr val="bg1"/>
              </a:glow>
            </a:effectLst>
            <a:extLst/>
          </p:spPr>
        </p:cxnSp>
        <p:sp>
          <p:nvSpPr>
            <p:cNvPr id="54" name="角丸四角形 53"/>
            <p:cNvSpPr/>
            <p:nvPr/>
          </p:nvSpPr>
          <p:spPr bwMode="auto">
            <a:xfrm>
              <a:off x="7125726" y="1575150"/>
              <a:ext cx="1706741" cy="859355"/>
            </a:xfrm>
            <a:prstGeom prst="roundRect">
              <a:avLst/>
            </a:prstGeom>
            <a:solidFill>
              <a:schemeClr val="bg1"/>
            </a:solidFill>
            <a:ln w="19050">
              <a:solidFill>
                <a:srgbClr val="002B62"/>
              </a:solidFill>
              <a:prstDash val="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ja-JP" sz="2400" b="1" dirty="0" smtClean="0">
                  <a:solidFill>
                    <a:srgbClr val="002B62"/>
                  </a:solidFill>
                  <a:latin typeface="+mj-ea"/>
                  <a:ea typeface="+mj-ea"/>
                </a:rPr>
                <a:t>System’s</a:t>
              </a:r>
              <a:br>
                <a:rPr lang="en-US" altLang="ja-JP" sz="2400" b="1" dirty="0" smtClean="0">
                  <a:solidFill>
                    <a:srgbClr val="002B62"/>
                  </a:solidFill>
                  <a:latin typeface="+mj-ea"/>
                  <a:ea typeface="+mj-ea"/>
                </a:rPr>
              </a:br>
              <a:r>
                <a:rPr lang="en-US" altLang="ja-JP" sz="2400" b="1" dirty="0" smtClean="0">
                  <a:solidFill>
                    <a:srgbClr val="002B62"/>
                  </a:solidFill>
                  <a:latin typeface="+mj-ea"/>
                  <a:ea typeface="+mj-ea"/>
                </a:rPr>
                <a:t>Expected value</a:t>
              </a:r>
              <a:endParaRPr lang="ja-JP" altLang="en-US" sz="2400" b="1" dirty="0">
                <a:solidFill>
                  <a:srgbClr val="002B62"/>
                </a:solidFill>
                <a:latin typeface="+mj-ea"/>
                <a:ea typeface="+mj-ea"/>
              </a:endParaRPr>
            </a:p>
          </p:txBody>
        </p:sp>
        <p:sp>
          <p:nvSpPr>
            <p:cNvPr id="71" name="テキスト ボックス 70"/>
            <p:cNvSpPr txBox="1"/>
            <p:nvPr/>
          </p:nvSpPr>
          <p:spPr>
            <a:xfrm>
              <a:off x="7782590" y="2378307"/>
              <a:ext cx="437860" cy="500090"/>
            </a:xfrm>
            <a:prstGeom prst="rect">
              <a:avLst/>
            </a:prstGeom>
            <a:noFill/>
          </p:spPr>
          <p:txBody>
            <a:bodyPr wrap="none" rtlCol="0">
              <a:spAutoFit/>
            </a:bodyPr>
            <a:lstStyle/>
            <a:p>
              <a:pPr algn="ctr"/>
              <a:r>
                <a:rPr lang="en-US" altLang="ja-JP" sz="3733" b="1" dirty="0">
                  <a:solidFill>
                    <a:srgbClr val="002B62"/>
                  </a:solidFill>
                  <a:effectLst>
                    <a:glow rad="38100">
                      <a:schemeClr val="bg1"/>
                    </a:glow>
                  </a:effectLst>
                </a:rPr>
                <a:t>×</a:t>
              </a:r>
              <a:endParaRPr lang="ja-JP" altLang="en-US" sz="3733" b="1" dirty="0">
                <a:solidFill>
                  <a:srgbClr val="002B62"/>
                </a:solidFill>
                <a:effectLst>
                  <a:glow rad="38100">
                    <a:schemeClr val="bg1"/>
                  </a:glow>
                </a:effectLst>
              </a:endParaRPr>
            </a:p>
          </p:txBody>
        </p:sp>
        <p:sp>
          <p:nvSpPr>
            <p:cNvPr id="72" name="テキスト ボックス 71"/>
            <p:cNvSpPr txBox="1"/>
            <p:nvPr/>
          </p:nvSpPr>
          <p:spPr>
            <a:xfrm>
              <a:off x="6735415" y="4503730"/>
              <a:ext cx="1289873" cy="253915"/>
            </a:xfrm>
            <a:prstGeom prst="rect">
              <a:avLst/>
            </a:prstGeom>
            <a:noFill/>
          </p:spPr>
          <p:txBody>
            <a:bodyPr wrap="none" rtlCol="0">
              <a:spAutoFit/>
            </a:bodyPr>
            <a:lstStyle/>
            <a:p>
              <a:pPr algn="ctr"/>
              <a:r>
                <a:rPr lang="en-US" altLang="ja-JP" sz="1600" b="1" dirty="0" smtClean="0">
                  <a:solidFill>
                    <a:srgbClr val="002B62"/>
                  </a:solidFill>
                  <a:effectLst>
                    <a:glow rad="38100">
                      <a:schemeClr val="bg1"/>
                    </a:glow>
                  </a:effectLst>
                </a:rPr>
                <a:t>System status</a:t>
              </a:r>
              <a:endParaRPr lang="ja-JP" altLang="en-US" sz="1600" b="1" dirty="0">
                <a:solidFill>
                  <a:srgbClr val="002B62"/>
                </a:solidFill>
                <a:effectLst>
                  <a:glow rad="38100">
                    <a:schemeClr val="bg1"/>
                  </a:glow>
                </a:effectLst>
              </a:endParaRPr>
            </a:p>
          </p:txBody>
        </p:sp>
        <p:sp>
          <p:nvSpPr>
            <p:cNvPr id="122" name="テキスト ボックス 121"/>
            <p:cNvSpPr txBox="1"/>
            <p:nvPr/>
          </p:nvSpPr>
          <p:spPr>
            <a:xfrm>
              <a:off x="7641142" y="3347689"/>
              <a:ext cx="675906" cy="284742"/>
            </a:xfrm>
            <a:prstGeom prst="rect">
              <a:avLst/>
            </a:prstGeom>
            <a:noFill/>
            <a:effectLst/>
          </p:spPr>
          <p:txBody>
            <a:bodyPr wrap="none" rtlCol="0">
              <a:spAutoFit/>
            </a:bodyPr>
            <a:lstStyle/>
            <a:p>
              <a:pPr algn="ctr"/>
              <a:r>
                <a:rPr lang="ja-JP" altLang="en-US" sz="1867" b="1" dirty="0">
                  <a:solidFill>
                    <a:srgbClr val="002B62"/>
                  </a:solidFill>
                  <a:effectLst>
                    <a:glow rad="38100">
                      <a:schemeClr val="bg1"/>
                    </a:glow>
                  </a:effectLst>
                </a:rPr>
                <a:t>運用者</a:t>
              </a:r>
            </a:p>
          </p:txBody>
        </p:sp>
      </p:grpSp>
      <p:sp>
        <p:nvSpPr>
          <p:cNvPr id="110" name="テキスト ボックス 109"/>
          <p:cNvSpPr txBox="1"/>
          <p:nvPr/>
        </p:nvSpPr>
        <p:spPr>
          <a:xfrm>
            <a:off x="980952" y="2280050"/>
            <a:ext cx="10230096" cy="2308324"/>
          </a:xfrm>
          <a:prstGeom prst="rect">
            <a:avLst/>
          </a:prstGeom>
          <a:noFill/>
          <a:ln>
            <a:noFill/>
          </a:ln>
        </p:spPr>
        <p:txBody>
          <a:bodyPr wrap="square" rtlCol="0">
            <a:spAutoFit/>
          </a:bodyPr>
          <a:lstStyle/>
          <a:p>
            <a:pPr algn="ctr"/>
            <a:r>
              <a:rPr lang="en-US" altLang="ja-JP" sz="4800" b="1" dirty="0" smtClean="0">
                <a:solidFill>
                  <a:srgbClr val="C00000"/>
                </a:solidFill>
                <a:effectLst>
                  <a:glow rad="190500">
                    <a:schemeClr val="bg1"/>
                  </a:glow>
                </a:effectLst>
              </a:rPr>
              <a:t>【Cause】</a:t>
            </a:r>
            <a:r>
              <a:rPr lang="en-US" altLang="ja-JP" sz="4800" b="1" dirty="0">
                <a:solidFill>
                  <a:srgbClr val="C00000"/>
                </a:solidFill>
                <a:effectLst>
                  <a:glow rad="190500">
                    <a:schemeClr val="bg1"/>
                  </a:glow>
                </a:effectLst>
              </a:rPr>
              <a:t/>
            </a:r>
            <a:br>
              <a:rPr lang="en-US" altLang="ja-JP" sz="4800" b="1" dirty="0">
                <a:solidFill>
                  <a:srgbClr val="C00000"/>
                </a:solidFill>
                <a:effectLst>
                  <a:glow rad="190500">
                    <a:schemeClr val="bg1"/>
                  </a:glow>
                </a:effectLst>
              </a:rPr>
            </a:br>
            <a:r>
              <a:rPr lang="en-US" altLang="ja-JP" sz="4800" b="1" dirty="0" smtClean="0">
                <a:solidFill>
                  <a:srgbClr val="C00000"/>
                </a:solidFill>
                <a:effectLst>
                  <a:glow rad="190500">
                    <a:schemeClr val="bg1"/>
                  </a:glow>
                </a:effectLst>
              </a:rPr>
              <a:t>The system information</a:t>
            </a:r>
            <a:br>
              <a:rPr lang="en-US" altLang="ja-JP" sz="4800" b="1" dirty="0" smtClean="0">
                <a:solidFill>
                  <a:srgbClr val="C00000"/>
                </a:solidFill>
                <a:effectLst>
                  <a:glow rad="190500">
                    <a:schemeClr val="bg1"/>
                  </a:glow>
                </a:effectLst>
              </a:rPr>
            </a:br>
            <a:r>
              <a:rPr lang="en-US" altLang="ja-JP" sz="4800" b="1" dirty="0" smtClean="0">
                <a:solidFill>
                  <a:srgbClr val="C00000"/>
                </a:solidFill>
                <a:effectLst>
                  <a:glow rad="190500">
                    <a:schemeClr val="bg1"/>
                  </a:glow>
                </a:effectLst>
              </a:rPr>
              <a:t>is all over the place</a:t>
            </a:r>
            <a:endParaRPr lang="en-US" altLang="ja-JP" sz="4800" b="1" dirty="0">
              <a:solidFill>
                <a:srgbClr val="C00000"/>
              </a:solidFill>
              <a:effectLst>
                <a:glow rad="190500">
                  <a:schemeClr val="bg1"/>
                </a:glow>
              </a:effectLst>
            </a:endParaRPr>
          </a:p>
        </p:txBody>
      </p:sp>
    </p:spTree>
    <p:extLst>
      <p:ext uri="{BB962C8B-B14F-4D97-AF65-F5344CB8AC3E}">
        <p14:creationId xmlns:p14="http://schemas.microsoft.com/office/powerpoint/2010/main" val="2600361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dirty="0"/>
              <a:t>How to proceed with “Defensive Automation”</a:t>
            </a:r>
            <a:endParaRPr kumimoji="1" lang="ja-JP" altLang="en-US" dirty="0"/>
          </a:p>
        </p:txBody>
      </p:sp>
      <p:sp>
        <p:nvSpPr>
          <p:cNvPr id="15" name="テキスト プレースホルダー 7"/>
          <p:cNvSpPr txBox="1">
            <a:spLocks/>
          </p:cNvSpPr>
          <p:nvPr/>
        </p:nvSpPr>
        <p:spPr bwMode="gray">
          <a:xfrm>
            <a:off x="239916" y="817533"/>
            <a:ext cx="11712168" cy="81560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a:solidFill>
                  <a:srgbClr val="005DD6"/>
                </a:solidFill>
                <a:effectLst>
                  <a:glow rad="152400">
                    <a:srgbClr val="FFFFFF"/>
                  </a:glow>
                </a:effectLst>
                <a:latin typeface="メイリオ"/>
              </a:rPr>
              <a:t>If we only could digitize and centralize the system information</a:t>
            </a:r>
          </a:p>
        </p:txBody>
      </p:sp>
      <p:grpSp>
        <p:nvGrpSpPr>
          <p:cNvPr id="2" name="グループ化 1"/>
          <p:cNvGrpSpPr/>
          <p:nvPr/>
        </p:nvGrpSpPr>
        <p:grpSpPr>
          <a:xfrm>
            <a:off x="-131485" y="1788275"/>
            <a:ext cx="11908108" cy="4630428"/>
            <a:chOff x="-98614" y="1341208"/>
            <a:chExt cx="8931080" cy="3472825"/>
          </a:xfrm>
          <a:effectLst>
            <a:glow rad="38100">
              <a:schemeClr val="bg1"/>
            </a:glow>
          </a:effectLst>
        </p:grpSpPr>
        <p:sp>
          <p:nvSpPr>
            <p:cNvPr id="132" name="正方形/長方形 131"/>
            <p:cNvSpPr/>
            <p:nvPr/>
          </p:nvSpPr>
          <p:spPr bwMode="auto">
            <a:xfrm>
              <a:off x="7883845" y="3501582"/>
              <a:ext cx="190500" cy="83210"/>
            </a:xfrm>
            <a:prstGeom prst="rect">
              <a:avLst/>
            </a:prstGeom>
            <a:solidFill>
              <a:schemeClr val="accent6"/>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nvGrpSpPr>
            <p:cNvPr id="126" name="グループ化 125"/>
            <p:cNvGrpSpPr>
              <a:grpSpLocks noChangeAspect="1"/>
            </p:cNvGrpSpPr>
            <p:nvPr/>
          </p:nvGrpSpPr>
          <p:grpSpPr bwMode="gray">
            <a:xfrm>
              <a:off x="7125725" y="2813732"/>
              <a:ext cx="1706741" cy="775943"/>
              <a:chOff x="2681287" y="-2319307"/>
              <a:chExt cx="5757862" cy="2617757"/>
            </a:xfrm>
          </p:grpSpPr>
          <p:sp>
            <p:nvSpPr>
              <p:cNvPr id="127" name="フリーフォーム 126"/>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128" name="フリーフォーム 127"/>
              <p:cNvSpPr>
                <a:spLocks noChangeAspect="1"/>
              </p:cNvSpPr>
              <p:nvPr/>
            </p:nvSpPr>
            <p:spPr bwMode="gray">
              <a:xfrm>
                <a:off x="2873375" y="-1978026"/>
                <a:ext cx="5392739" cy="1263649"/>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cxnSp>
          <p:nvCxnSpPr>
            <p:cNvPr id="130" name="カギ線コネクタ 129"/>
            <p:cNvCxnSpPr>
              <a:stCxn id="3" idx="3"/>
              <a:endCxn id="132" idx="2"/>
            </p:cNvCxnSpPr>
            <p:nvPr/>
          </p:nvCxnSpPr>
          <p:spPr bwMode="auto">
            <a:xfrm flipV="1">
              <a:off x="6731999" y="3584793"/>
              <a:ext cx="1247096" cy="927990"/>
            </a:xfrm>
            <a:prstGeom prst="bentConnector2">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nvGrpSpPr>
            <p:cNvPr id="5" name="グループ化 4"/>
            <p:cNvGrpSpPr/>
            <p:nvPr/>
          </p:nvGrpSpPr>
          <p:grpSpPr>
            <a:xfrm>
              <a:off x="2411999" y="1341208"/>
              <a:ext cx="4319999" cy="3472825"/>
              <a:chOff x="2490651" y="1341206"/>
              <a:chExt cx="4320000" cy="3472820"/>
            </a:xfrm>
          </p:grpSpPr>
          <p:sp>
            <p:nvSpPr>
              <p:cNvPr id="3" name="正方形/長方形 2"/>
              <p:cNvSpPr/>
              <p:nvPr/>
            </p:nvSpPr>
            <p:spPr bwMode="auto">
              <a:xfrm>
                <a:off x="2490651" y="4211528"/>
                <a:ext cx="4320000" cy="602498"/>
              </a:xfrm>
              <a:prstGeom prst="rect">
                <a:avLst/>
              </a:prstGeom>
              <a:solidFill>
                <a:schemeClr val="accent6"/>
              </a:solidFill>
              <a:ln>
                <a:noFill/>
              </a:ln>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3200" b="1" dirty="0" smtClean="0">
                    <a:solidFill>
                      <a:schemeClr val="bg1"/>
                    </a:solidFill>
                    <a:latin typeface="+mj-ea"/>
                    <a:ea typeface="+mj-ea"/>
                  </a:rPr>
                  <a:t>System</a:t>
                </a:r>
                <a:endParaRPr lang="ja-JP" altLang="en-US" sz="3200" b="1" dirty="0">
                  <a:solidFill>
                    <a:schemeClr val="bg1"/>
                  </a:solidFill>
                  <a:latin typeface="+mj-ea"/>
                  <a:ea typeface="+mj-ea"/>
                </a:endParaRPr>
              </a:p>
            </p:txBody>
          </p:sp>
          <p:sp>
            <p:nvSpPr>
              <p:cNvPr id="4" name="円柱 3"/>
              <p:cNvSpPr/>
              <p:nvPr/>
            </p:nvSpPr>
            <p:spPr bwMode="auto">
              <a:xfrm>
                <a:off x="2490651" y="1341206"/>
                <a:ext cx="4320000" cy="2735494"/>
              </a:xfrm>
              <a:prstGeom prst="can">
                <a:avLst>
                  <a:gd name="adj" fmla="val 10730"/>
                </a:avLst>
              </a:prstGeom>
              <a:solidFill>
                <a:schemeClr val="accent6">
                  <a:lumMod val="25000"/>
                  <a:lumOff val="75000"/>
                </a:schemeClr>
              </a:solidFill>
              <a:ln w="38100">
                <a:solidFill>
                  <a:srgbClr val="002B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cxnSp>
          <p:nvCxnSpPr>
            <p:cNvPr id="110" name="直線矢印コネクタ 109"/>
            <p:cNvCxnSpPr/>
            <p:nvPr/>
          </p:nvCxnSpPr>
          <p:spPr bwMode="auto">
            <a:xfrm>
              <a:off x="3602354" y="3942507"/>
              <a:ext cx="0" cy="468001"/>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12" name="直線矢印コネクタ 111"/>
            <p:cNvCxnSpPr/>
            <p:nvPr/>
          </p:nvCxnSpPr>
          <p:spPr bwMode="auto">
            <a:xfrm>
              <a:off x="5528067" y="3942507"/>
              <a:ext cx="0" cy="468001"/>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8" name="円柱 7"/>
            <p:cNvSpPr/>
            <p:nvPr/>
          </p:nvSpPr>
          <p:spPr bwMode="auto">
            <a:xfrm>
              <a:off x="2893391" y="3042507"/>
              <a:ext cx="1440000"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ea typeface="+mj-ea"/>
                </a:rPr>
                <a:t>Operation sequence</a:t>
              </a:r>
              <a:r>
                <a:rPr lang="en-US" altLang="ja-JP" sz="2000" b="1" dirty="0">
                  <a:solidFill>
                    <a:srgbClr val="002B62"/>
                  </a:solidFill>
                  <a:latin typeface="+mj-ea"/>
                  <a:ea typeface="+mj-ea"/>
                </a:rPr>
                <a:t/>
              </a:r>
              <a:br>
                <a:rPr lang="en-US" altLang="ja-JP" sz="2000" b="1" dirty="0">
                  <a:solidFill>
                    <a:srgbClr val="002B62"/>
                  </a:solidFill>
                  <a:latin typeface="+mj-ea"/>
                  <a:ea typeface="+mj-ea"/>
                </a:rPr>
              </a:br>
              <a:r>
                <a:rPr lang="en-US" altLang="ja-JP" sz="2000" b="1" dirty="0" smtClean="0">
                  <a:solidFill>
                    <a:srgbClr val="002B62"/>
                  </a:solidFill>
                  <a:latin typeface="+mj-ea"/>
                  <a:ea typeface="+mj-ea"/>
                </a:rPr>
                <a:t>(Change)</a:t>
              </a:r>
              <a:endParaRPr lang="ja-JP" altLang="en-US" sz="2000" b="1" dirty="0">
                <a:solidFill>
                  <a:srgbClr val="002B62"/>
                </a:solidFill>
                <a:latin typeface="+mj-ea"/>
                <a:ea typeface="+mj-ea"/>
              </a:endParaRPr>
            </a:p>
          </p:txBody>
        </p:sp>
        <p:sp>
          <p:nvSpPr>
            <p:cNvPr id="9" name="円柱 8"/>
            <p:cNvSpPr/>
            <p:nvPr/>
          </p:nvSpPr>
          <p:spPr bwMode="auto">
            <a:xfrm>
              <a:off x="4810607" y="3042507"/>
              <a:ext cx="1440000"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ea typeface="+mj-ea"/>
                </a:rPr>
                <a:t>Operation sequence</a:t>
              </a:r>
              <a:r>
                <a:rPr lang="en-US" altLang="ja-JP" sz="2000" b="1" dirty="0">
                  <a:solidFill>
                    <a:srgbClr val="002B62"/>
                  </a:solidFill>
                  <a:latin typeface="+mj-ea"/>
                  <a:ea typeface="+mj-ea"/>
                </a:rPr>
                <a:t/>
              </a:r>
              <a:br>
                <a:rPr lang="en-US" altLang="ja-JP" sz="2000" b="1" dirty="0">
                  <a:solidFill>
                    <a:srgbClr val="002B62"/>
                  </a:solidFill>
                  <a:latin typeface="+mj-ea"/>
                  <a:ea typeface="+mj-ea"/>
                </a:rPr>
              </a:br>
              <a:r>
                <a:rPr lang="en-US" altLang="ja-JP" sz="2000" b="1" dirty="0" smtClean="0">
                  <a:solidFill>
                    <a:srgbClr val="002B62"/>
                  </a:solidFill>
                  <a:latin typeface="+mj-ea"/>
                  <a:ea typeface="+mj-ea"/>
                </a:rPr>
                <a:t>(Operation)</a:t>
              </a:r>
              <a:endParaRPr lang="ja-JP" altLang="en-US" sz="2000" b="1" dirty="0">
                <a:solidFill>
                  <a:srgbClr val="002B62"/>
                </a:solidFill>
                <a:latin typeface="+mj-ea"/>
                <a:ea typeface="+mj-ea"/>
              </a:endParaRPr>
            </a:p>
          </p:txBody>
        </p:sp>
        <p:grpSp>
          <p:nvGrpSpPr>
            <p:cNvPr id="28" name="グループ化 27"/>
            <p:cNvGrpSpPr>
              <a:grpSpLocks noChangeAspect="1"/>
            </p:cNvGrpSpPr>
            <p:nvPr/>
          </p:nvGrpSpPr>
          <p:grpSpPr>
            <a:xfrm>
              <a:off x="1117597" y="1450912"/>
              <a:ext cx="447655" cy="484299"/>
              <a:chOff x="4410016" y="1977362"/>
              <a:chExt cx="3862142" cy="4178276"/>
            </a:xfrm>
            <a:solidFill>
              <a:schemeClr val="accent6"/>
            </a:solidFill>
          </p:grpSpPr>
          <p:sp>
            <p:nvSpPr>
              <p:cNvPr id="29" name="Freeform 17"/>
              <p:cNvSpPr>
                <a:spLocks/>
              </p:cNvSpPr>
              <p:nvPr/>
            </p:nvSpPr>
            <p:spPr bwMode="auto">
              <a:xfrm>
                <a:off x="4410016" y="1977362"/>
                <a:ext cx="3862142" cy="3705205"/>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0" name="Freeform 19"/>
              <p:cNvSpPr>
                <a:spLocks/>
              </p:cNvSpPr>
              <p:nvPr/>
            </p:nvSpPr>
            <p:spPr bwMode="auto">
              <a:xfrm>
                <a:off x="6043115" y="2339139"/>
                <a:ext cx="782988" cy="708170"/>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1" name="Freeform 21"/>
              <p:cNvSpPr>
                <a:spLocks/>
              </p:cNvSpPr>
              <p:nvPr/>
            </p:nvSpPr>
            <p:spPr bwMode="auto">
              <a:xfrm>
                <a:off x="6957517" y="3625161"/>
                <a:ext cx="296864" cy="428622"/>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2" name="Freeform 22"/>
              <p:cNvSpPr>
                <a:spLocks/>
              </p:cNvSpPr>
              <p:nvPr/>
            </p:nvSpPr>
            <p:spPr bwMode="auto">
              <a:xfrm>
                <a:off x="4869956" y="2215463"/>
                <a:ext cx="2138368"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34" name="テキスト ボックス 33"/>
            <p:cNvSpPr txBox="1"/>
            <p:nvPr/>
          </p:nvSpPr>
          <p:spPr>
            <a:xfrm>
              <a:off x="824492" y="1860512"/>
              <a:ext cx="1497862"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 </a:t>
              </a:r>
              <a:r>
                <a:rPr lang="en-US" altLang="ja-JP" sz="1867" b="1" dirty="0" err="1" smtClean="0">
                  <a:solidFill>
                    <a:srgbClr val="002B62"/>
                  </a:solidFill>
                  <a:effectLst>
                    <a:glow rad="38100">
                      <a:schemeClr val="bg1"/>
                    </a:glow>
                  </a:effectLst>
                </a:rPr>
                <a:t>fB</a:t>
              </a:r>
              <a:endParaRPr lang="ja-JP" altLang="en-US" sz="1867" b="1" dirty="0">
                <a:solidFill>
                  <a:srgbClr val="002B62"/>
                </a:solidFill>
                <a:effectLst>
                  <a:glow rad="38100">
                    <a:schemeClr val="bg1"/>
                  </a:glow>
                </a:effectLst>
              </a:endParaRPr>
            </a:p>
          </p:txBody>
        </p:sp>
        <p:grpSp>
          <p:nvGrpSpPr>
            <p:cNvPr id="41" name="グループ化 40"/>
            <p:cNvGrpSpPr>
              <a:grpSpLocks noChangeAspect="1"/>
            </p:cNvGrpSpPr>
            <p:nvPr/>
          </p:nvGrpSpPr>
          <p:grpSpPr>
            <a:xfrm>
              <a:off x="1267243" y="2238222"/>
              <a:ext cx="447655" cy="484299"/>
              <a:chOff x="4601760" y="1922578"/>
              <a:chExt cx="3862142" cy="4178276"/>
            </a:xfrm>
            <a:solidFill>
              <a:schemeClr val="accent6"/>
            </a:solidFill>
          </p:grpSpPr>
          <p:sp>
            <p:nvSpPr>
              <p:cNvPr id="42" name="Freeform 17"/>
              <p:cNvSpPr>
                <a:spLocks/>
              </p:cNvSpPr>
              <p:nvPr/>
            </p:nvSpPr>
            <p:spPr bwMode="auto">
              <a:xfrm>
                <a:off x="4601760" y="1922578"/>
                <a:ext cx="3862142" cy="3705205"/>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3" name="Freeform 19"/>
              <p:cNvSpPr>
                <a:spLocks/>
              </p:cNvSpPr>
              <p:nvPr/>
            </p:nvSpPr>
            <p:spPr bwMode="auto">
              <a:xfrm>
                <a:off x="6234859" y="2284355"/>
                <a:ext cx="782988" cy="708170"/>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4" name="Freeform 21"/>
              <p:cNvSpPr>
                <a:spLocks/>
              </p:cNvSpPr>
              <p:nvPr/>
            </p:nvSpPr>
            <p:spPr bwMode="auto">
              <a:xfrm>
                <a:off x="7176654" y="3570385"/>
                <a:ext cx="296864" cy="428622"/>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5" name="Freeform 22"/>
              <p:cNvSpPr>
                <a:spLocks/>
              </p:cNvSpPr>
              <p:nvPr/>
            </p:nvSpPr>
            <p:spPr bwMode="auto">
              <a:xfrm>
                <a:off x="5061700" y="2160679"/>
                <a:ext cx="2138368"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46" name="テキスト ボックス 45"/>
            <p:cNvSpPr txBox="1"/>
            <p:nvPr/>
          </p:nvSpPr>
          <p:spPr>
            <a:xfrm>
              <a:off x="280780" y="2549055"/>
              <a:ext cx="1490649"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C</a:t>
              </a:r>
              <a:endParaRPr lang="ja-JP" altLang="en-US" sz="1867" b="1" dirty="0">
                <a:solidFill>
                  <a:srgbClr val="002B62"/>
                </a:solidFill>
                <a:effectLst>
                  <a:glow rad="38100">
                    <a:schemeClr val="bg1"/>
                  </a:glow>
                </a:effectLst>
              </a:endParaRPr>
            </a:p>
          </p:txBody>
        </p:sp>
        <p:grpSp>
          <p:nvGrpSpPr>
            <p:cNvPr id="47" name="グループ化 46"/>
            <p:cNvGrpSpPr>
              <a:grpSpLocks noChangeAspect="1"/>
            </p:cNvGrpSpPr>
            <p:nvPr/>
          </p:nvGrpSpPr>
          <p:grpSpPr>
            <a:xfrm>
              <a:off x="439889" y="1715101"/>
              <a:ext cx="447655" cy="484299"/>
              <a:chOff x="4766112" y="1593874"/>
              <a:chExt cx="3862142" cy="4178276"/>
            </a:xfrm>
            <a:solidFill>
              <a:schemeClr val="accent6"/>
            </a:solidFill>
          </p:grpSpPr>
          <p:sp>
            <p:nvSpPr>
              <p:cNvPr id="48"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9"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0"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1"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52" name="テキスト ボックス 51"/>
            <p:cNvSpPr txBox="1"/>
            <p:nvPr/>
          </p:nvSpPr>
          <p:spPr>
            <a:xfrm>
              <a:off x="-98614" y="2156535"/>
              <a:ext cx="1500267"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A</a:t>
              </a:r>
              <a:endParaRPr lang="ja-JP" altLang="en-US" sz="1867" b="1" dirty="0">
                <a:solidFill>
                  <a:srgbClr val="002B62"/>
                </a:solidFill>
                <a:effectLst>
                  <a:glow rad="38100">
                    <a:schemeClr val="bg1"/>
                  </a:glow>
                </a:effectLst>
              </a:endParaRPr>
            </a:p>
          </p:txBody>
        </p:sp>
        <p:grpSp>
          <p:nvGrpSpPr>
            <p:cNvPr id="113" name="グループ化 112"/>
            <p:cNvGrpSpPr/>
            <p:nvPr/>
          </p:nvGrpSpPr>
          <p:grpSpPr>
            <a:xfrm>
              <a:off x="179512" y="1353019"/>
              <a:ext cx="2076048" cy="1749157"/>
              <a:chOff x="179513" y="1353017"/>
              <a:chExt cx="2076048" cy="1749154"/>
            </a:xfrm>
          </p:grpSpPr>
          <p:sp>
            <p:nvSpPr>
              <p:cNvPr id="27" name="角丸四角形 26"/>
              <p:cNvSpPr/>
              <p:nvPr/>
            </p:nvSpPr>
            <p:spPr bwMode="auto">
              <a:xfrm>
                <a:off x="179513" y="1353017"/>
                <a:ext cx="2076048" cy="1632197"/>
              </a:xfrm>
              <a:prstGeom prst="roundRect">
                <a:avLst/>
              </a:prstGeom>
              <a:noFill/>
              <a:ln w="19050">
                <a:solidFill>
                  <a:schemeClr val="accent6"/>
                </a:solidFill>
                <a:prstDash val="sys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53" name="テキスト ボックス 52"/>
              <p:cNvSpPr txBox="1"/>
              <p:nvPr/>
            </p:nvSpPr>
            <p:spPr>
              <a:xfrm>
                <a:off x="670546" y="2917505"/>
                <a:ext cx="1093992" cy="184666"/>
              </a:xfrm>
              <a:prstGeom prst="rect">
                <a:avLst/>
              </a:prstGeom>
              <a:noFill/>
            </p:spPr>
            <p:txBody>
              <a:bodyPr wrap="none" lIns="48000" tIns="0" rIns="48000" bIns="0" rtlCol="0">
                <a:spAutoFit/>
              </a:bodyPr>
              <a:lstStyle/>
              <a:p>
                <a:pPr algn="ctr"/>
                <a:r>
                  <a:rPr lang="en-US" altLang="ja-JP" sz="1600" b="1" dirty="0" smtClean="0">
                    <a:solidFill>
                      <a:srgbClr val="002B62"/>
                    </a:solidFill>
                    <a:effectLst>
                      <a:glow rad="101600">
                        <a:schemeClr val="bg1"/>
                      </a:glow>
                    </a:effectLst>
                  </a:rPr>
                  <a:t>Design team</a:t>
                </a:r>
                <a:endParaRPr lang="ja-JP" altLang="en-US" sz="1600" b="1" dirty="0">
                  <a:solidFill>
                    <a:srgbClr val="002B62"/>
                  </a:solidFill>
                  <a:effectLst>
                    <a:glow rad="101600">
                      <a:schemeClr val="bg1"/>
                    </a:glow>
                  </a:effectLst>
                </a:endParaRPr>
              </a:p>
            </p:txBody>
          </p:sp>
        </p:grpSp>
        <p:grpSp>
          <p:nvGrpSpPr>
            <p:cNvPr id="114" name="グループ化 113"/>
            <p:cNvGrpSpPr/>
            <p:nvPr/>
          </p:nvGrpSpPr>
          <p:grpSpPr>
            <a:xfrm>
              <a:off x="724925" y="3336700"/>
              <a:ext cx="985221" cy="638584"/>
              <a:chOff x="733073" y="3336695"/>
              <a:chExt cx="985221" cy="638583"/>
            </a:xfrm>
          </p:grpSpPr>
          <p:grpSp>
            <p:nvGrpSpPr>
              <p:cNvPr id="80" name="グループ化 79">
                <a:extLst>
                  <a:ext uri="{FF2B5EF4-FFF2-40B4-BE49-F238E27FC236}">
                    <a16:creationId xmlns:a16="http://schemas.microsoft.com/office/drawing/2014/main" id="{0354CE80-49FB-4388-83BA-94DF9E40A5E8}"/>
                  </a:ext>
                </a:extLst>
              </p:cNvPr>
              <p:cNvGrpSpPr>
                <a:grpSpLocks noChangeAspect="1"/>
              </p:cNvGrpSpPr>
              <p:nvPr/>
            </p:nvGrpSpPr>
            <p:grpSpPr bwMode="gray">
              <a:xfrm>
                <a:off x="987892" y="3336695"/>
                <a:ext cx="475584" cy="334060"/>
                <a:chOff x="-1828973" y="2716213"/>
                <a:chExt cx="2020481" cy="1419225"/>
              </a:xfrm>
            </p:grpSpPr>
            <p:sp>
              <p:nvSpPr>
                <p:cNvPr id="81"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82"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grpSp>
          <p:sp>
            <p:nvSpPr>
              <p:cNvPr id="83" name="テキスト ボックス 82"/>
              <p:cNvSpPr txBox="1"/>
              <p:nvPr/>
            </p:nvSpPr>
            <p:spPr>
              <a:xfrm>
                <a:off x="733073" y="3690536"/>
                <a:ext cx="985221"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Operator</a:t>
                </a:r>
                <a:endParaRPr lang="ja-JP" altLang="en-US" sz="1867" b="1" dirty="0">
                  <a:solidFill>
                    <a:srgbClr val="002B62"/>
                  </a:solidFill>
                  <a:effectLst>
                    <a:glow rad="38100">
                      <a:schemeClr val="bg1"/>
                    </a:glow>
                  </a:effectLst>
                </a:endParaRPr>
              </a:p>
            </p:txBody>
          </p:sp>
        </p:grpSp>
        <p:cxnSp>
          <p:nvCxnSpPr>
            <p:cNvPr id="84" name="直線矢印コネクタ 83"/>
            <p:cNvCxnSpPr/>
            <p:nvPr/>
          </p:nvCxnSpPr>
          <p:spPr bwMode="auto">
            <a:xfrm>
              <a:off x="1566337" y="3511558"/>
              <a:ext cx="1488978"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96" name="正方形/長方形 95"/>
            <p:cNvSpPr/>
            <p:nvPr/>
          </p:nvSpPr>
          <p:spPr bwMode="auto">
            <a:xfrm>
              <a:off x="2783391" y="1862657"/>
              <a:ext cx="3550733" cy="1104632"/>
            </a:xfrm>
            <a:prstGeom prst="rect">
              <a:avLst/>
            </a:prstGeom>
            <a:noFill/>
            <a:ln w="38100">
              <a:solidFill>
                <a:schemeClr val="accent6"/>
              </a:solidFill>
              <a:prstDash val="sysDot"/>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cxnSp>
          <p:nvCxnSpPr>
            <p:cNvPr id="12" name="直線矢印コネクタ 11"/>
            <p:cNvCxnSpPr/>
            <p:nvPr/>
          </p:nvCxnSpPr>
          <p:spPr bwMode="auto">
            <a:xfrm>
              <a:off x="3602354" y="2867421"/>
              <a:ext cx="0" cy="318697"/>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6" name="直線矢印コネクタ 15"/>
            <p:cNvCxnSpPr/>
            <p:nvPr/>
          </p:nvCxnSpPr>
          <p:spPr bwMode="auto">
            <a:xfrm flipH="1">
              <a:off x="3705225" y="2847979"/>
              <a:ext cx="1438274" cy="300039"/>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20" name="直線矢印コネクタ 19"/>
            <p:cNvCxnSpPr/>
            <p:nvPr/>
          </p:nvCxnSpPr>
          <p:spPr bwMode="auto">
            <a:xfrm>
              <a:off x="4012419" y="2845930"/>
              <a:ext cx="1438274" cy="300039"/>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21" name="直線矢印コネクタ 20"/>
            <p:cNvCxnSpPr/>
            <p:nvPr/>
          </p:nvCxnSpPr>
          <p:spPr bwMode="auto">
            <a:xfrm>
              <a:off x="5528067" y="2867421"/>
              <a:ext cx="0" cy="318697"/>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7" name="円柱 6"/>
            <p:cNvSpPr/>
            <p:nvPr/>
          </p:nvSpPr>
          <p:spPr bwMode="auto">
            <a:xfrm>
              <a:off x="2893391" y="1962656"/>
              <a:ext cx="1519341"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400" b="1" dirty="0" smtClean="0">
                  <a:solidFill>
                    <a:srgbClr val="002B62"/>
                  </a:solidFill>
                  <a:latin typeface="+mj-ea"/>
                  <a:ea typeface="+mj-ea"/>
                </a:rPr>
                <a:t>Parameter</a:t>
              </a:r>
              <a:r>
                <a:rPr lang="en-US" altLang="ja-JP" sz="2400" b="1" dirty="0">
                  <a:solidFill>
                    <a:srgbClr val="002B62"/>
                  </a:solidFill>
                  <a:latin typeface="+mj-ea"/>
                  <a:ea typeface="+mj-ea"/>
                </a:rPr>
                <a:t/>
              </a:r>
              <a:br>
                <a:rPr lang="en-US" altLang="ja-JP" sz="2400" b="1" dirty="0">
                  <a:solidFill>
                    <a:srgbClr val="002B62"/>
                  </a:solidFill>
                  <a:latin typeface="+mj-ea"/>
                  <a:ea typeface="+mj-ea"/>
                </a:rPr>
              </a:br>
              <a:r>
                <a:rPr lang="en-US" altLang="ja-JP" sz="2400" b="1" dirty="0">
                  <a:solidFill>
                    <a:srgbClr val="002B62"/>
                  </a:solidFill>
                  <a:latin typeface="+mj-ea"/>
                  <a:ea typeface="+mj-ea"/>
                </a:rPr>
                <a:t>(CMDB)</a:t>
              </a:r>
              <a:endParaRPr lang="ja-JP" altLang="en-US" sz="2400" b="1" dirty="0">
                <a:solidFill>
                  <a:srgbClr val="002B62"/>
                </a:solidFill>
                <a:latin typeface="+mj-ea"/>
                <a:ea typeface="+mj-ea"/>
              </a:endParaRPr>
            </a:p>
          </p:txBody>
        </p:sp>
        <p:sp>
          <p:nvSpPr>
            <p:cNvPr id="10" name="円柱 9"/>
            <p:cNvSpPr/>
            <p:nvPr/>
          </p:nvSpPr>
          <p:spPr bwMode="auto">
            <a:xfrm>
              <a:off x="4810606" y="1962656"/>
              <a:ext cx="1440000"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ea typeface="+mj-ea"/>
                </a:rPr>
                <a:t>Operation procedure</a:t>
              </a:r>
              <a:endParaRPr lang="en-US" altLang="ja-JP" sz="2000" b="1" dirty="0">
                <a:solidFill>
                  <a:srgbClr val="002B62"/>
                </a:solidFill>
                <a:latin typeface="+mj-ea"/>
                <a:ea typeface="+mj-ea"/>
              </a:endParaRPr>
            </a:p>
            <a:p>
              <a:pPr algn="ctr"/>
              <a:r>
                <a:rPr lang="en-US" altLang="ja-JP" sz="2000" b="1" dirty="0">
                  <a:solidFill>
                    <a:srgbClr val="002B62"/>
                  </a:solidFill>
                  <a:latin typeface="+mj-ea"/>
                  <a:ea typeface="+mj-ea"/>
                </a:rPr>
                <a:t>(IaC)</a:t>
              </a:r>
              <a:endParaRPr lang="ja-JP" altLang="en-US" sz="2000" b="1" dirty="0">
                <a:solidFill>
                  <a:srgbClr val="002B62"/>
                </a:solidFill>
                <a:latin typeface="+mj-ea"/>
                <a:ea typeface="+mj-ea"/>
              </a:endParaRPr>
            </a:p>
          </p:txBody>
        </p:sp>
        <p:cxnSp>
          <p:nvCxnSpPr>
            <p:cNvPr id="55" name="直線矢印コネクタ 54"/>
            <p:cNvCxnSpPr/>
            <p:nvPr/>
          </p:nvCxnSpPr>
          <p:spPr bwMode="auto">
            <a:xfrm>
              <a:off x="1600103" y="1624456"/>
              <a:ext cx="1183288" cy="656266"/>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56" name="直線矢印コネクタ 55"/>
            <p:cNvCxnSpPr>
              <a:endCxn id="96" idx="1"/>
            </p:cNvCxnSpPr>
            <p:nvPr/>
          </p:nvCxnSpPr>
          <p:spPr bwMode="auto">
            <a:xfrm>
              <a:off x="887543" y="2040730"/>
              <a:ext cx="1895847" cy="374244"/>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58" name="直線矢印コネクタ 57"/>
            <p:cNvCxnSpPr/>
            <p:nvPr/>
          </p:nvCxnSpPr>
          <p:spPr bwMode="auto">
            <a:xfrm>
              <a:off x="1724291" y="2486828"/>
              <a:ext cx="1059100" cy="62973"/>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sp>
          <p:nvSpPr>
            <p:cNvPr id="97" name="テキスト ボックス 96"/>
            <p:cNvSpPr txBox="1"/>
            <p:nvPr/>
          </p:nvSpPr>
          <p:spPr>
            <a:xfrm>
              <a:off x="4244013" y="1742790"/>
              <a:ext cx="595682" cy="276999"/>
            </a:xfrm>
            <a:prstGeom prst="rect">
              <a:avLst/>
            </a:prstGeom>
            <a:noFill/>
          </p:spPr>
          <p:txBody>
            <a:bodyPr wrap="none" lIns="48000" tIns="0" rIns="48000" bIns="0" rtlCol="0" anchor="ctr" anchorCtr="1">
              <a:spAutoFit/>
            </a:bodyPr>
            <a:lstStyle/>
            <a:p>
              <a:pPr algn="ctr"/>
              <a:r>
                <a:rPr lang="en-US" altLang="ja-JP" sz="2400" b="1" dirty="0">
                  <a:solidFill>
                    <a:srgbClr val="002B62"/>
                  </a:solidFill>
                  <a:effectLst>
                    <a:glow rad="127000">
                      <a:schemeClr val="bg1"/>
                    </a:glow>
                  </a:effectLst>
                </a:rPr>
                <a:t>SCM</a:t>
              </a:r>
              <a:endParaRPr lang="ja-JP" altLang="en-US" sz="2400" b="1" dirty="0">
                <a:solidFill>
                  <a:srgbClr val="002B62"/>
                </a:solidFill>
                <a:effectLst>
                  <a:glow rad="127000">
                    <a:schemeClr val="bg1"/>
                  </a:glow>
                </a:effectLst>
              </a:endParaRPr>
            </a:p>
          </p:txBody>
        </p:sp>
        <p:sp>
          <p:nvSpPr>
            <p:cNvPr id="122" name="テキスト ボックス 121"/>
            <p:cNvSpPr txBox="1"/>
            <p:nvPr/>
          </p:nvSpPr>
          <p:spPr>
            <a:xfrm>
              <a:off x="7486481" y="3347693"/>
              <a:ext cx="985222" cy="284742"/>
            </a:xfrm>
            <a:prstGeom prst="rect">
              <a:avLst/>
            </a:prstGeom>
            <a:noFill/>
            <a:effectLst/>
          </p:spPr>
          <p:txBody>
            <a:bodyPr wrap="none" rtlCol="0">
              <a:spAutoFit/>
            </a:bodyPr>
            <a:lstStyle/>
            <a:p>
              <a:pPr algn="ctr"/>
              <a:r>
                <a:rPr lang="en-US" altLang="ja-JP" sz="1867" b="1" dirty="0" smtClean="0">
                  <a:solidFill>
                    <a:srgbClr val="002B62"/>
                  </a:solidFill>
                  <a:effectLst>
                    <a:glow rad="63500">
                      <a:schemeClr val="bg1"/>
                    </a:glow>
                  </a:effectLst>
                </a:rPr>
                <a:t>Operator</a:t>
              </a:r>
              <a:endParaRPr lang="ja-JP" altLang="en-US" sz="1867" b="1" dirty="0">
                <a:solidFill>
                  <a:srgbClr val="002B62"/>
                </a:solidFill>
                <a:effectLst>
                  <a:glow rad="63500">
                    <a:schemeClr val="bg1"/>
                  </a:glow>
                </a:effectLst>
              </a:endParaRPr>
            </a:p>
          </p:txBody>
        </p:sp>
        <p:cxnSp>
          <p:nvCxnSpPr>
            <p:cNvPr id="138" name="直線矢印コネクタ 137"/>
            <p:cNvCxnSpPr/>
            <p:nvPr/>
          </p:nvCxnSpPr>
          <p:spPr bwMode="auto">
            <a:xfrm flipH="1">
              <a:off x="6068711" y="3514850"/>
              <a:ext cx="1286836"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40" name="カギ線コネクタ 139"/>
            <p:cNvCxnSpPr/>
            <p:nvPr/>
          </p:nvCxnSpPr>
          <p:spPr bwMode="auto">
            <a:xfrm>
              <a:off x="6331951" y="2403691"/>
              <a:ext cx="1656000" cy="504001"/>
            </a:xfrm>
            <a:prstGeom prst="bentConnector2">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141" name="テキスト ボックス 140"/>
            <p:cNvSpPr txBox="1"/>
            <p:nvPr/>
          </p:nvSpPr>
          <p:spPr>
            <a:xfrm>
              <a:off x="6735408" y="4537032"/>
              <a:ext cx="1289872" cy="253916"/>
            </a:xfrm>
            <a:prstGeom prst="rect">
              <a:avLst/>
            </a:prstGeom>
            <a:noFill/>
          </p:spPr>
          <p:txBody>
            <a:bodyPr wrap="none" rtlCol="0">
              <a:spAutoFit/>
            </a:bodyPr>
            <a:lstStyle/>
            <a:p>
              <a:pPr algn="ctr"/>
              <a:r>
                <a:rPr lang="en-US" altLang="ja-JP" sz="1600" b="1" dirty="0" smtClean="0">
                  <a:solidFill>
                    <a:srgbClr val="002B62"/>
                  </a:solidFill>
                </a:rPr>
                <a:t>System status</a:t>
              </a:r>
              <a:endParaRPr lang="ja-JP" altLang="en-US" sz="1600" b="1" dirty="0">
                <a:solidFill>
                  <a:srgbClr val="002B62"/>
                </a:solidFill>
              </a:endParaRPr>
            </a:p>
          </p:txBody>
        </p:sp>
        <p:sp>
          <p:nvSpPr>
            <p:cNvPr id="142" name="テキスト ボックス 141"/>
            <p:cNvSpPr txBox="1"/>
            <p:nvPr/>
          </p:nvSpPr>
          <p:spPr>
            <a:xfrm>
              <a:off x="6854661" y="1983240"/>
              <a:ext cx="1362440" cy="438582"/>
            </a:xfrm>
            <a:prstGeom prst="rect">
              <a:avLst/>
            </a:prstGeom>
            <a:noFill/>
          </p:spPr>
          <p:txBody>
            <a:bodyPr wrap="none" rtlCol="0">
              <a:spAutoFit/>
            </a:bodyPr>
            <a:lstStyle/>
            <a:p>
              <a:pPr algn="ctr"/>
              <a:r>
                <a:rPr lang="en-US" altLang="ja-JP" sz="1600" b="1" dirty="0" smtClean="0">
                  <a:solidFill>
                    <a:srgbClr val="002B62"/>
                  </a:solidFill>
                </a:rPr>
                <a:t>System’s </a:t>
              </a:r>
              <a:br>
                <a:rPr lang="en-US" altLang="ja-JP" sz="1600" b="1" dirty="0" smtClean="0">
                  <a:solidFill>
                    <a:srgbClr val="002B62"/>
                  </a:solidFill>
                </a:rPr>
              </a:br>
              <a:r>
                <a:rPr lang="en-US" altLang="ja-JP" sz="1600" b="1" dirty="0" smtClean="0">
                  <a:solidFill>
                    <a:srgbClr val="002B62"/>
                  </a:solidFill>
                </a:rPr>
                <a:t>expected value</a:t>
              </a:r>
              <a:endParaRPr lang="ja-JP" altLang="en-US" sz="1600" b="1" dirty="0">
                <a:solidFill>
                  <a:srgbClr val="002B62"/>
                </a:solidFill>
              </a:endParaRPr>
            </a:p>
          </p:txBody>
        </p:sp>
      </p:grpSp>
    </p:spTree>
    <p:extLst>
      <p:ext uri="{BB962C8B-B14F-4D97-AF65-F5344CB8AC3E}">
        <p14:creationId xmlns:p14="http://schemas.microsoft.com/office/powerpoint/2010/main" val="3192043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dirty="0"/>
              <a:t>How to proceed with “Defensive Automation”</a:t>
            </a:r>
            <a:endParaRPr kumimoji="1" lang="ja-JP" altLang="en-US" dirty="0"/>
          </a:p>
        </p:txBody>
      </p:sp>
      <p:sp>
        <p:nvSpPr>
          <p:cNvPr id="15" name="テキスト プレースホルダー 7"/>
          <p:cNvSpPr txBox="1">
            <a:spLocks/>
          </p:cNvSpPr>
          <p:nvPr/>
        </p:nvSpPr>
        <p:spPr bwMode="gray">
          <a:xfrm>
            <a:off x="239916" y="817533"/>
            <a:ext cx="11712168" cy="81560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a:solidFill>
                  <a:srgbClr val="005DD6"/>
                </a:solidFill>
                <a:effectLst>
                  <a:glow rad="152400">
                    <a:srgbClr val="FFFFFF"/>
                  </a:glow>
                </a:effectLst>
                <a:latin typeface="メイリオ"/>
              </a:rPr>
              <a:t>If we only could digitize and centralize the system information</a:t>
            </a:r>
          </a:p>
        </p:txBody>
      </p:sp>
      <p:grpSp>
        <p:nvGrpSpPr>
          <p:cNvPr id="2" name="グループ化 1"/>
          <p:cNvGrpSpPr/>
          <p:nvPr/>
        </p:nvGrpSpPr>
        <p:grpSpPr>
          <a:xfrm>
            <a:off x="-131485" y="1788275"/>
            <a:ext cx="11908108" cy="4630428"/>
            <a:chOff x="-98614" y="1341208"/>
            <a:chExt cx="8931080" cy="3472825"/>
          </a:xfrm>
          <a:effectLst>
            <a:glow rad="38100">
              <a:schemeClr val="bg1"/>
            </a:glow>
          </a:effectLst>
        </p:grpSpPr>
        <p:sp>
          <p:nvSpPr>
            <p:cNvPr id="132" name="正方形/長方形 131"/>
            <p:cNvSpPr/>
            <p:nvPr/>
          </p:nvSpPr>
          <p:spPr bwMode="auto">
            <a:xfrm>
              <a:off x="7883845" y="3501582"/>
              <a:ext cx="190500" cy="83210"/>
            </a:xfrm>
            <a:prstGeom prst="rect">
              <a:avLst/>
            </a:prstGeom>
            <a:solidFill>
              <a:schemeClr val="accent6"/>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nvGrpSpPr>
            <p:cNvPr id="126" name="グループ化 125"/>
            <p:cNvGrpSpPr>
              <a:grpSpLocks noChangeAspect="1"/>
            </p:cNvGrpSpPr>
            <p:nvPr/>
          </p:nvGrpSpPr>
          <p:grpSpPr bwMode="gray">
            <a:xfrm>
              <a:off x="7125725" y="2813732"/>
              <a:ext cx="1706741" cy="775943"/>
              <a:chOff x="2681287" y="-2319307"/>
              <a:chExt cx="5757862" cy="2617757"/>
            </a:xfrm>
          </p:grpSpPr>
          <p:sp>
            <p:nvSpPr>
              <p:cNvPr id="127" name="フリーフォーム 126"/>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128" name="フリーフォーム 127"/>
              <p:cNvSpPr>
                <a:spLocks noChangeAspect="1"/>
              </p:cNvSpPr>
              <p:nvPr/>
            </p:nvSpPr>
            <p:spPr bwMode="gray">
              <a:xfrm>
                <a:off x="2873375" y="-1978026"/>
                <a:ext cx="5392739" cy="1263649"/>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cxnSp>
          <p:nvCxnSpPr>
            <p:cNvPr id="130" name="カギ線コネクタ 129"/>
            <p:cNvCxnSpPr>
              <a:stCxn id="3" idx="3"/>
              <a:endCxn id="132" idx="2"/>
            </p:cNvCxnSpPr>
            <p:nvPr/>
          </p:nvCxnSpPr>
          <p:spPr bwMode="auto">
            <a:xfrm flipV="1">
              <a:off x="6731999" y="3584793"/>
              <a:ext cx="1247096" cy="927990"/>
            </a:xfrm>
            <a:prstGeom prst="bentConnector2">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nvGrpSpPr>
            <p:cNvPr id="5" name="グループ化 4"/>
            <p:cNvGrpSpPr/>
            <p:nvPr/>
          </p:nvGrpSpPr>
          <p:grpSpPr>
            <a:xfrm>
              <a:off x="2411999" y="1341208"/>
              <a:ext cx="4319999" cy="3472825"/>
              <a:chOff x="2490651" y="1341206"/>
              <a:chExt cx="4320000" cy="3472820"/>
            </a:xfrm>
          </p:grpSpPr>
          <p:sp>
            <p:nvSpPr>
              <p:cNvPr id="3" name="正方形/長方形 2"/>
              <p:cNvSpPr/>
              <p:nvPr/>
            </p:nvSpPr>
            <p:spPr bwMode="auto">
              <a:xfrm>
                <a:off x="2490651" y="4211528"/>
                <a:ext cx="4320000" cy="602498"/>
              </a:xfrm>
              <a:prstGeom prst="rect">
                <a:avLst/>
              </a:prstGeom>
              <a:solidFill>
                <a:schemeClr val="accent6"/>
              </a:solidFill>
              <a:ln>
                <a:noFill/>
              </a:ln>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3200" b="1" dirty="0" smtClean="0">
                    <a:solidFill>
                      <a:schemeClr val="bg1"/>
                    </a:solidFill>
                    <a:latin typeface="+mj-ea"/>
                    <a:ea typeface="+mj-ea"/>
                  </a:rPr>
                  <a:t>System</a:t>
                </a:r>
                <a:endParaRPr lang="ja-JP" altLang="en-US" sz="3200" b="1" dirty="0">
                  <a:solidFill>
                    <a:schemeClr val="bg1"/>
                  </a:solidFill>
                  <a:latin typeface="+mj-ea"/>
                  <a:ea typeface="+mj-ea"/>
                </a:endParaRPr>
              </a:p>
            </p:txBody>
          </p:sp>
          <p:sp>
            <p:nvSpPr>
              <p:cNvPr id="4" name="円柱 3"/>
              <p:cNvSpPr/>
              <p:nvPr/>
            </p:nvSpPr>
            <p:spPr bwMode="auto">
              <a:xfrm>
                <a:off x="2490651" y="1341206"/>
                <a:ext cx="4320000" cy="2735494"/>
              </a:xfrm>
              <a:prstGeom prst="can">
                <a:avLst>
                  <a:gd name="adj" fmla="val 10730"/>
                </a:avLst>
              </a:prstGeom>
              <a:solidFill>
                <a:schemeClr val="accent6">
                  <a:lumMod val="25000"/>
                  <a:lumOff val="75000"/>
                </a:schemeClr>
              </a:solidFill>
              <a:ln w="38100">
                <a:solidFill>
                  <a:srgbClr val="002B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cxnSp>
          <p:nvCxnSpPr>
            <p:cNvPr id="110" name="直線矢印コネクタ 109"/>
            <p:cNvCxnSpPr/>
            <p:nvPr/>
          </p:nvCxnSpPr>
          <p:spPr bwMode="auto">
            <a:xfrm>
              <a:off x="3602354" y="3942507"/>
              <a:ext cx="0" cy="468001"/>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12" name="直線矢印コネクタ 111"/>
            <p:cNvCxnSpPr/>
            <p:nvPr/>
          </p:nvCxnSpPr>
          <p:spPr bwMode="auto">
            <a:xfrm>
              <a:off x="5528067" y="3942507"/>
              <a:ext cx="0" cy="468001"/>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8" name="円柱 7"/>
            <p:cNvSpPr/>
            <p:nvPr/>
          </p:nvSpPr>
          <p:spPr bwMode="auto">
            <a:xfrm>
              <a:off x="2893391" y="3042507"/>
              <a:ext cx="1440000"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ea typeface="+mj-ea"/>
                </a:rPr>
                <a:t>Operation sequence</a:t>
              </a:r>
              <a:r>
                <a:rPr lang="en-US" altLang="ja-JP" sz="2000" b="1" dirty="0">
                  <a:solidFill>
                    <a:srgbClr val="002B62"/>
                  </a:solidFill>
                  <a:latin typeface="+mj-ea"/>
                  <a:ea typeface="+mj-ea"/>
                </a:rPr>
                <a:t/>
              </a:r>
              <a:br>
                <a:rPr lang="en-US" altLang="ja-JP" sz="2000" b="1" dirty="0">
                  <a:solidFill>
                    <a:srgbClr val="002B62"/>
                  </a:solidFill>
                  <a:latin typeface="+mj-ea"/>
                  <a:ea typeface="+mj-ea"/>
                </a:rPr>
              </a:br>
              <a:r>
                <a:rPr lang="en-US" altLang="ja-JP" sz="2000" b="1" dirty="0" smtClean="0">
                  <a:solidFill>
                    <a:srgbClr val="002B62"/>
                  </a:solidFill>
                  <a:latin typeface="+mj-ea"/>
                  <a:ea typeface="+mj-ea"/>
                </a:rPr>
                <a:t>(Change)</a:t>
              </a:r>
              <a:endParaRPr lang="ja-JP" altLang="en-US" sz="2000" b="1" dirty="0">
                <a:solidFill>
                  <a:srgbClr val="002B62"/>
                </a:solidFill>
                <a:latin typeface="+mj-ea"/>
                <a:ea typeface="+mj-ea"/>
              </a:endParaRPr>
            </a:p>
          </p:txBody>
        </p:sp>
        <p:sp>
          <p:nvSpPr>
            <p:cNvPr id="9" name="円柱 8"/>
            <p:cNvSpPr/>
            <p:nvPr/>
          </p:nvSpPr>
          <p:spPr bwMode="auto">
            <a:xfrm>
              <a:off x="4810607" y="3042507"/>
              <a:ext cx="1440000"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ea typeface="+mj-ea"/>
                </a:rPr>
                <a:t>Operation sequence</a:t>
              </a:r>
              <a:r>
                <a:rPr lang="en-US" altLang="ja-JP" sz="2000" b="1" dirty="0">
                  <a:solidFill>
                    <a:srgbClr val="002B62"/>
                  </a:solidFill>
                  <a:latin typeface="+mj-ea"/>
                  <a:ea typeface="+mj-ea"/>
                </a:rPr>
                <a:t/>
              </a:r>
              <a:br>
                <a:rPr lang="en-US" altLang="ja-JP" sz="2000" b="1" dirty="0">
                  <a:solidFill>
                    <a:srgbClr val="002B62"/>
                  </a:solidFill>
                  <a:latin typeface="+mj-ea"/>
                  <a:ea typeface="+mj-ea"/>
                </a:rPr>
              </a:br>
              <a:r>
                <a:rPr lang="en-US" altLang="ja-JP" sz="2000" b="1" dirty="0" smtClean="0">
                  <a:solidFill>
                    <a:srgbClr val="002B62"/>
                  </a:solidFill>
                  <a:latin typeface="+mj-ea"/>
                  <a:ea typeface="+mj-ea"/>
                </a:rPr>
                <a:t>(Operation)</a:t>
              </a:r>
              <a:endParaRPr lang="ja-JP" altLang="en-US" sz="2000" b="1" dirty="0">
                <a:solidFill>
                  <a:srgbClr val="002B62"/>
                </a:solidFill>
                <a:latin typeface="+mj-ea"/>
                <a:ea typeface="+mj-ea"/>
              </a:endParaRPr>
            </a:p>
          </p:txBody>
        </p:sp>
        <p:grpSp>
          <p:nvGrpSpPr>
            <p:cNvPr id="28" name="グループ化 27"/>
            <p:cNvGrpSpPr>
              <a:grpSpLocks noChangeAspect="1"/>
            </p:cNvGrpSpPr>
            <p:nvPr/>
          </p:nvGrpSpPr>
          <p:grpSpPr>
            <a:xfrm>
              <a:off x="1117597" y="1450912"/>
              <a:ext cx="447655" cy="484299"/>
              <a:chOff x="4410016" y="1977362"/>
              <a:chExt cx="3862142" cy="4178276"/>
            </a:xfrm>
            <a:solidFill>
              <a:schemeClr val="accent6"/>
            </a:solidFill>
          </p:grpSpPr>
          <p:sp>
            <p:nvSpPr>
              <p:cNvPr id="29" name="Freeform 17"/>
              <p:cNvSpPr>
                <a:spLocks/>
              </p:cNvSpPr>
              <p:nvPr/>
            </p:nvSpPr>
            <p:spPr bwMode="auto">
              <a:xfrm>
                <a:off x="4410016" y="1977362"/>
                <a:ext cx="3862142" cy="3705205"/>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0" name="Freeform 19"/>
              <p:cNvSpPr>
                <a:spLocks/>
              </p:cNvSpPr>
              <p:nvPr/>
            </p:nvSpPr>
            <p:spPr bwMode="auto">
              <a:xfrm>
                <a:off x="6043115" y="2339139"/>
                <a:ext cx="782988" cy="708170"/>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1" name="Freeform 21"/>
              <p:cNvSpPr>
                <a:spLocks/>
              </p:cNvSpPr>
              <p:nvPr/>
            </p:nvSpPr>
            <p:spPr bwMode="auto">
              <a:xfrm>
                <a:off x="6957517" y="3625161"/>
                <a:ext cx="296864" cy="428622"/>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2" name="Freeform 22"/>
              <p:cNvSpPr>
                <a:spLocks/>
              </p:cNvSpPr>
              <p:nvPr/>
            </p:nvSpPr>
            <p:spPr bwMode="auto">
              <a:xfrm>
                <a:off x="4869956" y="2215463"/>
                <a:ext cx="2138368"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34" name="テキスト ボックス 33"/>
            <p:cNvSpPr txBox="1"/>
            <p:nvPr/>
          </p:nvSpPr>
          <p:spPr>
            <a:xfrm>
              <a:off x="824492" y="1860512"/>
              <a:ext cx="1497862"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B</a:t>
              </a:r>
              <a:endParaRPr lang="ja-JP" altLang="en-US" sz="1867" b="1" dirty="0">
                <a:solidFill>
                  <a:srgbClr val="002B62"/>
                </a:solidFill>
                <a:effectLst>
                  <a:glow rad="38100">
                    <a:schemeClr val="bg1"/>
                  </a:glow>
                </a:effectLst>
              </a:endParaRPr>
            </a:p>
          </p:txBody>
        </p:sp>
        <p:grpSp>
          <p:nvGrpSpPr>
            <p:cNvPr id="41" name="グループ化 40"/>
            <p:cNvGrpSpPr>
              <a:grpSpLocks noChangeAspect="1"/>
            </p:cNvGrpSpPr>
            <p:nvPr/>
          </p:nvGrpSpPr>
          <p:grpSpPr>
            <a:xfrm>
              <a:off x="1267243" y="2238222"/>
              <a:ext cx="447655" cy="484299"/>
              <a:chOff x="4601760" y="1922578"/>
              <a:chExt cx="3862142" cy="4178276"/>
            </a:xfrm>
            <a:solidFill>
              <a:schemeClr val="accent6"/>
            </a:solidFill>
          </p:grpSpPr>
          <p:sp>
            <p:nvSpPr>
              <p:cNvPr id="42" name="Freeform 17"/>
              <p:cNvSpPr>
                <a:spLocks/>
              </p:cNvSpPr>
              <p:nvPr/>
            </p:nvSpPr>
            <p:spPr bwMode="auto">
              <a:xfrm>
                <a:off x="4601760" y="1922578"/>
                <a:ext cx="3862142" cy="3705205"/>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3" name="Freeform 19"/>
              <p:cNvSpPr>
                <a:spLocks/>
              </p:cNvSpPr>
              <p:nvPr/>
            </p:nvSpPr>
            <p:spPr bwMode="auto">
              <a:xfrm>
                <a:off x="6234859" y="2284355"/>
                <a:ext cx="782988" cy="708170"/>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4" name="Freeform 21"/>
              <p:cNvSpPr>
                <a:spLocks/>
              </p:cNvSpPr>
              <p:nvPr/>
            </p:nvSpPr>
            <p:spPr bwMode="auto">
              <a:xfrm>
                <a:off x="7176654" y="3570385"/>
                <a:ext cx="296864" cy="428622"/>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5" name="Freeform 22"/>
              <p:cNvSpPr>
                <a:spLocks/>
              </p:cNvSpPr>
              <p:nvPr/>
            </p:nvSpPr>
            <p:spPr bwMode="auto">
              <a:xfrm>
                <a:off x="5061700" y="2160679"/>
                <a:ext cx="2138368"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46" name="テキスト ボックス 45"/>
            <p:cNvSpPr txBox="1"/>
            <p:nvPr/>
          </p:nvSpPr>
          <p:spPr>
            <a:xfrm>
              <a:off x="280780" y="2549055"/>
              <a:ext cx="1490649"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C</a:t>
              </a:r>
              <a:endParaRPr lang="ja-JP" altLang="en-US" sz="1867" b="1" dirty="0">
                <a:solidFill>
                  <a:srgbClr val="002B62"/>
                </a:solidFill>
                <a:effectLst>
                  <a:glow rad="38100">
                    <a:schemeClr val="bg1"/>
                  </a:glow>
                </a:effectLst>
              </a:endParaRPr>
            </a:p>
          </p:txBody>
        </p:sp>
        <p:grpSp>
          <p:nvGrpSpPr>
            <p:cNvPr id="47" name="グループ化 46"/>
            <p:cNvGrpSpPr>
              <a:grpSpLocks noChangeAspect="1"/>
            </p:cNvGrpSpPr>
            <p:nvPr/>
          </p:nvGrpSpPr>
          <p:grpSpPr>
            <a:xfrm>
              <a:off x="439889" y="1715101"/>
              <a:ext cx="447655" cy="484299"/>
              <a:chOff x="4766112" y="1593874"/>
              <a:chExt cx="3862142" cy="4178276"/>
            </a:xfrm>
            <a:solidFill>
              <a:schemeClr val="accent6"/>
            </a:solidFill>
          </p:grpSpPr>
          <p:sp>
            <p:nvSpPr>
              <p:cNvPr id="48"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9"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0"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1"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52" name="テキスト ボックス 51"/>
            <p:cNvSpPr txBox="1"/>
            <p:nvPr/>
          </p:nvSpPr>
          <p:spPr>
            <a:xfrm>
              <a:off x="-98614" y="2156535"/>
              <a:ext cx="1500267"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A</a:t>
              </a:r>
              <a:endParaRPr lang="ja-JP" altLang="en-US" sz="1867" b="1" dirty="0">
                <a:solidFill>
                  <a:srgbClr val="002B62"/>
                </a:solidFill>
                <a:effectLst>
                  <a:glow rad="38100">
                    <a:schemeClr val="bg1"/>
                  </a:glow>
                </a:effectLst>
              </a:endParaRPr>
            </a:p>
          </p:txBody>
        </p:sp>
        <p:grpSp>
          <p:nvGrpSpPr>
            <p:cNvPr id="113" name="グループ化 112"/>
            <p:cNvGrpSpPr/>
            <p:nvPr/>
          </p:nvGrpSpPr>
          <p:grpSpPr>
            <a:xfrm>
              <a:off x="179512" y="1353019"/>
              <a:ext cx="2076048" cy="1749157"/>
              <a:chOff x="179513" y="1353017"/>
              <a:chExt cx="2076048" cy="1749154"/>
            </a:xfrm>
          </p:grpSpPr>
          <p:sp>
            <p:nvSpPr>
              <p:cNvPr id="27" name="角丸四角形 26"/>
              <p:cNvSpPr/>
              <p:nvPr/>
            </p:nvSpPr>
            <p:spPr bwMode="auto">
              <a:xfrm>
                <a:off x="179513" y="1353017"/>
                <a:ext cx="2076048" cy="1632197"/>
              </a:xfrm>
              <a:prstGeom prst="roundRect">
                <a:avLst/>
              </a:prstGeom>
              <a:noFill/>
              <a:ln w="19050">
                <a:solidFill>
                  <a:schemeClr val="accent6"/>
                </a:solidFill>
                <a:prstDash val="sys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53" name="テキスト ボックス 52"/>
              <p:cNvSpPr txBox="1"/>
              <p:nvPr/>
            </p:nvSpPr>
            <p:spPr>
              <a:xfrm>
                <a:off x="670546" y="2917505"/>
                <a:ext cx="1093992" cy="184666"/>
              </a:xfrm>
              <a:prstGeom prst="rect">
                <a:avLst/>
              </a:prstGeom>
              <a:noFill/>
            </p:spPr>
            <p:txBody>
              <a:bodyPr wrap="none" lIns="48000" tIns="0" rIns="48000" bIns="0" rtlCol="0">
                <a:spAutoFit/>
              </a:bodyPr>
              <a:lstStyle/>
              <a:p>
                <a:pPr algn="ctr"/>
                <a:r>
                  <a:rPr lang="en-US" altLang="ja-JP" sz="1600" b="1" dirty="0" smtClean="0">
                    <a:solidFill>
                      <a:srgbClr val="002B62"/>
                    </a:solidFill>
                    <a:effectLst>
                      <a:glow rad="101600">
                        <a:schemeClr val="bg1"/>
                      </a:glow>
                    </a:effectLst>
                  </a:rPr>
                  <a:t>Design team</a:t>
                </a:r>
                <a:endParaRPr lang="ja-JP" altLang="en-US" sz="1600" b="1" dirty="0">
                  <a:solidFill>
                    <a:srgbClr val="002B62"/>
                  </a:solidFill>
                  <a:effectLst>
                    <a:glow rad="101600">
                      <a:schemeClr val="bg1"/>
                    </a:glow>
                  </a:effectLst>
                </a:endParaRPr>
              </a:p>
            </p:txBody>
          </p:sp>
        </p:grpSp>
        <p:grpSp>
          <p:nvGrpSpPr>
            <p:cNvPr id="114" name="グループ化 113"/>
            <p:cNvGrpSpPr/>
            <p:nvPr/>
          </p:nvGrpSpPr>
          <p:grpSpPr>
            <a:xfrm>
              <a:off x="724925" y="3336700"/>
              <a:ext cx="985221" cy="638584"/>
              <a:chOff x="733073" y="3336695"/>
              <a:chExt cx="985221" cy="638583"/>
            </a:xfrm>
          </p:grpSpPr>
          <p:grpSp>
            <p:nvGrpSpPr>
              <p:cNvPr id="80" name="グループ化 79">
                <a:extLst>
                  <a:ext uri="{FF2B5EF4-FFF2-40B4-BE49-F238E27FC236}">
                    <a16:creationId xmlns:a16="http://schemas.microsoft.com/office/drawing/2014/main" id="{0354CE80-49FB-4388-83BA-94DF9E40A5E8}"/>
                  </a:ext>
                </a:extLst>
              </p:cNvPr>
              <p:cNvGrpSpPr>
                <a:grpSpLocks noChangeAspect="1"/>
              </p:cNvGrpSpPr>
              <p:nvPr/>
            </p:nvGrpSpPr>
            <p:grpSpPr bwMode="gray">
              <a:xfrm>
                <a:off x="987892" y="3336695"/>
                <a:ext cx="475584" cy="334060"/>
                <a:chOff x="-1828973" y="2716213"/>
                <a:chExt cx="2020481" cy="1419225"/>
              </a:xfrm>
            </p:grpSpPr>
            <p:sp>
              <p:nvSpPr>
                <p:cNvPr id="81"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82"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grpSp>
          <p:sp>
            <p:nvSpPr>
              <p:cNvPr id="83" name="テキスト ボックス 82"/>
              <p:cNvSpPr txBox="1"/>
              <p:nvPr/>
            </p:nvSpPr>
            <p:spPr>
              <a:xfrm>
                <a:off x="733073" y="3690536"/>
                <a:ext cx="985221"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Operator</a:t>
                </a:r>
                <a:endParaRPr lang="ja-JP" altLang="en-US" sz="1867" b="1" dirty="0">
                  <a:solidFill>
                    <a:srgbClr val="002B62"/>
                  </a:solidFill>
                  <a:effectLst>
                    <a:glow rad="38100">
                      <a:schemeClr val="bg1"/>
                    </a:glow>
                  </a:effectLst>
                </a:endParaRPr>
              </a:p>
            </p:txBody>
          </p:sp>
        </p:grpSp>
        <p:cxnSp>
          <p:nvCxnSpPr>
            <p:cNvPr id="84" name="直線矢印コネクタ 83"/>
            <p:cNvCxnSpPr/>
            <p:nvPr/>
          </p:nvCxnSpPr>
          <p:spPr bwMode="auto">
            <a:xfrm>
              <a:off x="1566337" y="3511558"/>
              <a:ext cx="1488978"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96" name="正方形/長方形 95"/>
            <p:cNvSpPr/>
            <p:nvPr/>
          </p:nvSpPr>
          <p:spPr bwMode="auto">
            <a:xfrm>
              <a:off x="2783391" y="1862657"/>
              <a:ext cx="3550733" cy="1104632"/>
            </a:xfrm>
            <a:prstGeom prst="rect">
              <a:avLst/>
            </a:prstGeom>
            <a:noFill/>
            <a:ln w="38100">
              <a:solidFill>
                <a:schemeClr val="accent6"/>
              </a:solidFill>
              <a:prstDash val="sysDot"/>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cxnSp>
          <p:nvCxnSpPr>
            <p:cNvPr id="12" name="直線矢印コネクタ 11"/>
            <p:cNvCxnSpPr/>
            <p:nvPr/>
          </p:nvCxnSpPr>
          <p:spPr bwMode="auto">
            <a:xfrm>
              <a:off x="3602354" y="2867421"/>
              <a:ext cx="0" cy="318697"/>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6" name="直線矢印コネクタ 15"/>
            <p:cNvCxnSpPr/>
            <p:nvPr/>
          </p:nvCxnSpPr>
          <p:spPr bwMode="auto">
            <a:xfrm flipH="1">
              <a:off x="3705225" y="2847979"/>
              <a:ext cx="1438274" cy="300039"/>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20" name="直線矢印コネクタ 19"/>
            <p:cNvCxnSpPr/>
            <p:nvPr/>
          </p:nvCxnSpPr>
          <p:spPr bwMode="auto">
            <a:xfrm>
              <a:off x="4012419" y="2845930"/>
              <a:ext cx="1438274" cy="300039"/>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21" name="直線矢印コネクタ 20"/>
            <p:cNvCxnSpPr/>
            <p:nvPr/>
          </p:nvCxnSpPr>
          <p:spPr bwMode="auto">
            <a:xfrm>
              <a:off x="5528067" y="2867421"/>
              <a:ext cx="0" cy="318697"/>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7" name="円柱 6"/>
            <p:cNvSpPr/>
            <p:nvPr/>
          </p:nvSpPr>
          <p:spPr bwMode="auto">
            <a:xfrm>
              <a:off x="2893391" y="1962656"/>
              <a:ext cx="1519341"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400" b="1" dirty="0" smtClean="0">
                  <a:solidFill>
                    <a:srgbClr val="002B62"/>
                  </a:solidFill>
                  <a:latin typeface="+mj-ea"/>
                  <a:ea typeface="+mj-ea"/>
                </a:rPr>
                <a:t>Parameter</a:t>
              </a:r>
              <a:r>
                <a:rPr lang="en-US" altLang="ja-JP" sz="2400" b="1" dirty="0">
                  <a:solidFill>
                    <a:srgbClr val="002B62"/>
                  </a:solidFill>
                  <a:latin typeface="+mj-ea"/>
                  <a:ea typeface="+mj-ea"/>
                </a:rPr>
                <a:t/>
              </a:r>
              <a:br>
                <a:rPr lang="en-US" altLang="ja-JP" sz="2400" b="1" dirty="0">
                  <a:solidFill>
                    <a:srgbClr val="002B62"/>
                  </a:solidFill>
                  <a:latin typeface="+mj-ea"/>
                  <a:ea typeface="+mj-ea"/>
                </a:rPr>
              </a:br>
              <a:r>
                <a:rPr lang="en-US" altLang="ja-JP" sz="2400" b="1" dirty="0">
                  <a:solidFill>
                    <a:srgbClr val="002B62"/>
                  </a:solidFill>
                  <a:latin typeface="+mj-ea"/>
                  <a:ea typeface="+mj-ea"/>
                </a:rPr>
                <a:t>(CMDB)</a:t>
              </a:r>
              <a:endParaRPr lang="ja-JP" altLang="en-US" sz="2400" b="1" dirty="0">
                <a:solidFill>
                  <a:srgbClr val="002B62"/>
                </a:solidFill>
                <a:latin typeface="+mj-ea"/>
                <a:ea typeface="+mj-ea"/>
              </a:endParaRPr>
            </a:p>
          </p:txBody>
        </p:sp>
        <p:sp>
          <p:nvSpPr>
            <p:cNvPr id="10" name="円柱 9"/>
            <p:cNvSpPr/>
            <p:nvPr/>
          </p:nvSpPr>
          <p:spPr bwMode="auto">
            <a:xfrm>
              <a:off x="4810606" y="1962656"/>
              <a:ext cx="1440000"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ea typeface="+mj-ea"/>
                </a:rPr>
                <a:t>Operation procedure</a:t>
              </a:r>
              <a:endParaRPr lang="en-US" altLang="ja-JP" sz="2000" b="1" dirty="0">
                <a:solidFill>
                  <a:srgbClr val="002B62"/>
                </a:solidFill>
                <a:latin typeface="+mj-ea"/>
                <a:ea typeface="+mj-ea"/>
              </a:endParaRPr>
            </a:p>
            <a:p>
              <a:pPr algn="ctr"/>
              <a:r>
                <a:rPr lang="en-US" altLang="ja-JP" sz="2000" b="1" dirty="0">
                  <a:solidFill>
                    <a:srgbClr val="002B62"/>
                  </a:solidFill>
                  <a:latin typeface="+mj-ea"/>
                  <a:ea typeface="+mj-ea"/>
                </a:rPr>
                <a:t>(IaC)</a:t>
              </a:r>
              <a:endParaRPr lang="ja-JP" altLang="en-US" sz="2000" b="1" dirty="0">
                <a:solidFill>
                  <a:srgbClr val="002B62"/>
                </a:solidFill>
                <a:latin typeface="+mj-ea"/>
                <a:ea typeface="+mj-ea"/>
              </a:endParaRPr>
            </a:p>
          </p:txBody>
        </p:sp>
        <p:cxnSp>
          <p:nvCxnSpPr>
            <p:cNvPr id="55" name="直線矢印コネクタ 54"/>
            <p:cNvCxnSpPr/>
            <p:nvPr/>
          </p:nvCxnSpPr>
          <p:spPr bwMode="auto">
            <a:xfrm>
              <a:off x="1600103" y="1624456"/>
              <a:ext cx="1183288" cy="656266"/>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56" name="直線矢印コネクタ 55"/>
            <p:cNvCxnSpPr>
              <a:endCxn id="96" idx="1"/>
            </p:cNvCxnSpPr>
            <p:nvPr/>
          </p:nvCxnSpPr>
          <p:spPr bwMode="auto">
            <a:xfrm>
              <a:off x="887543" y="2040730"/>
              <a:ext cx="1895847" cy="374244"/>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58" name="直線矢印コネクタ 57"/>
            <p:cNvCxnSpPr/>
            <p:nvPr/>
          </p:nvCxnSpPr>
          <p:spPr bwMode="auto">
            <a:xfrm>
              <a:off x="1724291" y="2486828"/>
              <a:ext cx="1059100" cy="62973"/>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sp>
          <p:nvSpPr>
            <p:cNvPr id="97" name="テキスト ボックス 96"/>
            <p:cNvSpPr txBox="1"/>
            <p:nvPr/>
          </p:nvSpPr>
          <p:spPr>
            <a:xfrm>
              <a:off x="4244013" y="1742790"/>
              <a:ext cx="595682" cy="276999"/>
            </a:xfrm>
            <a:prstGeom prst="rect">
              <a:avLst/>
            </a:prstGeom>
            <a:noFill/>
          </p:spPr>
          <p:txBody>
            <a:bodyPr wrap="none" lIns="48000" tIns="0" rIns="48000" bIns="0" rtlCol="0" anchor="ctr" anchorCtr="1">
              <a:spAutoFit/>
            </a:bodyPr>
            <a:lstStyle/>
            <a:p>
              <a:pPr algn="ctr"/>
              <a:r>
                <a:rPr lang="en-US" altLang="ja-JP" sz="2400" b="1" dirty="0">
                  <a:solidFill>
                    <a:srgbClr val="002B62"/>
                  </a:solidFill>
                  <a:effectLst>
                    <a:glow rad="127000">
                      <a:schemeClr val="bg1"/>
                    </a:glow>
                  </a:effectLst>
                </a:rPr>
                <a:t>SCM</a:t>
              </a:r>
              <a:endParaRPr lang="ja-JP" altLang="en-US" sz="2400" b="1" dirty="0">
                <a:solidFill>
                  <a:srgbClr val="002B62"/>
                </a:solidFill>
                <a:effectLst>
                  <a:glow rad="127000">
                    <a:schemeClr val="bg1"/>
                  </a:glow>
                </a:effectLst>
              </a:endParaRPr>
            </a:p>
          </p:txBody>
        </p:sp>
        <p:sp>
          <p:nvSpPr>
            <p:cNvPr id="122" name="テキスト ボックス 121"/>
            <p:cNvSpPr txBox="1"/>
            <p:nvPr/>
          </p:nvSpPr>
          <p:spPr>
            <a:xfrm>
              <a:off x="7486481" y="3347693"/>
              <a:ext cx="985222" cy="284742"/>
            </a:xfrm>
            <a:prstGeom prst="rect">
              <a:avLst/>
            </a:prstGeom>
            <a:noFill/>
            <a:effectLst/>
          </p:spPr>
          <p:txBody>
            <a:bodyPr wrap="none" rtlCol="0">
              <a:spAutoFit/>
            </a:bodyPr>
            <a:lstStyle/>
            <a:p>
              <a:pPr algn="ctr"/>
              <a:r>
                <a:rPr lang="en-US" altLang="ja-JP" sz="1867" b="1" dirty="0" smtClean="0">
                  <a:solidFill>
                    <a:srgbClr val="002B62"/>
                  </a:solidFill>
                  <a:effectLst>
                    <a:glow rad="63500">
                      <a:schemeClr val="bg1"/>
                    </a:glow>
                  </a:effectLst>
                </a:rPr>
                <a:t>Operator</a:t>
              </a:r>
              <a:endParaRPr lang="ja-JP" altLang="en-US" sz="1867" b="1" dirty="0">
                <a:solidFill>
                  <a:srgbClr val="002B62"/>
                </a:solidFill>
                <a:effectLst>
                  <a:glow rad="63500">
                    <a:schemeClr val="bg1"/>
                  </a:glow>
                </a:effectLst>
              </a:endParaRPr>
            </a:p>
          </p:txBody>
        </p:sp>
        <p:cxnSp>
          <p:nvCxnSpPr>
            <p:cNvPr id="138" name="直線矢印コネクタ 137"/>
            <p:cNvCxnSpPr/>
            <p:nvPr/>
          </p:nvCxnSpPr>
          <p:spPr bwMode="auto">
            <a:xfrm flipH="1">
              <a:off x="6068711" y="3514850"/>
              <a:ext cx="1286836"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40" name="カギ線コネクタ 139"/>
            <p:cNvCxnSpPr/>
            <p:nvPr/>
          </p:nvCxnSpPr>
          <p:spPr bwMode="auto">
            <a:xfrm>
              <a:off x="6331951" y="2403691"/>
              <a:ext cx="1656000" cy="504001"/>
            </a:xfrm>
            <a:prstGeom prst="bentConnector2">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141" name="テキスト ボックス 140"/>
            <p:cNvSpPr txBox="1"/>
            <p:nvPr/>
          </p:nvSpPr>
          <p:spPr>
            <a:xfrm>
              <a:off x="6735408" y="4537032"/>
              <a:ext cx="1289872" cy="253916"/>
            </a:xfrm>
            <a:prstGeom prst="rect">
              <a:avLst/>
            </a:prstGeom>
            <a:noFill/>
          </p:spPr>
          <p:txBody>
            <a:bodyPr wrap="none" rtlCol="0">
              <a:spAutoFit/>
            </a:bodyPr>
            <a:lstStyle/>
            <a:p>
              <a:pPr algn="ctr"/>
              <a:r>
                <a:rPr lang="en-US" altLang="ja-JP" sz="1600" b="1" dirty="0" smtClean="0">
                  <a:solidFill>
                    <a:srgbClr val="002B62"/>
                  </a:solidFill>
                </a:rPr>
                <a:t>System status</a:t>
              </a:r>
              <a:endParaRPr lang="ja-JP" altLang="en-US" sz="1600" b="1" dirty="0">
                <a:solidFill>
                  <a:srgbClr val="002B62"/>
                </a:solidFill>
              </a:endParaRPr>
            </a:p>
          </p:txBody>
        </p:sp>
        <p:sp>
          <p:nvSpPr>
            <p:cNvPr id="142" name="テキスト ボックス 141"/>
            <p:cNvSpPr txBox="1"/>
            <p:nvPr/>
          </p:nvSpPr>
          <p:spPr>
            <a:xfrm>
              <a:off x="6854661" y="1983240"/>
              <a:ext cx="1362440" cy="438582"/>
            </a:xfrm>
            <a:prstGeom prst="rect">
              <a:avLst/>
            </a:prstGeom>
            <a:noFill/>
          </p:spPr>
          <p:txBody>
            <a:bodyPr wrap="none" rtlCol="0">
              <a:spAutoFit/>
            </a:bodyPr>
            <a:lstStyle/>
            <a:p>
              <a:pPr algn="ctr"/>
              <a:r>
                <a:rPr lang="en-US" altLang="ja-JP" sz="1600" b="1" dirty="0" smtClean="0">
                  <a:solidFill>
                    <a:srgbClr val="002B62"/>
                  </a:solidFill>
                </a:rPr>
                <a:t>System’s </a:t>
              </a:r>
              <a:br>
                <a:rPr lang="en-US" altLang="ja-JP" sz="1600" b="1" dirty="0" smtClean="0">
                  <a:solidFill>
                    <a:srgbClr val="002B62"/>
                  </a:solidFill>
                </a:rPr>
              </a:br>
              <a:r>
                <a:rPr lang="en-US" altLang="ja-JP" sz="1600" b="1" dirty="0" smtClean="0">
                  <a:solidFill>
                    <a:srgbClr val="002B62"/>
                  </a:solidFill>
                </a:rPr>
                <a:t>expected value</a:t>
              </a:r>
              <a:endParaRPr lang="ja-JP" altLang="en-US" sz="1600" b="1" dirty="0">
                <a:solidFill>
                  <a:srgbClr val="002B62"/>
                </a:solidFill>
              </a:endParaRPr>
            </a:p>
          </p:txBody>
        </p:sp>
      </p:grpSp>
      <p:sp>
        <p:nvSpPr>
          <p:cNvPr id="60" name="テキスト ボックス 59"/>
          <p:cNvSpPr txBox="1"/>
          <p:nvPr/>
        </p:nvSpPr>
        <p:spPr>
          <a:xfrm>
            <a:off x="2470149" y="2328002"/>
            <a:ext cx="8168645" cy="3046988"/>
          </a:xfrm>
          <a:prstGeom prst="rect">
            <a:avLst/>
          </a:prstGeom>
          <a:noFill/>
        </p:spPr>
        <p:txBody>
          <a:bodyPr wrap="square" rtlCol="0">
            <a:spAutoFit/>
          </a:bodyPr>
          <a:lstStyle/>
          <a:p>
            <a:pPr algn="ctr"/>
            <a:r>
              <a:rPr lang="en-US" altLang="ja-JP" sz="4800" b="1" dirty="0" smtClean="0">
                <a:solidFill>
                  <a:srgbClr val="C00000"/>
                </a:solidFill>
                <a:effectLst>
                  <a:glow rad="190500">
                    <a:schemeClr val="bg1"/>
                  </a:glow>
                </a:effectLst>
              </a:rPr>
              <a:t>【Solution】</a:t>
            </a:r>
            <a:r>
              <a:rPr lang="en-US" altLang="ja-JP" sz="4800" b="1" dirty="0">
                <a:solidFill>
                  <a:srgbClr val="C00000"/>
                </a:solidFill>
                <a:effectLst>
                  <a:glow rad="190500">
                    <a:schemeClr val="bg1"/>
                  </a:glow>
                </a:effectLst>
              </a:rPr>
              <a:t/>
            </a:r>
            <a:br>
              <a:rPr lang="en-US" altLang="ja-JP" sz="4800" b="1" dirty="0">
                <a:solidFill>
                  <a:srgbClr val="C00000"/>
                </a:solidFill>
                <a:effectLst>
                  <a:glow rad="190500">
                    <a:schemeClr val="bg1"/>
                  </a:glow>
                </a:effectLst>
              </a:rPr>
            </a:br>
            <a:r>
              <a:rPr lang="en-US" altLang="ja-JP" sz="4800" b="1" dirty="0" smtClean="0">
                <a:solidFill>
                  <a:srgbClr val="C00000"/>
                </a:solidFill>
                <a:effectLst>
                  <a:glow rad="190500">
                    <a:schemeClr val="bg1"/>
                  </a:glow>
                </a:effectLst>
              </a:rPr>
              <a:t>Centrally manage (Digitalize) System values and information.</a:t>
            </a:r>
            <a:endParaRPr lang="en-US" altLang="ja-JP" sz="4800" b="1" dirty="0">
              <a:solidFill>
                <a:srgbClr val="C00000"/>
              </a:solidFill>
              <a:effectLst>
                <a:glow rad="190500">
                  <a:schemeClr val="bg1"/>
                </a:glow>
              </a:effectLst>
            </a:endParaRPr>
          </a:p>
        </p:txBody>
      </p:sp>
    </p:spTree>
    <p:extLst>
      <p:ext uri="{BB962C8B-B14F-4D97-AF65-F5344CB8AC3E}">
        <p14:creationId xmlns:p14="http://schemas.microsoft.com/office/powerpoint/2010/main" val="1984793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dirty="0"/>
              <a:t>How to proceed with “Defensive Automation”</a:t>
            </a:r>
            <a:endParaRPr kumimoji="1" lang="ja-JP" altLang="en-US" dirty="0"/>
          </a:p>
        </p:txBody>
      </p:sp>
      <p:sp>
        <p:nvSpPr>
          <p:cNvPr id="15" name="テキスト プレースホルダー 7"/>
          <p:cNvSpPr txBox="1">
            <a:spLocks/>
          </p:cNvSpPr>
          <p:nvPr/>
        </p:nvSpPr>
        <p:spPr bwMode="gray">
          <a:xfrm>
            <a:off x="239916" y="817533"/>
            <a:ext cx="11712168" cy="81560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005DD6"/>
                </a:solidFill>
                <a:effectLst>
                  <a:glow rad="152400">
                    <a:srgbClr val="FFFFFF"/>
                  </a:glow>
                </a:effectLst>
                <a:latin typeface="メイリオ"/>
              </a:rPr>
              <a:t>Exastro helps to digitize and centralize system information</a:t>
            </a:r>
            <a:endParaRPr lang="en-US" altLang="ja-JP" sz="2667" b="1" kern="0" dirty="0">
              <a:solidFill>
                <a:srgbClr val="005DD6"/>
              </a:solidFill>
              <a:effectLst>
                <a:glow rad="152400">
                  <a:srgbClr val="FFFFFF"/>
                </a:glow>
              </a:effectLst>
              <a:latin typeface="メイリオ"/>
            </a:endParaRPr>
          </a:p>
        </p:txBody>
      </p:sp>
      <p:grpSp>
        <p:nvGrpSpPr>
          <p:cNvPr id="2" name="グループ化 1"/>
          <p:cNvGrpSpPr/>
          <p:nvPr/>
        </p:nvGrpSpPr>
        <p:grpSpPr>
          <a:xfrm>
            <a:off x="-131485" y="1788275"/>
            <a:ext cx="11908108" cy="4630428"/>
            <a:chOff x="-98614" y="1341208"/>
            <a:chExt cx="8931080" cy="3472825"/>
          </a:xfrm>
          <a:effectLst>
            <a:glow rad="38100">
              <a:schemeClr val="bg1"/>
            </a:glow>
          </a:effectLst>
        </p:grpSpPr>
        <p:sp>
          <p:nvSpPr>
            <p:cNvPr id="132" name="正方形/長方形 131"/>
            <p:cNvSpPr/>
            <p:nvPr/>
          </p:nvSpPr>
          <p:spPr bwMode="auto">
            <a:xfrm>
              <a:off x="7883845" y="3501582"/>
              <a:ext cx="190500" cy="83210"/>
            </a:xfrm>
            <a:prstGeom prst="rect">
              <a:avLst/>
            </a:prstGeom>
            <a:solidFill>
              <a:schemeClr val="accent6"/>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nvGrpSpPr>
            <p:cNvPr id="126" name="グループ化 125"/>
            <p:cNvGrpSpPr>
              <a:grpSpLocks noChangeAspect="1"/>
            </p:cNvGrpSpPr>
            <p:nvPr/>
          </p:nvGrpSpPr>
          <p:grpSpPr bwMode="gray">
            <a:xfrm>
              <a:off x="7125725" y="2813732"/>
              <a:ext cx="1706741" cy="775943"/>
              <a:chOff x="2681287" y="-2319307"/>
              <a:chExt cx="5757862" cy="2617757"/>
            </a:xfrm>
          </p:grpSpPr>
          <p:sp>
            <p:nvSpPr>
              <p:cNvPr id="127" name="フリーフォーム 126"/>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128" name="フリーフォーム 127"/>
              <p:cNvSpPr>
                <a:spLocks noChangeAspect="1"/>
              </p:cNvSpPr>
              <p:nvPr/>
            </p:nvSpPr>
            <p:spPr bwMode="gray">
              <a:xfrm>
                <a:off x="2873375" y="-1978026"/>
                <a:ext cx="5392739" cy="1263649"/>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cxnSp>
          <p:nvCxnSpPr>
            <p:cNvPr id="130" name="カギ線コネクタ 129"/>
            <p:cNvCxnSpPr>
              <a:stCxn id="3" idx="3"/>
              <a:endCxn id="132" idx="2"/>
            </p:cNvCxnSpPr>
            <p:nvPr/>
          </p:nvCxnSpPr>
          <p:spPr bwMode="auto">
            <a:xfrm flipV="1">
              <a:off x="6731999" y="3584793"/>
              <a:ext cx="1247096" cy="927990"/>
            </a:xfrm>
            <a:prstGeom prst="bentConnector2">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grpSp>
          <p:nvGrpSpPr>
            <p:cNvPr id="5" name="グループ化 4"/>
            <p:cNvGrpSpPr/>
            <p:nvPr/>
          </p:nvGrpSpPr>
          <p:grpSpPr>
            <a:xfrm>
              <a:off x="2411999" y="1341208"/>
              <a:ext cx="4319999" cy="3472825"/>
              <a:chOff x="2490651" y="1341206"/>
              <a:chExt cx="4320000" cy="3472820"/>
            </a:xfrm>
          </p:grpSpPr>
          <p:sp>
            <p:nvSpPr>
              <p:cNvPr id="3" name="正方形/長方形 2"/>
              <p:cNvSpPr/>
              <p:nvPr/>
            </p:nvSpPr>
            <p:spPr bwMode="auto">
              <a:xfrm>
                <a:off x="2490651" y="4211528"/>
                <a:ext cx="4320000" cy="602498"/>
              </a:xfrm>
              <a:prstGeom prst="rect">
                <a:avLst/>
              </a:prstGeom>
              <a:solidFill>
                <a:schemeClr val="accent6"/>
              </a:solidFill>
              <a:ln>
                <a:noFill/>
              </a:ln>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3200" b="1" dirty="0" smtClean="0">
                    <a:solidFill>
                      <a:schemeClr val="bg1"/>
                    </a:solidFill>
                    <a:latin typeface="+mj-ea"/>
                    <a:ea typeface="+mj-ea"/>
                  </a:rPr>
                  <a:t>System</a:t>
                </a:r>
                <a:endParaRPr lang="ja-JP" altLang="en-US" sz="3200" b="1" dirty="0">
                  <a:solidFill>
                    <a:schemeClr val="bg1"/>
                  </a:solidFill>
                  <a:latin typeface="+mj-ea"/>
                  <a:ea typeface="+mj-ea"/>
                </a:endParaRPr>
              </a:p>
            </p:txBody>
          </p:sp>
          <p:sp>
            <p:nvSpPr>
              <p:cNvPr id="4" name="円柱 3"/>
              <p:cNvSpPr/>
              <p:nvPr/>
            </p:nvSpPr>
            <p:spPr bwMode="auto">
              <a:xfrm>
                <a:off x="2490651" y="1341206"/>
                <a:ext cx="4320000" cy="2735494"/>
              </a:xfrm>
              <a:prstGeom prst="can">
                <a:avLst>
                  <a:gd name="adj" fmla="val 10730"/>
                </a:avLst>
              </a:prstGeom>
              <a:solidFill>
                <a:schemeClr val="accent6">
                  <a:lumMod val="25000"/>
                  <a:lumOff val="75000"/>
                </a:schemeClr>
              </a:solidFill>
              <a:ln w="38100">
                <a:solidFill>
                  <a:srgbClr val="002B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cxnSp>
          <p:nvCxnSpPr>
            <p:cNvPr id="110" name="直線矢印コネクタ 109"/>
            <p:cNvCxnSpPr/>
            <p:nvPr/>
          </p:nvCxnSpPr>
          <p:spPr bwMode="auto">
            <a:xfrm>
              <a:off x="3602354" y="3942507"/>
              <a:ext cx="0" cy="468001"/>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12" name="直線矢印コネクタ 111"/>
            <p:cNvCxnSpPr/>
            <p:nvPr/>
          </p:nvCxnSpPr>
          <p:spPr bwMode="auto">
            <a:xfrm>
              <a:off x="5528067" y="3942507"/>
              <a:ext cx="0" cy="468001"/>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8" name="円柱 7"/>
            <p:cNvSpPr/>
            <p:nvPr/>
          </p:nvSpPr>
          <p:spPr bwMode="auto">
            <a:xfrm>
              <a:off x="2893391" y="3042507"/>
              <a:ext cx="1440000"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ea typeface="+mj-ea"/>
                </a:rPr>
                <a:t>Operation sequence</a:t>
              </a:r>
              <a:r>
                <a:rPr lang="en-US" altLang="ja-JP" sz="2000" b="1" dirty="0">
                  <a:solidFill>
                    <a:srgbClr val="002B62"/>
                  </a:solidFill>
                  <a:latin typeface="+mj-ea"/>
                  <a:ea typeface="+mj-ea"/>
                </a:rPr>
                <a:t/>
              </a:r>
              <a:br>
                <a:rPr lang="en-US" altLang="ja-JP" sz="2000" b="1" dirty="0">
                  <a:solidFill>
                    <a:srgbClr val="002B62"/>
                  </a:solidFill>
                  <a:latin typeface="+mj-ea"/>
                  <a:ea typeface="+mj-ea"/>
                </a:rPr>
              </a:br>
              <a:r>
                <a:rPr lang="en-US" altLang="ja-JP" sz="2000" b="1" dirty="0" smtClean="0">
                  <a:solidFill>
                    <a:srgbClr val="002B62"/>
                  </a:solidFill>
                  <a:latin typeface="+mj-ea"/>
                  <a:ea typeface="+mj-ea"/>
                </a:rPr>
                <a:t>(Change)</a:t>
              </a:r>
              <a:endParaRPr lang="ja-JP" altLang="en-US" sz="2000" b="1" dirty="0">
                <a:solidFill>
                  <a:srgbClr val="002B62"/>
                </a:solidFill>
                <a:latin typeface="+mj-ea"/>
                <a:ea typeface="+mj-ea"/>
              </a:endParaRPr>
            </a:p>
          </p:txBody>
        </p:sp>
        <p:sp>
          <p:nvSpPr>
            <p:cNvPr id="9" name="円柱 8"/>
            <p:cNvSpPr/>
            <p:nvPr/>
          </p:nvSpPr>
          <p:spPr bwMode="auto">
            <a:xfrm>
              <a:off x="4810607" y="3042507"/>
              <a:ext cx="1440000"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ea typeface="+mj-ea"/>
                </a:rPr>
                <a:t>Operation sequence</a:t>
              </a:r>
              <a:r>
                <a:rPr lang="en-US" altLang="ja-JP" sz="2000" b="1" dirty="0">
                  <a:solidFill>
                    <a:srgbClr val="002B62"/>
                  </a:solidFill>
                  <a:latin typeface="+mj-ea"/>
                  <a:ea typeface="+mj-ea"/>
                </a:rPr>
                <a:t/>
              </a:r>
              <a:br>
                <a:rPr lang="en-US" altLang="ja-JP" sz="2000" b="1" dirty="0">
                  <a:solidFill>
                    <a:srgbClr val="002B62"/>
                  </a:solidFill>
                  <a:latin typeface="+mj-ea"/>
                  <a:ea typeface="+mj-ea"/>
                </a:rPr>
              </a:br>
              <a:r>
                <a:rPr lang="en-US" altLang="ja-JP" sz="2000" b="1" dirty="0" smtClean="0">
                  <a:solidFill>
                    <a:srgbClr val="002B62"/>
                  </a:solidFill>
                  <a:latin typeface="+mj-ea"/>
                  <a:ea typeface="+mj-ea"/>
                </a:rPr>
                <a:t>(Operation)</a:t>
              </a:r>
              <a:endParaRPr lang="ja-JP" altLang="en-US" sz="2000" b="1" dirty="0">
                <a:solidFill>
                  <a:srgbClr val="002B62"/>
                </a:solidFill>
                <a:latin typeface="+mj-ea"/>
                <a:ea typeface="+mj-ea"/>
              </a:endParaRPr>
            </a:p>
          </p:txBody>
        </p:sp>
        <p:grpSp>
          <p:nvGrpSpPr>
            <p:cNvPr id="28" name="グループ化 27"/>
            <p:cNvGrpSpPr>
              <a:grpSpLocks noChangeAspect="1"/>
            </p:cNvGrpSpPr>
            <p:nvPr/>
          </p:nvGrpSpPr>
          <p:grpSpPr>
            <a:xfrm>
              <a:off x="1117597" y="1450912"/>
              <a:ext cx="447655" cy="484299"/>
              <a:chOff x="4410016" y="1977362"/>
              <a:chExt cx="3862142" cy="4178276"/>
            </a:xfrm>
            <a:solidFill>
              <a:schemeClr val="accent6"/>
            </a:solidFill>
          </p:grpSpPr>
          <p:sp>
            <p:nvSpPr>
              <p:cNvPr id="29" name="Freeform 17"/>
              <p:cNvSpPr>
                <a:spLocks/>
              </p:cNvSpPr>
              <p:nvPr/>
            </p:nvSpPr>
            <p:spPr bwMode="auto">
              <a:xfrm>
                <a:off x="4410016" y="1977362"/>
                <a:ext cx="3862142" cy="3705205"/>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0" name="Freeform 19"/>
              <p:cNvSpPr>
                <a:spLocks/>
              </p:cNvSpPr>
              <p:nvPr/>
            </p:nvSpPr>
            <p:spPr bwMode="auto">
              <a:xfrm>
                <a:off x="6043115" y="2339139"/>
                <a:ext cx="782988" cy="708170"/>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1" name="Freeform 21"/>
              <p:cNvSpPr>
                <a:spLocks/>
              </p:cNvSpPr>
              <p:nvPr/>
            </p:nvSpPr>
            <p:spPr bwMode="auto">
              <a:xfrm>
                <a:off x="6957517" y="3625161"/>
                <a:ext cx="296864" cy="428622"/>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32" name="Freeform 22"/>
              <p:cNvSpPr>
                <a:spLocks/>
              </p:cNvSpPr>
              <p:nvPr/>
            </p:nvSpPr>
            <p:spPr bwMode="auto">
              <a:xfrm>
                <a:off x="4869956" y="2215463"/>
                <a:ext cx="2138368"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34" name="テキスト ボックス 33"/>
            <p:cNvSpPr txBox="1"/>
            <p:nvPr/>
          </p:nvSpPr>
          <p:spPr>
            <a:xfrm>
              <a:off x="824492" y="1860512"/>
              <a:ext cx="1497862"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 </a:t>
              </a:r>
              <a:r>
                <a:rPr lang="en-US" altLang="ja-JP" sz="1867" b="1" dirty="0" err="1" smtClean="0">
                  <a:solidFill>
                    <a:srgbClr val="002B62"/>
                  </a:solidFill>
                  <a:effectLst>
                    <a:glow rad="38100">
                      <a:schemeClr val="bg1"/>
                    </a:glow>
                  </a:effectLst>
                </a:rPr>
                <a:t>fB</a:t>
              </a:r>
              <a:endParaRPr lang="ja-JP" altLang="en-US" sz="1867" b="1" dirty="0">
                <a:solidFill>
                  <a:srgbClr val="002B62"/>
                </a:solidFill>
                <a:effectLst>
                  <a:glow rad="38100">
                    <a:schemeClr val="bg1"/>
                  </a:glow>
                </a:effectLst>
              </a:endParaRPr>
            </a:p>
          </p:txBody>
        </p:sp>
        <p:grpSp>
          <p:nvGrpSpPr>
            <p:cNvPr id="41" name="グループ化 40"/>
            <p:cNvGrpSpPr>
              <a:grpSpLocks noChangeAspect="1"/>
            </p:cNvGrpSpPr>
            <p:nvPr/>
          </p:nvGrpSpPr>
          <p:grpSpPr>
            <a:xfrm>
              <a:off x="1267243" y="2238222"/>
              <a:ext cx="447655" cy="484299"/>
              <a:chOff x="4601760" y="1922578"/>
              <a:chExt cx="3862142" cy="4178276"/>
            </a:xfrm>
            <a:solidFill>
              <a:schemeClr val="accent6"/>
            </a:solidFill>
          </p:grpSpPr>
          <p:sp>
            <p:nvSpPr>
              <p:cNvPr id="42" name="Freeform 17"/>
              <p:cNvSpPr>
                <a:spLocks/>
              </p:cNvSpPr>
              <p:nvPr/>
            </p:nvSpPr>
            <p:spPr bwMode="auto">
              <a:xfrm>
                <a:off x="4601760" y="1922578"/>
                <a:ext cx="3862142" cy="3705205"/>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3" name="Freeform 19"/>
              <p:cNvSpPr>
                <a:spLocks/>
              </p:cNvSpPr>
              <p:nvPr/>
            </p:nvSpPr>
            <p:spPr bwMode="auto">
              <a:xfrm>
                <a:off x="6234859" y="2284355"/>
                <a:ext cx="782988" cy="708170"/>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4" name="Freeform 21"/>
              <p:cNvSpPr>
                <a:spLocks/>
              </p:cNvSpPr>
              <p:nvPr/>
            </p:nvSpPr>
            <p:spPr bwMode="auto">
              <a:xfrm>
                <a:off x="7176654" y="3570385"/>
                <a:ext cx="296864" cy="428622"/>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5" name="Freeform 22"/>
              <p:cNvSpPr>
                <a:spLocks/>
              </p:cNvSpPr>
              <p:nvPr/>
            </p:nvSpPr>
            <p:spPr bwMode="auto">
              <a:xfrm>
                <a:off x="5061700" y="2160679"/>
                <a:ext cx="2138368"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46" name="テキスト ボックス 45"/>
            <p:cNvSpPr txBox="1"/>
            <p:nvPr/>
          </p:nvSpPr>
          <p:spPr>
            <a:xfrm>
              <a:off x="280780" y="2549055"/>
              <a:ext cx="1490649"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C</a:t>
              </a:r>
              <a:endParaRPr lang="ja-JP" altLang="en-US" sz="1867" b="1" dirty="0">
                <a:solidFill>
                  <a:srgbClr val="002B62"/>
                </a:solidFill>
                <a:effectLst>
                  <a:glow rad="38100">
                    <a:schemeClr val="bg1"/>
                  </a:glow>
                </a:effectLst>
              </a:endParaRPr>
            </a:p>
          </p:txBody>
        </p:sp>
        <p:grpSp>
          <p:nvGrpSpPr>
            <p:cNvPr id="47" name="グループ化 46"/>
            <p:cNvGrpSpPr>
              <a:grpSpLocks noChangeAspect="1"/>
            </p:cNvGrpSpPr>
            <p:nvPr/>
          </p:nvGrpSpPr>
          <p:grpSpPr>
            <a:xfrm>
              <a:off x="439889" y="1715101"/>
              <a:ext cx="447655" cy="484299"/>
              <a:chOff x="4766112" y="1593874"/>
              <a:chExt cx="3862142" cy="4178276"/>
            </a:xfrm>
            <a:solidFill>
              <a:schemeClr val="accent6"/>
            </a:solidFill>
          </p:grpSpPr>
          <p:sp>
            <p:nvSpPr>
              <p:cNvPr id="48"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49"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0"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1"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sp>
          <p:nvSpPr>
            <p:cNvPr id="52" name="テキスト ボックス 51"/>
            <p:cNvSpPr txBox="1"/>
            <p:nvPr/>
          </p:nvSpPr>
          <p:spPr>
            <a:xfrm>
              <a:off x="-98614" y="2156535"/>
              <a:ext cx="1500267"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In charge of A</a:t>
              </a:r>
              <a:endParaRPr lang="ja-JP" altLang="en-US" sz="1867" b="1" dirty="0">
                <a:solidFill>
                  <a:srgbClr val="002B62"/>
                </a:solidFill>
                <a:effectLst>
                  <a:glow rad="38100">
                    <a:schemeClr val="bg1"/>
                  </a:glow>
                </a:effectLst>
              </a:endParaRPr>
            </a:p>
          </p:txBody>
        </p:sp>
        <p:grpSp>
          <p:nvGrpSpPr>
            <p:cNvPr id="113" name="グループ化 112"/>
            <p:cNvGrpSpPr/>
            <p:nvPr/>
          </p:nvGrpSpPr>
          <p:grpSpPr>
            <a:xfrm>
              <a:off x="179512" y="1353019"/>
              <a:ext cx="2076048" cy="1749157"/>
              <a:chOff x="179513" y="1353017"/>
              <a:chExt cx="2076048" cy="1749154"/>
            </a:xfrm>
          </p:grpSpPr>
          <p:sp>
            <p:nvSpPr>
              <p:cNvPr id="27" name="角丸四角形 26"/>
              <p:cNvSpPr/>
              <p:nvPr/>
            </p:nvSpPr>
            <p:spPr bwMode="auto">
              <a:xfrm>
                <a:off x="179513" y="1353017"/>
                <a:ext cx="2076048" cy="1632197"/>
              </a:xfrm>
              <a:prstGeom prst="roundRect">
                <a:avLst/>
              </a:prstGeom>
              <a:noFill/>
              <a:ln w="19050">
                <a:solidFill>
                  <a:schemeClr val="accent6"/>
                </a:solidFill>
                <a:prstDash val="sysDash"/>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53" name="テキスト ボックス 52"/>
              <p:cNvSpPr txBox="1"/>
              <p:nvPr/>
            </p:nvSpPr>
            <p:spPr>
              <a:xfrm>
                <a:off x="670546" y="2917505"/>
                <a:ext cx="1093992" cy="184666"/>
              </a:xfrm>
              <a:prstGeom prst="rect">
                <a:avLst/>
              </a:prstGeom>
              <a:noFill/>
            </p:spPr>
            <p:txBody>
              <a:bodyPr wrap="none" lIns="48000" tIns="0" rIns="48000" bIns="0" rtlCol="0">
                <a:spAutoFit/>
              </a:bodyPr>
              <a:lstStyle/>
              <a:p>
                <a:pPr algn="ctr"/>
                <a:r>
                  <a:rPr lang="en-US" altLang="ja-JP" sz="1600" b="1" dirty="0" smtClean="0">
                    <a:solidFill>
                      <a:srgbClr val="002B62"/>
                    </a:solidFill>
                    <a:effectLst>
                      <a:glow rad="101600">
                        <a:schemeClr val="bg1"/>
                      </a:glow>
                    </a:effectLst>
                  </a:rPr>
                  <a:t>Design team</a:t>
                </a:r>
                <a:endParaRPr lang="ja-JP" altLang="en-US" sz="1600" b="1" dirty="0">
                  <a:solidFill>
                    <a:srgbClr val="002B62"/>
                  </a:solidFill>
                  <a:effectLst>
                    <a:glow rad="101600">
                      <a:schemeClr val="bg1"/>
                    </a:glow>
                  </a:effectLst>
                </a:endParaRPr>
              </a:p>
            </p:txBody>
          </p:sp>
        </p:grpSp>
        <p:grpSp>
          <p:nvGrpSpPr>
            <p:cNvPr id="114" name="グループ化 113"/>
            <p:cNvGrpSpPr/>
            <p:nvPr/>
          </p:nvGrpSpPr>
          <p:grpSpPr>
            <a:xfrm>
              <a:off x="724925" y="3336700"/>
              <a:ext cx="985221" cy="638584"/>
              <a:chOff x="733073" y="3336695"/>
              <a:chExt cx="985221" cy="638583"/>
            </a:xfrm>
          </p:grpSpPr>
          <p:grpSp>
            <p:nvGrpSpPr>
              <p:cNvPr id="80" name="グループ化 79">
                <a:extLst>
                  <a:ext uri="{FF2B5EF4-FFF2-40B4-BE49-F238E27FC236}">
                    <a16:creationId xmlns:a16="http://schemas.microsoft.com/office/drawing/2014/main" id="{0354CE80-49FB-4388-83BA-94DF9E40A5E8}"/>
                  </a:ext>
                </a:extLst>
              </p:cNvPr>
              <p:cNvGrpSpPr>
                <a:grpSpLocks noChangeAspect="1"/>
              </p:cNvGrpSpPr>
              <p:nvPr/>
            </p:nvGrpSpPr>
            <p:grpSpPr bwMode="gray">
              <a:xfrm>
                <a:off x="987892" y="3336695"/>
                <a:ext cx="475584" cy="334060"/>
                <a:chOff x="-1828973" y="2716213"/>
                <a:chExt cx="2020481" cy="1419225"/>
              </a:xfrm>
            </p:grpSpPr>
            <p:sp>
              <p:nvSpPr>
                <p:cNvPr id="81"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82"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dirty="0"/>
                </a:p>
              </p:txBody>
            </p:sp>
          </p:grpSp>
          <p:sp>
            <p:nvSpPr>
              <p:cNvPr id="83" name="テキスト ボックス 82"/>
              <p:cNvSpPr txBox="1"/>
              <p:nvPr/>
            </p:nvSpPr>
            <p:spPr>
              <a:xfrm>
                <a:off x="733073" y="3690536"/>
                <a:ext cx="985221" cy="284742"/>
              </a:xfrm>
              <a:prstGeom prst="rect">
                <a:avLst/>
              </a:prstGeom>
              <a:noFill/>
              <a:effectLst/>
            </p:spPr>
            <p:txBody>
              <a:bodyPr wrap="none" rtlCol="0">
                <a:spAutoFit/>
              </a:bodyPr>
              <a:lstStyle/>
              <a:p>
                <a:pPr algn="ctr"/>
                <a:r>
                  <a:rPr lang="en-US" altLang="ja-JP" sz="1867" b="1" dirty="0" smtClean="0">
                    <a:solidFill>
                      <a:srgbClr val="002B62"/>
                    </a:solidFill>
                    <a:effectLst>
                      <a:glow rad="38100">
                        <a:schemeClr val="bg1"/>
                      </a:glow>
                    </a:effectLst>
                  </a:rPr>
                  <a:t>Operator</a:t>
                </a:r>
                <a:endParaRPr lang="ja-JP" altLang="en-US" sz="1867" b="1" dirty="0">
                  <a:solidFill>
                    <a:srgbClr val="002B62"/>
                  </a:solidFill>
                  <a:effectLst>
                    <a:glow rad="38100">
                      <a:schemeClr val="bg1"/>
                    </a:glow>
                  </a:effectLst>
                </a:endParaRPr>
              </a:p>
            </p:txBody>
          </p:sp>
        </p:grpSp>
        <p:cxnSp>
          <p:nvCxnSpPr>
            <p:cNvPr id="84" name="直線矢印コネクタ 83"/>
            <p:cNvCxnSpPr/>
            <p:nvPr/>
          </p:nvCxnSpPr>
          <p:spPr bwMode="auto">
            <a:xfrm>
              <a:off x="1566337" y="3511558"/>
              <a:ext cx="1488978"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96" name="正方形/長方形 95"/>
            <p:cNvSpPr/>
            <p:nvPr/>
          </p:nvSpPr>
          <p:spPr bwMode="auto">
            <a:xfrm>
              <a:off x="2783391" y="1862657"/>
              <a:ext cx="3550733" cy="1104632"/>
            </a:xfrm>
            <a:prstGeom prst="rect">
              <a:avLst/>
            </a:prstGeom>
            <a:noFill/>
            <a:ln w="38100">
              <a:solidFill>
                <a:schemeClr val="accent6"/>
              </a:solidFill>
              <a:prstDash val="sysDot"/>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cxnSp>
          <p:nvCxnSpPr>
            <p:cNvPr id="12" name="直線矢印コネクタ 11"/>
            <p:cNvCxnSpPr/>
            <p:nvPr/>
          </p:nvCxnSpPr>
          <p:spPr bwMode="auto">
            <a:xfrm>
              <a:off x="3602354" y="2867421"/>
              <a:ext cx="0" cy="318697"/>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6" name="直線矢印コネクタ 15"/>
            <p:cNvCxnSpPr/>
            <p:nvPr/>
          </p:nvCxnSpPr>
          <p:spPr bwMode="auto">
            <a:xfrm flipH="1">
              <a:off x="3705225" y="2847979"/>
              <a:ext cx="1438274" cy="300039"/>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20" name="直線矢印コネクタ 19"/>
            <p:cNvCxnSpPr/>
            <p:nvPr/>
          </p:nvCxnSpPr>
          <p:spPr bwMode="auto">
            <a:xfrm>
              <a:off x="4012419" y="2845930"/>
              <a:ext cx="1438274" cy="300039"/>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21" name="直線矢印コネクタ 20"/>
            <p:cNvCxnSpPr/>
            <p:nvPr/>
          </p:nvCxnSpPr>
          <p:spPr bwMode="auto">
            <a:xfrm>
              <a:off x="5528067" y="2867421"/>
              <a:ext cx="0" cy="318697"/>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7" name="円柱 6"/>
            <p:cNvSpPr/>
            <p:nvPr/>
          </p:nvSpPr>
          <p:spPr bwMode="auto">
            <a:xfrm>
              <a:off x="2893391" y="1962656"/>
              <a:ext cx="1519341"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400" b="1" dirty="0" smtClean="0">
                  <a:solidFill>
                    <a:srgbClr val="002B62"/>
                  </a:solidFill>
                  <a:latin typeface="+mj-ea"/>
                  <a:ea typeface="+mj-ea"/>
                </a:rPr>
                <a:t>Parameter</a:t>
              </a:r>
              <a:r>
                <a:rPr lang="en-US" altLang="ja-JP" sz="2400" b="1" dirty="0">
                  <a:solidFill>
                    <a:srgbClr val="002B62"/>
                  </a:solidFill>
                  <a:latin typeface="+mj-ea"/>
                  <a:ea typeface="+mj-ea"/>
                </a:rPr>
                <a:t/>
              </a:r>
              <a:br>
                <a:rPr lang="en-US" altLang="ja-JP" sz="2400" b="1" dirty="0">
                  <a:solidFill>
                    <a:srgbClr val="002B62"/>
                  </a:solidFill>
                  <a:latin typeface="+mj-ea"/>
                  <a:ea typeface="+mj-ea"/>
                </a:rPr>
              </a:br>
              <a:r>
                <a:rPr lang="en-US" altLang="ja-JP" sz="2400" b="1" dirty="0">
                  <a:solidFill>
                    <a:srgbClr val="002B62"/>
                  </a:solidFill>
                  <a:latin typeface="+mj-ea"/>
                  <a:ea typeface="+mj-ea"/>
                </a:rPr>
                <a:t>(CMDB)</a:t>
              </a:r>
              <a:endParaRPr lang="ja-JP" altLang="en-US" sz="2400" b="1" dirty="0">
                <a:solidFill>
                  <a:srgbClr val="002B62"/>
                </a:solidFill>
                <a:latin typeface="+mj-ea"/>
                <a:ea typeface="+mj-ea"/>
              </a:endParaRPr>
            </a:p>
          </p:txBody>
        </p:sp>
        <p:sp>
          <p:nvSpPr>
            <p:cNvPr id="10" name="円柱 9"/>
            <p:cNvSpPr/>
            <p:nvPr/>
          </p:nvSpPr>
          <p:spPr bwMode="auto">
            <a:xfrm>
              <a:off x="4810606" y="1962656"/>
              <a:ext cx="1440000" cy="900001"/>
            </a:xfrm>
            <a:prstGeom prst="can">
              <a:avLst>
                <a:gd name="adj" fmla="val 22863"/>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192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ea typeface="+mj-ea"/>
                </a:rPr>
                <a:t>Operation procedure</a:t>
              </a:r>
              <a:endParaRPr lang="en-US" altLang="ja-JP" sz="2000" b="1" dirty="0">
                <a:solidFill>
                  <a:srgbClr val="002B62"/>
                </a:solidFill>
                <a:latin typeface="+mj-ea"/>
                <a:ea typeface="+mj-ea"/>
              </a:endParaRPr>
            </a:p>
            <a:p>
              <a:pPr algn="ctr"/>
              <a:r>
                <a:rPr lang="en-US" altLang="ja-JP" sz="2000" b="1" dirty="0">
                  <a:solidFill>
                    <a:srgbClr val="002B62"/>
                  </a:solidFill>
                  <a:latin typeface="+mj-ea"/>
                  <a:ea typeface="+mj-ea"/>
                </a:rPr>
                <a:t>(IaC)</a:t>
              </a:r>
              <a:endParaRPr lang="ja-JP" altLang="en-US" sz="2000" b="1" dirty="0">
                <a:solidFill>
                  <a:srgbClr val="002B62"/>
                </a:solidFill>
                <a:latin typeface="+mj-ea"/>
                <a:ea typeface="+mj-ea"/>
              </a:endParaRPr>
            </a:p>
          </p:txBody>
        </p:sp>
        <p:cxnSp>
          <p:nvCxnSpPr>
            <p:cNvPr id="55" name="直線矢印コネクタ 54"/>
            <p:cNvCxnSpPr/>
            <p:nvPr/>
          </p:nvCxnSpPr>
          <p:spPr bwMode="auto">
            <a:xfrm>
              <a:off x="1600103" y="1624456"/>
              <a:ext cx="1183288" cy="656266"/>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56" name="直線矢印コネクタ 55"/>
            <p:cNvCxnSpPr>
              <a:endCxn id="96" idx="1"/>
            </p:cNvCxnSpPr>
            <p:nvPr/>
          </p:nvCxnSpPr>
          <p:spPr bwMode="auto">
            <a:xfrm>
              <a:off x="887543" y="2040730"/>
              <a:ext cx="1895847" cy="374244"/>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cxnSp>
          <p:nvCxnSpPr>
            <p:cNvPr id="58" name="直線矢印コネクタ 57"/>
            <p:cNvCxnSpPr/>
            <p:nvPr/>
          </p:nvCxnSpPr>
          <p:spPr bwMode="auto">
            <a:xfrm>
              <a:off x="1724291" y="2486828"/>
              <a:ext cx="1059100" cy="62973"/>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effectLst>
            <a:extLst/>
          </p:spPr>
        </p:cxnSp>
        <p:sp>
          <p:nvSpPr>
            <p:cNvPr id="97" name="テキスト ボックス 96"/>
            <p:cNvSpPr txBox="1"/>
            <p:nvPr/>
          </p:nvSpPr>
          <p:spPr>
            <a:xfrm>
              <a:off x="4244013" y="1742790"/>
              <a:ext cx="595682" cy="276999"/>
            </a:xfrm>
            <a:prstGeom prst="rect">
              <a:avLst/>
            </a:prstGeom>
            <a:noFill/>
          </p:spPr>
          <p:txBody>
            <a:bodyPr wrap="none" lIns="48000" tIns="0" rIns="48000" bIns="0" rtlCol="0" anchor="ctr" anchorCtr="1">
              <a:spAutoFit/>
            </a:bodyPr>
            <a:lstStyle/>
            <a:p>
              <a:pPr algn="ctr"/>
              <a:r>
                <a:rPr lang="en-US" altLang="ja-JP" sz="2400" b="1" dirty="0">
                  <a:solidFill>
                    <a:srgbClr val="002B62"/>
                  </a:solidFill>
                  <a:effectLst>
                    <a:glow rad="127000">
                      <a:schemeClr val="bg1"/>
                    </a:glow>
                  </a:effectLst>
                </a:rPr>
                <a:t>SCM</a:t>
              </a:r>
              <a:endParaRPr lang="ja-JP" altLang="en-US" sz="2400" b="1" dirty="0">
                <a:solidFill>
                  <a:srgbClr val="002B62"/>
                </a:solidFill>
                <a:effectLst>
                  <a:glow rad="127000">
                    <a:schemeClr val="bg1"/>
                  </a:glow>
                </a:effectLst>
              </a:endParaRPr>
            </a:p>
          </p:txBody>
        </p:sp>
        <p:sp>
          <p:nvSpPr>
            <p:cNvPr id="122" name="テキスト ボックス 121"/>
            <p:cNvSpPr txBox="1"/>
            <p:nvPr/>
          </p:nvSpPr>
          <p:spPr>
            <a:xfrm>
              <a:off x="7486481" y="3347693"/>
              <a:ext cx="985222" cy="284742"/>
            </a:xfrm>
            <a:prstGeom prst="rect">
              <a:avLst/>
            </a:prstGeom>
            <a:noFill/>
            <a:effectLst/>
          </p:spPr>
          <p:txBody>
            <a:bodyPr wrap="none" rtlCol="0">
              <a:spAutoFit/>
            </a:bodyPr>
            <a:lstStyle/>
            <a:p>
              <a:pPr algn="ctr"/>
              <a:r>
                <a:rPr lang="en-US" altLang="ja-JP" sz="1867" b="1" dirty="0" smtClean="0">
                  <a:solidFill>
                    <a:srgbClr val="002B62"/>
                  </a:solidFill>
                  <a:effectLst>
                    <a:glow rad="63500">
                      <a:schemeClr val="bg1"/>
                    </a:glow>
                  </a:effectLst>
                </a:rPr>
                <a:t>Operator</a:t>
              </a:r>
              <a:endParaRPr lang="ja-JP" altLang="en-US" sz="1867" b="1" dirty="0">
                <a:solidFill>
                  <a:srgbClr val="002B62"/>
                </a:solidFill>
                <a:effectLst>
                  <a:glow rad="63500">
                    <a:schemeClr val="bg1"/>
                  </a:glow>
                </a:effectLst>
              </a:endParaRPr>
            </a:p>
          </p:txBody>
        </p:sp>
        <p:cxnSp>
          <p:nvCxnSpPr>
            <p:cNvPr id="138" name="直線矢印コネクタ 137"/>
            <p:cNvCxnSpPr/>
            <p:nvPr/>
          </p:nvCxnSpPr>
          <p:spPr bwMode="auto">
            <a:xfrm flipH="1">
              <a:off x="6068711" y="3514850"/>
              <a:ext cx="1286836" cy="0"/>
            </a:xfrm>
            <a:prstGeom prst="straightConnector1">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cxnSp>
          <p:nvCxnSpPr>
            <p:cNvPr id="140" name="カギ線コネクタ 139"/>
            <p:cNvCxnSpPr/>
            <p:nvPr/>
          </p:nvCxnSpPr>
          <p:spPr bwMode="auto">
            <a:xfrm>
              <a:off x="6331951" y="2403691"/>
              <a:ext cx="1656000" cy="504001"/>
            </a:xfrm>
            <a:prstGeom prst="bentConnector2">
              <a:avLst/>
            </a:prstGeom>
            <a:solidFill>
              <a:schemeClr val="bg1"/>
            </a:solidFill>
            <a:ln w="38100" cap="flat" cmpd="sng" algn="ctr">
              <a:solidFill>
                <a:schemeClr val="accent6"/>
              </a:solidFill>
              <a:prstDash val="solid"/>
              <a:round/>
              <a:headEnd type="none" w="med" len="med"/>
              <a:tailEnd type="triangle"/>
            </a:ln>
            <a:effectLst>
              <a:glow rad="38100">
                <a:schemeClr val="bg1"/>
              </a:glow>
            </a:effectLst>
            <a:extLst/>
          </p:spPr>
        </p:cxnSp>
        <p:sp>
          <p:nvSpPr>
            <p:cNvPr id="141" name="テキスト ボックス 140"/>
            <p:cNvSpPr txBox="1"/>
            <p:nvPr/>
          </p:nvSpPr>
          <p:spPr>
            <a:xfrm>
              <a:off x="6735408" y="4537032"/>
              <a:ext cx="1289872" cy="253916"/>
            </a:xfrm>
            <a:prstGeom prst="rect">
              <a:avLst/>
            </a:prstGeom>
            <a:noFill/>
          </p:spPr>
          <p:txBody>
            <a:bodyPr wrap="none" rtlCol="0">
              <a:spAutoFit/>
            </a:bodyPr>
            <a:lstStyle/>
            <a:p>
              <a:pPr algn="ctr"/>
              <a:r>
                <a:rPr lang="en-US" altLang="ja-JP" sz="1600" b="1" dirty="0" smtClean="0">
                  <a:solidFill>
                    <a:srgbClr val="002B62"/>
                  </a:solidFill>
                </a:rPr>
                <a:t>System status</a:t>
              </a:r>
              <a:endParaRPr lang="ja-JP" altLang="en-US" sz="1600" b="1" dirty="0">
                <a:solidFill>
                  <a:srgbClr val="002B62"/>
                </a:solidFill>
              </a:endParaRPr>
            </a:p>
          </p:txBody>
        </p:sp>
        <p:sp>
          <p:nvSpPr>
            <p:cNvPr id="142" name="テキスト ボックス 141"/>
            <p:cNvSpPr txBox="1"/>
            <p:nvPr/>
          </p:nvSpPr>
          <p:spPr>
            <a:xfrm>
              <a:off x="6854661" y="1983240"/>
              <a:ext cx="1362440" cy="438582"/>
            </a:xfrm>
            <a:prstGeom prst="rect">
              <a:avLst/>
            </a:prstGeom>
            <a:noFill/>
          </p:spPr>
          <p:txBody>
            <a:bodyPr wrap="none" rtlCol="0">
              <a:spAutoFit/>
            </a:bodyPr>
            <a:lstStyle/>
            <a:p>
              <a:pPr algn="ctr"/>
              <a:r>
                <a:rPr lang="en-US" altLang="ja-JP" sz="1600" b="1" dirty="0" smtClean="0">
                  <a:solidFill>
                    <a:srgbClr val="002B62"/>
                  </a:solidFill>
                </a:rPr>
                <a:t>System’s </a:t>
              </a:r>
              <a:br>
                <a:rPr lang="en-US" altLang="ja-JP" sz="1600" b="1" dirty="0" smtClean="0">
                  <a:solidFill>
                    <a:srgbClr val="002B62"/>
                  </a:solidFill>
                </a:rPr>
              </a:br>
              <a:r>
                <a:rPr lang="en-US" altLang="ja-JP" sz="1600" b="1" dirty="0" smtClean="0">
                  <a:solidFill>
                    <a:srgbClr val="002B62"/>
                  </a:solidFill>
                </a:rPr>
                <a:t>expected value</a:t>
              </a:r>
              <a:endParaRPr lang="ja-JP" altLang="en-US" sz="1600" b="1" dirty="0">
                <a:solidFill>
                  <a:srgbClr val="002B62"/>
                </a:solidFill>
              </a:endParaRPr>
            </a:p>
          </p:txBody>
        </p:sp>
      </p:grpSp>
      <p:pic>
        <p:nvPicPr>
          <p:cNvPr id="61" name="図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909" y="2996940"/>
            <a:ext cx="6184183" cy="1449420"/>
          </a:xfrm>
          <a:prstGeom prst="rect">
            <a:avLst/>
          </a:prstGeom>
          <a:noFill/>
          <a:effectLst>
            <a:glow rad="228600">
              <a:schemeClr val="bg1"/>
            </a:glow>
          </a:effectLst>
        </p:spPr>
      </p:pic>
    </p:spTree>
    <p:extLst>
      <p:ext uri="{BB962C8B-B14F-4D97-AF65-F5344CB8AC3E}">
        <p14:creationId xmlns:p14="http://schemas.microsoft.com/office/powerpoint/2010/main" val="601603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Exastro Suite</a:t>
            </a:r>
            <a:endParaRPr kumimoji="1" lang="ja-JP" altLang="en-US" sz="3600" b="1" dirty="0"/>
          </a:p>
        </p:txBody>
      </p:sp>
    </p:spTree>
    <p:extLst>
      <p:ext uri="{BB962C8B-B14F-4D97-AF65-F5344CB8AC3E}">
        <p14:creationId xmlns:p14="http://schemas.microsoft.com/office/powerpoint/2010/main" val="1486509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What is Exastro Suite?</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 y="657202"/>
            <a:ext cx="12188147" cy="5865546"/>
          </a:xfrm>
          <a:prstGeom prst="rect">
            <a:avLst/>
          </a:prstGeom>
        </p:spPr>
      </p:pic>
      <p:pic>
        <p:nvPicPr>
          <p:cNvPr id="1026" name="Picture 2" descr="Develop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80" y="980660"/>
            <a:ext cx="47625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t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5600" y="3140960"/>
            <a:ext cx="3619500" cy="1133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r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880" y="4702668"/>
            <a:ext cx="5544770" cy="1015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16" y="2904500"/>
            <a:ext cx="2193304" cy="1056035"/>
          </a:xfrm>
          <a:prstGeom prst="rect">
            <a:avLst/>
          </a:prstGeom>
          <a:noFill/>
          <a:extLst>
            <a:ext uri="{909E8E84-426E-40DD-AFC4-6F175D3DCCD1}">
              <a14:hiddenFill xmlns:a14="http://schemas.microsoft.com/office/drawing/2010/main">
                <a:solidFill>
                  <a:srgbClr val="FFFFFF"/>
                </a:solidFill>
              </a14:hiddenFill>
            </a:ext>
          </a:extLst>
        </p:spPr>
      </p:pic>
      <p:sp>
        <p:nvSpPr>
          <p:cNvPr id="4" name="角丸四角形 3"/>
          <p:cNvSpPr/>
          <p:nvPr/>
        </p:nvSpPr>
        <p:spPr bwMode="auto">
          <a:xfrm>
            <a:off x="6528060" y="2924930"/>
            <a:ext cx="5040700" cy="648090"/>
          </a:xfrm>
          <a:prstGeom prst="round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a:t>Exastro is an open source software suite</a:t>
            </a:r>
            <a:endParaRPr kumimoji="1" lang="ja-JP" altLang="en-US" b="1" dirty="0" smtClean="0">
              <a:latin typeface="+mn-ea"/>
            </a:endParaRPr>
          </a:p>
        </p:txBody>
      </p:sp>
      <p:sp>
        <p:nvSpPr>
          <p:cNvPr id="11" name="角丸四角形 10"/>
          <p:cNvSpPr/>
          <p:nvPr/>
        </p:nvSpPr>
        <p:spPr bwMode="auto">
          <a:xfrm>
            <a:off x="6456050" y="4886182"/>
            <a:ext cx="5112710" cy="954565"/>
          </a:xfrm>
          <a:prstGeom prst="round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a:t>for digitizing, automating and labor saving</a:t>
            </a:r>
            <a:br>
              <a:rPr lang="en-US" altLang="ja-JP" sz="1600" b="1" dirty="0"/>
            </a:br>
            <a:r>
              <a:rPr lang="en-US" altLang="ja-JP" sz="1600" b="1" dirty="0"/>
              <a:t>the system life cycle</a:t>
            </a:r>
            <a:br>
              <a:rPr lang="en-US" altLang="ja-JP" sz="1600" b="1" dirty="0"/>
            </a:br>
            <a:r>
              <a:rPr lang="en-US" altLang="ja-JP" sz="1600" b="1" dirty="0"/>
              <a:t>(design, development, setting and operation)</a:t>
            </a:r>
            <a:endParaRPr kumimoji="1" lang="ja-JP" altLang="en-US" sz="1600" b="1" dirty="0" smtClean="0">
              <a:latin typeface="+mn-ea"/>
            </a:endParaRPr>
          </a:p>
        </p:txBody>
      </p:sp>
    </p:spTree>
    <p:extLst>
      <p:ext uri="{BB962C8B-B14F-4D97-AF65-F5344CB8AC3E}">
        <p14:creationId xmlns:p14="http://schemas.microsoft.com/office/powerpoint/2010/main" val="2677475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8030"/>
            <a:ext cx="12192000" cy="5867400"/>
          </a:xfrm>
          <a:prstGeom prst="rect">
            <a:avLst/>
          </a:prstGeom>
        </p:spPr>
      </p:pic>
      <p:sp>
        <p:nvSpPr>
          <p:cNvPr id="38" name="テキスト プレースホルダー 7"/>
          <p:cNvSpPr txBox="1">
            <a:spLocks/>
          </p:cNvSpPr>
          <p:nvPr/>
        </p:nvSpPr>
        <p:spPr bwMode="gray">
          <a:xfrm>
            <a:off x="239916" y="655210"/>
            <a:ext cx="11712168" cy="90153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dirty="0" smtClean="0">
                <a:solidFill>
                  <a:srgbClr val="005DD6"/>
                </a:solidFill>
                <a:effectLst>
                  <a:glow rad="152400">
                    <a:srgbClr val="FFFFFF"/>
                  </a:glow>
                </a:effectLst>
              </a:rPr>
              <a:t>Roadmap of the Automation and Autonomy that</a:t>
            </a:r>
            <a:br>
              <a:rPr lang="en-US" altLang="ja-JP" sz="2667" b="1" dirty="0" smtClean="0">
                <a:solidFill>
                  <a:srgbClr val="005DD6"/>
                </a:solidFill>
                <a:effectLst>
                  <a:glow rad="152400">
                    <a:srgbClr val="FFFFFF"/>
                  </a:glow>
                </a:effectLst>
              </a:rPr>
            </a:br>
            <a:r>
              <a:rPr lang="en-US" altLang="ja-JP" sz="2667" b="1" dirty="0" smtClean="0">
                <a:solidFill>
                  <a:srgbClr val="005DD6"/>
                </a:solidFill>
                <a:effectLst>
                  <a:glow rad="152400">
                    <a:srgbClr val="FFFFFF"/>
                  </a:glow>
                </a:effectLst>
              </a:rPr>
              <a:t> Exastro Suite is aiming for</a:t>
            </a:r>
            <a:endParaRPr lang="en-US" altLang="ja-JP" sz="2667" b="1" kern="0" dirty="0">
              <a:solidFill>
                <a:srgbClr val="FF0000"/>
              </a:solidFill>
              <a:effectLst>
                <a:glow rad="152400">
                  <a:srgbClr val="FFFFFF"/>
                </a:glow>
              </a:effectLst>
              <a:latin typeface="メイリオ"/>
              <a:ea typeface="メイリオ"/>
            </a:endParaRPr>
          </a:p>
        </p:txBody>
      </p:sp>
      <p:sp>
        <p:nvSpPr>
          <p:cNvPr id="2" name="タイトル 1"/>
          <p:cNvSpPr>
            <a:spLocks noGrp="1"/>
          </p:cNvSpPr>
          <p:nvPr>
            <p:ph type="title"/>
          </p:nvPr>
        </p:nvSpPr>
        <p:spPr/>
        <p:txBody>
          <a:bodyPr/>
          <a:lstStyle/>
          <a:p>
            <a:r>
              <a:rPr lang="en-US" altLang="ja-JP" dirty="0"/>
              <a:t>Roadmap of the Automation and Autonomy that Exastro Suite is aiming </a:t>
            </a:r>
            <a:r>
              <a:rPr lang="en-US" altLang="ja-JP" dirty="0" smtClean="0"/>
              <a:t>for</a:t>
            </a:r>
            <a:endParaRPr kumimoji="1" lang="ja-JP" altLang="en-US" dirty="0"/>
          </a:p>
        </p:txBody>
      </p:sp>
      <p:sp>
        <p:nvSpPr>
          <p:cNvPr id="5" name="正方形/長方形 4"/>
          <p:cNvSpPr/>
          <p:nvPr/>
        </p:nvSpPr>
        <p:spPr bwMode="auto">
          <a:xfrm>
            <a:off x="4583790" y="2276840"/>
            <a:ext cx="1008140" cy="576080"/>
          </a:xfrm>
          <a:prstGeom prst="rect">
            <a:avLst/>
          </a:prstGeom>
          <a:solidFill>
            <a:srgbClr val="78BE32"/>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smtClean="0">
                <a:latin typeface="+mn-ea"/>
              </a:rPr>
              <a:t>Invent</a:t>
            </a:r>
            <a:endParaRPr kumimoji="1" lang="ja-JP" altLang="en-US" b="1" dirty="0" smtClean="0">
              <a:latin typeface="+mn-ea"/>
            </a:endParaRPr>
          </a:p>
        </p:txBody>
      </p:sp>
      <p:sp>
        <p:nvSpPr>
          <p:cNvPr id="6" name="角丸四角形 5"/>
          <p:cNvSpPr/>
          <p:nvPr/>
        </p:nvSpPr>
        <p:spPr bwMode="auto">
          <a:xfrm>
            <a:off x="4223740" y="2996940"/>
            <a:ext cx="864120" cy="504070"/>
          </a:xfrm>
          <a:prstGeom prst="roundRect">
            <a:avLst/>
          </a:prstGeom>
          <a:solidFill>
            <a:srgbClr val="93CB5B"/>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600" b="1" dirty="0" smtClean="0">
                <a:latin typeface="+mn-ea"/>
              </a:rPr>
              <a:t>Discover</a:t>
            </a:r>
            <a:endParaRPr kumimoji="1" lang="ja-JP" altLang="en-US" sz="1600" b="1" dirty="0" smtClean="0">
              <a:latin typeface="+mn-ea"/>
            </a:endParaRPr>
          </a:p>
        </p:txBody>
      </p:sp>
      <p:sp>
        <p:nvSpPr>
          <p:cNvPr id="7" name="正方形/長方形 6"/>
          <p:cNvSpPr/>
          <p:nvPr/>
        </p:nvSpPr>
        <p:spPr bwMode="auto">
          <a:xfrm>
            <a:off x="3719670" y="3645030"/>
            <a:ext cx="936130" cy="576080"/>
          </a:xfrm>
          <a:prstGeom prst="rect">
            <a:avLst/>
          </a:prstGeom>
          <a:solidFill>
            <a:srgbClr val="AED884"/>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smtClean="0">
                <a:latin typeface="+mn-ea"/>
              </a:rPr>
              <a:t>Decide</a:t>
            </a:r>
            <a:endParaRPr kumimoji="1" lang="ja-JP" altLang="en-US" b="1" dirty="0" smtClean="0">
              <a:latin typeface="+mn-ea"/>
            </a:endParaRPr>
          </a:p>
        </p:txBody>
      </p:sp>
      <p:sp>
        <p:nvSpPr>
          <p:cNvPr id="9" name="正方形/長方形 8"/>
          <p:cNvSpPr/>
          <p:nvPr/>
        </p:nvSpPr>
        <p:spPr bwMode="auto">
          <a:xfrm>
            <a:off x="2963565" y="4365130"/>
            <a:ext cx="1296180" cy="576080"/>
          </a:xfrm>
          <a:prstGeom prst="rect">
            <a:avLst/>
          </a:prstGeom>
          <a:solidFill>
            <a:srgbClr val="6680A1"/>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smtClean="0">
                <a:latin typeface="+mn-ea"/>
              </a:rPr>
              <a:t>Optimize</a:t>
            </a:r>
            <a:endParaRPr kumimoji="1" lang="ja-JP" altLang="en-US" b="1" dirty="0" smtClean="0">
              <a:latin typeface="+mn-ea"/>
            </a:endParaRPr>
          </a:p>
        </p:txBody>
      </p:sp>
      <p:sp>
        <p:nvSpPr>
          <p:cNvPr id="10" name="正方形/長方形 9"/>
          <p:cNvSpPr/>
          <p:nvPr/>
        </p:nvSpPr>
        <p:spPr bwMode="auto">
          <a:xfrm>
            <a:off x="2207460" y="5085230"/>
            <a:ext cx="1296180" cy="432060"/>
          </a:xfrm>
          <a:prstGeom prst="rect">
            <a:avLst/>
          </a:prstGeom>
          <a:solidFill>
            <a:srgbClr val="4D6B91"/>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smtClean="0">
                <a:latin typeface="+mn-ea"/>
              </a:rPr>
              <a:t>Rule</a:t>
            </a:r>
            <a:endParaRPr kumimoji="1" lang="ja-JP" altLang="en-US" b="1" dirty="0" smtClean="0">
              <a:latin typeface="+mn-ea"/>
            </a:endParaRPr>
          </a:p>
        </p:txBody>
      </p:sp>
      <p:sp>
        <p:nvSpPr>
          <p:cNvPr id="11" name="正方形/長方形 10"/>
          <p:cNvSpPr/>
          <p:nvPr/>
        </p:nvSpPr>
        <p:spPr bwMode="auto">
          <a:xfrm>
            <a:off x="1559370" y="5805330"/>
            <a:ext cx="1296180" cy="468065"/>
          </a:xfrm>
          <a:prstGeom prst="rect">
            <a:avLst/>
          </a:prstGeom>
          <a:solidFill>
            <a:srgbClr val="335581"/>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smtClean="0">
                <a:latin typeface="+mn-ea"/>
              </a:rPr>
              <a:t>Repeat</a:t>
            </a:r>
            <a:endParaRPr kumimoji="1" lang="ja-JP" altLang="en-US" b="1" dirty="0" smtClean="0">
              <a:latin typeface="+mn-ea"/>
            </a:endParaRPr>
          </a:p>
        </p:txBody>
      </p:sp>
    </p:spTree>
    <p:extLst>
      <p:ext uri="{BB962C8B-B14F-4D97-AF65-F5344CB8AC3E}">
        <p14:creationId xmlns:p14="http://schemas.microsoft.com/office/powerpoint/2010/main" val="1199627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a:t>Introduction – What is “Offensive” and “ Defensive” Automation?</a:t>
            </a:r>
            <a:endParaRPr kumimoji="1" lang="ja-JP" altLang="en-US" dirty="0"/>
          </a:p>
        </p:txBody>
      </p:sp>
      <p:grpSp>
        <p:nvGrpSpPr>
          <p:cNvPr id="4" name="グループ化 3"/>
          <p:cNvGrpSpPr/>
          <p:nvPr/>
        </p:nvGrpSpPr>
        <p:grpSpPr>
          <a:xfrm>
            <a:off x="595133" y="1285274"/>
            <a:ext cx="4322376" cy="4137952"/>
            <a:chOff x="595133" y="1637787"/>
            <a:chExt cx="4322376" cy="4137952"/>
          </a:xfrm>
        </p:grpSpPr>
        <p:sp>
          <p:nvSpPr>
            <p:cNvPr id="24" name="正方形/長方形 23"/>
            <p:cNvSpPr/>
            <p:nvPr/>
          </p:nvSpPr>
          <p:spPr bwMode="auto">
            <a:xfrm>
              <a:off x="596321" y="2404432"/>
              <a:ext cx="4320000" cy="829896"/>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Tightly grouped applications</a:t>
              </a:r>
              <a:endParaRPr lang="ja-JP" altLang="en-US" sz="2400" b="1" dirty="0">
                <a:solidFill>
                  <a:srgbClr val="002B62"/>
                </a:solidFill>
                <a:latin typeface="+mj-ea"/>
              </a:endParaRPr>
            </a:p>
          </p:txBody>
        </p:sp>
        <p:sp>
          <p:nvSpPr>
            <p:cNvPr id="25" name="正方形/長方形 24"/>
            <p:cNvSpPr/>
            <p:nvPr/>
          </p:nvSpPr>
          <p:spPr bwMode="auto">
            <a:xfrm>
              <a:off x="596321" y="4278719"/>
              <a:ext cx="4320000" cy="1497020"/>
            </a:xfrm>
            <a:prstGeom prst="rect">
              <a:avLst/>
            </a:prstGeom>
            <a:solidFill>
              <a:schemeClr val="accent4">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100" b="1" spc="-150" dirty="0">
                  <a:solidFill>
                    <a:srgbClr val="002B62"/>
                  </a:solidFill>
                  <a:latin typeface="+mj-ea"/>
                </a:rPr>
                <a:t>Manual Construction/Operation</a:t>
              </a:r>
            </a:p>
          </p:txBody>
        </p:sp>
        <p:sp>
          <p:nvSpPr>
            <p:cNvPr id="23" name="正方形/長方形 22"/>
            <p:cNvSpPr/>
            <p:nvPr/>
          </p:nvSpPr>
          <p:spPr bwMode="auto">
            <a:xfrm>
              <a:off x="596321" y="3342668"/>
              <a:ext cx="4320000" cy="829896"/>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Traditional static</a:t>
              </a:r>
              <a:br>
                <a:rPr lang="en-US" altLang="ja-JP" sz="2400" b="1" dirty="0">
                  <a:solidFill>
                    <a:srgbClr val="002B62"/>
                  </a:solidFill>
                  <a:latin typeface="+mj-ea"/>
                </a:rPr>
              </a:br>
              <a:r>
                <a:rPr lang="en-US" altLang="ja-JP" sz="2400" b="1" dirty="0">
                  <a:solidFill>
                    <a:srgbClr val="002B62"/>
                  </a:solidFill>
                  <a:latin typeface="+mj-ea"/>
                </a:rPr>
                <a:t>Environments</a:t>
              </a:r>
              <a:endParaRPr lang="ja-JP" altLang="en-US" sz="2400" b="1" dirty="0">
                <a:solidFill>
                  <a:srgbClr val="002B62"/>
                </a:solidFill>
                <a:latin typeface="+mj-ea"/>
              </a:endParaRPr>
            </a:p>
          </p:txBody>
        </p:sp>
        <p:grpSp>
          <p:nvGrpSpPr>
            <p:cNvPr id="3" name="グループ化 2"/>
            <p:cNvGrpSpPr/>
            <p:nvPr/>
          </p:nvGrpSpPr>
          <p:grpSpPr>
            <a:xfrm>
              <a:off x="595133" y="1637787"/>
              <a:ext cx="4322376" cy="632720"/>
              <a:chOff x="446350" y="1390430"/>
              <a:chExt cx="3241782" cy="468000"/>
            </a:xfrm>
          </p:grpSpPr>
          <p:sp>
            <p:nvSpPr>
              <p:cNvPr id="30" name="角丸四角形 29"/>
              <p:cNvSpPr/>
              <p:nvPr/>
            </p:nvSpPr>
            <p:spPr bwMode="auto">
              <a:xfrm>
                <a:off x="446350"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31" name="角丸四角形 30"/>
              <p:cNvSpPr/>
              <p:nvPr/>
            </p:nvSpPr>
            <p:spPr bwMode="auto">
              <a:xfrm>
                <a:off x="1286944"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32" name="角丸四角形 31"/>
              <p:cNvSpPr/>
              <p:nvPr/>
            </p:nvSpPr>
            <p:spPr bwMode="auto">
              <a:xfrm>
                <a:off x="2127538"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34" name="角丸四角形 33"/>
              <p:cNvSpPr/>
              <p:nvPr/>
            </p:nvSpPr>
            <p:spPr bwMode="auto">
              <a:xfrm>
                <a:off x="2968132"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grpSp>
        <p:sp>
          <p:nvSpPr>
            <p:cNvPr id="2" name="テキスト ボックス 1"/>
            <p:cNvSpPr txBox="1"/>
            <p:nvPr/>
          </p:nvSpPr>
          <p:spPr>
            <a:xfrm>
              <a:off x="1064648" y="1637787"/>
              <a:ext cx="3492879" cy="830997"/>
            </a:xfrm>
            <a:prstGeom prst="rect">
              <a:avLst/>
            </a:prstGeom>
            <a:noFill/>
          </p:spPr>
          <p:txBody>
            <a:bodyPr wrap="none" rtlCol="0">
              <a:spAutoFit/>
            </a:bodyPr>
            <a:lstStyle/>
            <a:p>
              <a:pPr algn="ctr"/>
              <a:r>
                <a:rPr lang="en-US" altLang="ja-JP" sz="2400" b="1" dirty="0">
                  <a:solidFill>
                    <a:schemeClr val="tx1">
                      <a:lumMod val="50000"/>
                      <a:lumOff val="50000"/>
                    </a:schemeClr>
                  </a:solidFill>
                  <a:effectLst>
                    <a:glow rad="317500">
                      <a:schemeClr val="bg1"/>
                    </a:glow>
                  </a:effectLst>
                </a:rPr>
                <a:t>Hard to incorporate </a:t>
              </a:r>
              <a:br>
                <a:rPr lang="en-US" altLang="ja-JP" sz="2400" b="1" dirty="0">
                  <a:solidFill>
                    <a:schemeClr val="tx1">
                      <a:lumMod val="50000"/>
                      <a:lumOff val="50000"/>
                    </a:schemeClr>
                  </a:solidFill>
                  <a:effectLst>
                    <a:glow rad="317500">
                      <a:schemeClr val="bg1"/>
                    </a:glow>
                  </a:effectLst>
                </a:rPr>
              </a:br>
              <a:r>
                <a:rPr lang="en-US" altLang="ja-JP" sz="2400" b="1" dirty="0">
                  <a:solidFill>
                    <a:schemeClr val="tx1">
                      <a:lumMod val="50000"/>
                      <a:lumOff val="50000"/>
                    </a:schemeClr>
                  </a:solidFill>
                  <a:effectLst>
                    <a:glow rad="317500">
                      <a:schemeClr val="bg1"/>
                    </a:glow>
                  </a:effectLst>
                </a:rPr>
                <a:t>new technology</a:t>
              </a:r>
              <a:endParaRPr lang="ja-JP" altLang="en-US" sz="2400" b="1" dirty="0">
                <a:solidFill>
                  <a:schemeClr val="tx1">
                    <a:lumMod val="50000"/>
                    <a:lumOff val="50000"/>
                  </a:schemeClr>
                </a:solidFill>
                <a:effectLst>
                  <a:glow rad="317500">
                    <a:schemeClr val="bg1"/>
                  </a:glow>
                </a:effectLst>
              </a:endParaRPr>
            </a:p>
          </p:txBody>
        </p:sp>
        <p:grpSp>
          <p:nvGrpSpPr>
            <p:cNvPr id="35" name="グループ化 34"/>
            <p:cNvGrpSpPr>
              <a:grpSpLocks noChangeAspect="1"/>
            </p:cNvGrpSpPr>
            <p:nvPr/>
          </p:nvGrpSpPr>
          <p:grpSpPr bwMode="gray">
            <a:xfrm>
              <a:off x="2883743" y="4738085"/>
              <a:ext cx="1872063" cy="851103"/>
              <a:chOff x="2681287" y="-2319307"/>
              <a:chExt cx="5757862" cy="2617757"/>
            </a:xfrm>
          </p:grpSpPr>
          <p:sp>
            <p:nvSpPr>
              <p:cNvPr id="36" name="フリーフォーム 35"/>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37" name="フリーフォーム 36"/>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grpSp>
          <p:nvGrpSpPr>
            <p:cNvPr id="53" name="グループ化 52"/>
            <p:cNvGrpSpPr>
              <a:grpSpLocks noChangeAspect="1"/>
            </p:cNvGrpSpPr>
            <p:nvPr/>
          </p:nvGrpSpPr>
          <p:grpSpPr>
            <a:xfrm>
              <a:off x="1417280" y="4671283"/>
              <a:ext cx="431093" cy="466380"/>
              <a:chOff x="4766112" y="1593874"/>
              <a:chExt cx="3862142" cy="4178276"/>
            </a:xfrm>
            <a:solidFill>
              <a:schemeClr val="accent6"/>
            </a:solidFill>
            <a:effectLst>
              <a:glow rad="12700">
                <a:schemeClr val="bg1"/>
              </a:glow>
            </a:effectLst>
          </p:grpSpPr>
          <p:sp>
            <p:nvSpPr>
              <p:cNvPr id="5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58" name="グループ化 57"/>
            <p:cNvGrpSpPr>
              <a:grpSpLocks noChangeAspect="1"/>
            </p:cNvGrpSpPr>
            <p:nvPr/>
          </p:nvGrpSpPr>
          <p:grpSpPr>
            <a:xfrm>
              <a:off x="1828550" y="4773205"/>
              <a:ext cx="431093" cy="466380"/>
              <a:chOff x="4766112" y="1593874"/>
              <a:chExt cx="3862142" cy="4178276"/>
            </a:xfrm>
            <a:solidFill>
              <a:schemeClr val="accent6"/>
            </a:solidFill>
            <a:effectLst>
              <a:glow rad="12700">
                <a:schemeClr val="bg1"/>
              </a:glow>
            </a:effectLst>
          </p:grpSpPr>
          <p:sp>
            <p:nvSpPr>
              <p:cNvPr id="5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63" name="グループ化 62"/>
            <p:cNvGrpSpPr>
              <a:grpSpLocks noChangeAspect="1"/>
            </p:cNvGrpSpPr>
            <p:nvPr/>
          </p:nvGrpSpPr>
          <p:grpSpPr>
            <a:xfrm>
              <a:off x="2239818" y="4875126"/>
              <a:ext cx="431093" cy="466380"/>
              <a:chOff x="4766112" y="1593874"/>
              <a:chExt cx="3862142" cy="4178276"/>
            </a:xfrm>
            <a:solidFill>
              <a:schemeClr val="accent6"/>
            </a:solidFill>
            <a:effectLst>
              <a:glow rad="12700">
                <a:schemeClr val="bg1"/>
              </a:glow>
            </a:effectLst>
          </p:grpSpPr>
          <p:sp>
            <p:nvSpPr>
              <p:cNvPr id="6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68" name="グループ化 67"/>
            <p:cNvGrpSpPr>
              <a:grpSpLocks noChangeAspect="1"/>
            </p:cNvGrpSpPr>
            <p:nvPr/>
          </p:nvGrpSpPr>
          <p:grpSpPr>
            <a:xfrm>
              <a:off x="1128350" y="4874483"/>
              <a:ext cx="431093" cy="466380"/>
              <a:chOff x="4766112" y="1593874"/>
              <a:chExt cx="3862142" cy="4178276"/>
            </a:xfrm>
            <a:solidFill>
              <a:schemeClr val="accent6"/>
            </a:solidFill>
            <a:effectLst>
              <a:glow rad="12700">
                <a:schemeClr val="bg1"/>
              </a:glow>
            </a:effectLst>
          </p:grpSpPr>
          <p:sp>
            <p:nvSpPr>
              <p:cNvPr id="6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73" name="グループ化 72"/>
            <p:cNvGrpSpPr>
              <a:grpSpLocks noChangeAspect="1"/>
            </p:cNvGrpSpPr>
            <p:nvPr/>
          </p:nvGrpSpPr>
          <p:grpSpPr>
            <a:xfrm>
              <a:off x="1539619" y="4976405"/>
              <a:ext cx="431093" cy="466380"/>
              <a:chOff x="4766112" y="1593874"/>
              <a:chExt cx="3862142" cy="4178276"/>
            </a:xfrm>
            <a:solidFill>
              <a:schemeClr val="accent6"/>
            </a:solidFill>
            <a:effectLst>
              <a:glow rad="12700">
                <a:schemeClr val="bg1"/>
              </a:glow>
            </a:effectLst>
          </p:grpSpPr>
          <p:sp>
            <p:nvSpPr>
              <p:cNvPr id="7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78" name="グループ化 77"/>
            <p:cNvGrpSpPr>
              <a:grpSpLocks noChangeAspect="1"/>
            </p:cNvGrpSpPr>
            <p:nvPr/>
          </p:nvGrpSpPr>
          <p:grpSpPr>
            <a:xfrm>
              <a:off x="1950887" y="5078326"/>
              <a:ext cx="431093" cy="466380"/>
              <a:chOff x="4766112" y="1593874"/>
              <a:chExt cx="3862142" cy="4178276"/>
            </a:xfrm>
            <a:solidFill>
              <a:schemeClr val="accent6"/>
            </a:solidFill>
            <a:effectLst>
              <a:glow rad="12700">
                <a:schemeClr val="bg1"/>
              </a:glow>
            </a:effectLst>
          </p:grpSpPr>
          <p:sp>
            <p:nvSpPr>
              <p:cNvPr id="7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83" name="グループ化 82"/>
            <p:cNvGrpSpPr>
              <a:grpSpLocks noChangeAspect="1"/>
            </p:cNvGrpSpPr>
            <p:nvPr/>
          </p:nvGrpSpPr>
          <p:grpSpPr>
            <a:xfrm>
              <a:off x="839426" y="5084033"/>
              <a:ext cx="431093" cy="466380"/>
              <a:chOff x="4766112" y="1593874"/>
              <a:chExt cx="3862142" cy="4178276"/>
            </a:xfrm>
            <a:solidFill>
              <a:schemeClr val="accent6"/>
            </a:solidFill>
            <a:effectLst>
              <a:glow rad="12700">
                <a:schemeClr val="bg1"/>
              </a:glow>
            </a:effectLst>
          </p:grpSpPr>
          <p:sp>
            <p:nvSpPr>
              <p:cNvPr id="8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88" name="グループ化 87"/>
            <p:cNvGrpSpPr>
              <a:grpSpLocks noChangeAspect="1"/>
            </p:cNvGrpSpPr>
            <p:nvPr/>
          </p:nvGrpSpPr>
          <p:grpSpPr>
            <a:xfrm>
              <a:off x="1250695" y="5185954"/>
              <a:ext cx="431093" cy="466380"/>
              <a:chOff x="4766112" y="1593874"/>
              <a:chExt cx="3862142" cy="4178276"/>
            </a:xfrm>
            <a:solidFill>
              <a:schemeClr val="accent6"/>
            </a:solidFill>
            <a:effectLst>
              <a:glow rad="12700">
                <a:schemeClr val="bg1"/>
              </a:glow>
            </a:effectLst>
          </p:grpSpPr>
          <p:sp>
            <p:nvSpPr>
              <p:cNvPr id="8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93" name="グループ化 92"/>
            <p:cNvGrpSpPr>
              <a:grpSpLocks noChangeAspect="1"/>
            </p:cNvGrpSpPr>
            <p:nvPr/>
          </p:nvGrpSpPr>
          <p:grpSpPr>
            <a:xfrm>
              <a:off x="1661963" y="5287875"/>
              <a:ext cx="431093" cy="466380"/>
              <a:chOff x="4766112" y="1593874"/>
              <a:chExt cx="3862142" cy="4178276"/>
            </a:xfrm>
            <a:solidFill>
              <a:schemeClr val="accent6"/>
            </a:solidFill>
            <a:effectLst>
              <a:glow rad="12700">
                <a:schemeClr val="bg1"/>
              </a:glow>
            </a:effectLst>
          </p:grpSpPr>
          <p:sp>
            <p:nvSpPr>
              <p:cNvPr id="9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sp>
        <p:nvSpPr>
          <p:cNvPr id="7" name="テキスト ボックス 6"/>
          <p:cNvSpPr txBox="1"/>
          <p:nvPr/>
        </p:nvSpPr>
        <p:spPr>
          <a:xfrm>
            <a:off x="5398639" y="764630"/>
            <a:ext cx="6793361" cy="5555367"/>
          </a:xfrm>
          <a:prstGeom prst="rect">
            <a:avLst/>
          </a:prstGeom>
          <a:noFill/>
        </p:spPr>
        <p:txBody>
          <a:bodyPr wrap="square" bIns="0" rtlCol="0">
            <a:spAutoFit/>
          </a:bodyPr>
          <a:lstStyle/>
          <a:p>
            <a:pPr lvl="0">
              <a:tabLst>
                <a:tab pos="266700" algn="l"/>
              </a:tabLst>
            </a:pPr>
            <a:r>
              <a:rPr lang="en-US" altLang="ja-JP" sz="2100" b="1" u="sng" dirty="0" smtClean="0">
                <a:solidFill>
                  <a:srgbClr val="C00000"/>
                </a:solidFill>
                <a:effectLst>
                  <a:glow rad="63500">
                    <a:schemeClr val="bg1"/>
                  </a:glow>
                </a:effectLst>
              </a:rPr>
              <a:t>Thanks to virtualization technology...</a:t>
            </a:r>
            <a:endParaRPr lang="en-US" altLang="ja-JP" sz="2100" b="1" dirty="0">
              <a:solidFill>
                <a:schemeClr val="bg1"/>
              </a:solidFill>
            </a:endParaRPr>
          </a:p>
          <a:p>
            <a:pPr marL="342900" lvl="0" indent="-342900">
              <a:buFont typeface="Wingdings" panose="05000000000000000000" pitchFamily="2" charset="2"/>
              <a:buChar char="ü"/>
              <a:tabLst>
                <a:tab pos="266700" algn="l"/>
              </a:tabLst>
            </a:pPr>
            <a:r>
              <a:rPr lang="en-US" altLang="ja-JP" sz="1900" b="1" dirty="0" smtClean="0">
                <a:solidFill>
                  <a:schemeClr val="bg1"/>
                </a:solidFill>
              </a:rPr>
              <a:t>We can now freely select CPU, Memory and I/O</a:t>
            </a:r>
          </a:p>
          <a:p>
            <a:pPr marL="342900" lvl="0" indent="-342900">
              <a:buFont typeface="Wingdings" panose="05000000000000000000" pitchFamily="2" charset="2"/>
              <a:buChar char="ü"/>
              <a:tabLst>
                <a:tab pos="266700" algn="l"/>
              </a:tabLst>
            </a:pPr>
            <a:r>
              <a:rPr lang="en-US" altLang="ja-JP" sz="1900" b="1" dirty="0" smtClean="0">
                <a:solidFill>
                  <a:schemeClr val="bg1"/>
                </a:solidFill>
              </a:rPr>
              <a:t>It is now possible to create </a:t>
            </a:r>
            <a:r>
              <a:rPr lang="en-US" altLang="ja-JP" sz="1900" b="1" dirty="0" smtClean="0">
                <a:solidFill>
                  <a:srgbClr val="C00000"/>
                </a:solidFill>
                <a:effectLst>
                  <a:glow rad="63500">
                    <a:schemeClr val="bg1"/>
                  </a:glow>
                </a:effectLst>
              </a:rPr>
              <a:t>Simple Dynamic systems</a:t>
            </a:r>
            <a:r>
              <a:rPr lang="en-US" altLang="ja-JP" sz="1900" b="1" dirty="0" smtClean="0">
                <a:solidFill>
                  <a:schemeClr val="bg1"/>
                </a:solidFill>
              </a:rPr>
              <a:t> easily</a:t>
            </a:r>
            <a:endParaRPr lang="en-US" altLang="ja-JP" sz="1900" b="1" dirty="0">
              <a:solidFill>
                <a:schemeClr val="bg1"/>
              </a:solidFill>
            </a:endParaRPr>
          </a:p>
          <a:p>
            <a:pPr marL="342900" lvl="0" indent="-342900">
              <a:buFont typeface="Wingdings" panose="05000000000000000000" pitchFamily="2" charset="2"/>
              <a:buChar char="ü"/>
              <a:tabLst>
                <a:tab pos="266700" algn="l"/>
              </a:tabLst>
            </a:pPr>
            <a:r>
              <a:rPr lang="en-US" altLang="ja-JP" sz="1900" b="1" dirty="0" smtClean="0">
                <a:solidFill>
                  <a:schemeClr val="bg1"/>
                </a:solidFill>
              </a:rPr>
              <a:t>The size of the systems became more compact and we could get rid of end-of-life hardware.</a:t>
            </a:r>
            <a:endParaRPr lang="en-US" altLang="ja-JP" sz="1900" b="1" dirty="0">
              <a:solidFill>
                <a:schemeClr val="bg1"/>
              </a:solidFill>
            </a:endParaRPr>
          </a:p>
          <a:p>
            <a:pPr marL="342900" lvl="0" indent="-342900">
              <a:buFont typeface="Wingdings" panose="05000000000000000000" pitchFamily="2" charset="2"/>
              <a:buChar char="ü"/>
              <a:tabLst>
                <a:tab pos="266700" algn="l"/>
              </a:tabLst>
            </a:pPr>
            <a:r>
              <a:rPr lang="en-US" altLang="ja-JP" sz="1900" b="1" dirty="0" smtClean="0">
                <a:solidFill>
                  <a:srgbClr val="C00000"/>
                </a:solidFill>
                <a:effectLst>
                  <a:glow rad="63500">
                    <a:schemeClr val="bg1"/>
                  </a:glow>
                </a:effectLst>
              </a:rPr>
              <a:t>Not mixing multiple functions</a:t>
            </a:r>
            <a:r>
              <a:rPr lang="en-US" altLang="ja-JP" sz="1900" b="1" dirty="0">
                <a:solidFill>
                  <a:schemeClr val="bg1"/>
                </a:solidFill>
              </a:rPr>
              <a:t> </a:t>
            </a:r>
            <a:r>
              <a:rPr lang="en-US" altLang="ja-JP" sz="1900" b="1" dirty="0" smtClean="0">
                <a:solidFill>
                  <a:schemeClr val="bg1"/>
                </a:solidFill>
              </a:rPr>
              <a:t>became the “correct” thing to do.</a:t>
            </a:r>
            <a:r>
              <a:rPr lang="en-US" altLang="ja-JP" sz="2000" b="1" dirty="0" smtClean="0">
                <a:solidFill>
                  <a:schemeClr val="bg1"/>
                </a:solidFill>
              </a:rPr>
              <a:t/>
            </a:r>
            <a:br>
              <a:rPr lang="en-US" altLang="ja-JP" sz="2000" b="1" dirty="0" smtClean="0">
                <a:solidFill>
                  <a:schemeClr val="bg1"/>
                </a:solidFill>
              </a:rPr>
            </a:br>
            <a:endParaRPr lang="en-US" altLang="ja-JP" sz="1100" b="1" dirty="0">
              <a:solidFill>
                <a:schemeClr val="bg1"/>
              </a:solidFill>
            </a:endParaRPr>
          </a:p>
          <a:p>
            <a:pPr lvl="0">
              <a:tabLst>
                <a:tab pos="266700" algn="l"/>
              </a:tabLst>
            </a:pPr>
            <a:r>
              <a:rPr lang="en-US" altLang="ja-JP" sz="2100" b="1" u="sng" dirty="0" smtClean="0">
                <a:solidFill>
                  <a:schemeClr val="bg1"/>
                </a:solidFill>
              </a:rPr>
              <a:t>However, </a:t>
            </a:r>
            <a:r>
              <a:rPr lang="en-US" altLang="ja-JP" sz="2100" b="1" u="sng" dirty="0" smtClean="0">
                <a:solidFill>
                  <a:schemeClr val="accent6">
                    <a:lumMod val="75000"/>
                    <a:lumOff val="25000"/>
                  </a:schemeClr>
                </a:solidFill>
                <a:effectLst>
                  <a:glow rad="63500">
                    <a:schemeClr val="bg1"/>
                  </a:glow>
                </a:effectLst>
              </a:rPr>
              <a:t>The following issues remains unsolved</a:t>
            </a:r>
            <a:endParaRPr lang="en-US" altLang="ja-JP" sz="2100" b="1" u="sng" dirty="0">
              <a:solidFill>
                <a:schemeClr val="accent6">
                  <a:lumMod val="75000"/>
                  <a:lumOff val="25000"/>
                </a:schemeClr>
              </a:solidFill>
              <a:effectLst>
                <a:glow rad="63500">
                  <a:schemeClr val="bg1"/>
                </a:glow>
              </a:effectLst>
            </a:endParaRPr>
          </a:p>
          <a:p>
            <a:pPr marL="342900" indent="-342900">
              <a:buFont typeface="Wingdings" panose="05000000000000000000" pitchFamily="2" charset="2"/>
              <a:buChar char="ü"/>
              <a:tabLst>
                <a:tab pos="266700" algn="l"/>
              </a:tabLst>
            </a:pPr>
            <a:r>
              <a:rPr lang="en-US" altLang="ja-JP" sz="1900" b="1" dirty="0" smtClean="0">
                <a:solidFill>
                  <a:schemeClr val="bg1"/>
                </a:solidFill>
              </a:rPr>
              <a:t>Many function’s redundancy </a:t>
            </a:r>
            <a:r>
              <a:rPr lang="en-US" altLang="ja-JP" sz="1900" b="1" dirty="0">
                <a:solidFill>
                  <a:schemeClr val="accent6">
                    <a:lumMod val="75000"/>
                    <a:lumOff val="25000"/>
                  </a:schemeClr>
                </a:solidFill>
                <a:effectLst>
                  <a:glow rad="63500">
                    <a:schemeClr val="bg1"/>
                  </a:glow>
                </a:effectLst>
              </a:rPr>
              <a:t>c</a:t>
            </a:r>
            <a:r>
              <a:rPr lang="en-US" altLang="ja-JP" sz="1900" b="1" dirty="0" smtClean="0">
                <a:solidFill>
                  <a:schemeClr val="accent6">
                    <a:lumMod val="75000"/>
                    <a:lumOff val="25000"/>
                  </a:schemeClr>
                </a:solidFill>
                <a:effectLst>
                  <a:glow rad="63500">
                    <a:schemeClr val="bg1"/>
                  </a:glow>
                </a:effectLst>
              </a:rPr>
              <a:t>ontinues being doubled</a:t>
            </a:r>
            <a:r>
              <a:rPr lang="en-US" altLang="ja-JP" sz="1900" b="1" dirty="0">
                <a:solidFill>
                  <a:schemeClr val="accent6">
                    <a:lumMod val="75000"/>
                    <a:lumOff val="25000"/>
                  </a:schemeClr>
                </a:solidFill>
                <a:effectLst>
                  <a:glow rad="63500">
                    <a:schemeClr val="bg1"/>
                  </a:glow>
                </a:effectLst>
              </a:rPr>
              <a:t/>
            </a:r>
            <a:br>
              <a:rPr lang="en-US" altLang="ja-JP" sz="1900" b="1" dirty="0">
                <a:solidFill>
                  <a:schemeClr val="accent6">
                    <a:lumMod val="75000"/>
                    <a:lumOff val="25000"/>
                  </a:schemeClr>
                </a:solidFill>
                <a:effectLst>
                  <a:glow rad="63500">
                    <a:schemeClr val="bg1"/>
                  </a:glow>
                </a:effectLst>
              </a:rPr>
            </a:br>
            <a:r>
              <a:rPr lang="en-US" altLang="ja-JP" sz="1900" b="1" dirty="0" smtClean="0">
                <a:solidFill>
                  <a:schemeClr val="bg1"/>
                </a:solidFill>
              </a:rPr>
              <a:t>unless apps are redesigned.</a:t>
            </a:r>
            <a:r>
              <a:rPr lang="en-US" altLang="ja-JP" sz="1900" b="1" dirty="0">
                <a:solidFill>
                  <a:schemeClr val="bg1"/>
                </a:solidFill>
              </a:rPr>
              <a:t/>
            </a:r>
            <a:br>
              <a:rPr lang="en-US" altLang="ja-JP" sz="1900" b="1" dirty="0">
                <a:solidFill>
                  <a:schemeClr val="bg1"/>
                </a:solidFill>
              </a:rPr>
            </a:br>
            <a:r>
              <a:rPr lang="ja-JP" altLang="en-US" sz="1900" b="1" dirty="0" smtClean="0">
                <a:solidFill>
                  <a:schemeClr val="bg1"/>
                </a:solidFill>
              </a:rPr>
              <a:t>→</a:t>
            </a:r>
            <a:r>
              <a:rPr lang="en-US" altLang="ja-JP" sz="1900" b="1" dirty="0" smtClean="0">
                <a:solidFill>
                  <a:schemeClr val="bg1"/>
                </a:solidFill>
              </a:rPr>
              <a:t>Expectations for</a:t>
            </a:r>
            <a:r>
              <a:rPr lang="ja-JP" altLang="en-US" sz="1900" b="1" dirty="0" smtClean="0">
                <a:solidFill>
                  <a:schemeClr val="bg1"/>
                </a:solidFill>
              </a:rPr>
              <a:t> </a:t>
            </a:r>
            <a:r>
              <a:rPr lang="en-US" altLang="ja-JP" sz="1900" b="1" u="sng" dirty="0" err="1" smtClean="0">
                <a:solidFill>
                  <a:srgbClr val="C00000"/>
                </a:solidFill>
                <a:effectLst>
                  <a:glow rad="63500">
                    <a:schemeClr val="bg1"/>
                  </a:glow>
                </a:effectLst>
              </a:rPr>
              <a:t>Cloudshift</a:t>
            </a:r>
            <a:r>
              <a:rPr lang="en-US" altLang="ja-JP" sz="1900" b="1" dirty="0" smtClean="0">
                <a:solidFill>
                  <a:schemeClr val="bg1"/>
                </a:solidFill>
              </a:rPr>
              <a:t>… </a:t>
            </a:r>
            <a:r>
              <a:rPr lang="ja-JP" altLang="en-US" sz="1900" b="1" dirty="0" smtClean="0">
                <a:solidFill>
                  <a:schemeClr val="bg1"/>
                </a:solidFill>
              </a:rPr>
              <a:t>①</a:t>
            </a:r>
            <a:endParaRPr lang="ja-JP" altLang="en-US" sz="1900" dirty="0"/>
          </a:p>
          <a:p>
            <a:pPr marL="342900" lvl="0" indent="-342900">
              <a:buFont typeface="Wingdings" panose="05000000000000000000" pitchFamily="2" charset="2"/>
              <a:buChar char="ü"/>
              <a:tabLst>
                <a:tab pos="266700" algn="l"/>
              </a:tabLst>
            </a:pPr>
            <a:r>
              <a:rPr lang="en-US" altLang="ja-JP" sz="1900" b="1" dirty="0" smtClean="0">
                <a:solidFill>
                  <a:schemeClr val="bg1"/>
                </a:solidFill>
              </a:rPr>
              <a:t>The shape of the system is not changing, </a:t>
            </a:r>
            <a:r>
              <a:rPr lang="en-US" altLang="ja-JP" sz="1900" b="1" dirty="0" smtClean="0">
                <a:solidFill>
                  <a:schemeClr val="accent6">
                    <a:lumMod val="75000"/>
                    <a:lumOff val="25000"/>
                  </a:schemeClr>
                </a:solidFill>
                <a:effectLst>
                  <a:glow rad="63500">
                    <a:schemeClr val="bg1"/>
                  </a:glow>
                </a:effectLst>
              </a:rPr>
              <a:t>meaning that the amount of operation labor is not changing as much.</a:t>
            </a:r>
            <a:r>
              <a:rPr lang="en-US" altLang="ja-JP" sz="1900" b="1" dirty="0">
                <a:solidFill>
                  <a:srgbClr val="002B62"/>
                </a:solidFill>
                <a:effectLst>
                  <a:glow rad="63500">
                    <a:schemeClr val="bg1"/>
                  </a:glow>
                </a:effectLst>
              </a:rPr>
              <a:t/>
            </a:r>
            <a:br>
              <a:rPr lang="en-US" altLang="ja-JP" sz="1900" b="1" dirty="0">
                <a:solidFill>
                  <a:srgbClr val="002B62"/>
                </a:solidFill>
                <a:effectLst>
                  <a:glow rad="63500">
                    <a:schemeClr val="bg1"/>
                  </a:glow>
                </a:effectLst>
              </a:rPr>
            </a:br>
            <a:r>
              <a:rPr lang="ja-JP" altLang="en-US" sz="1900" b="1" dirty="0" smtClean="0">
                <a:solidFill>
                  <a:schemeClr val="bg1"/>
                </a:solidFill>
              </a:rPr>
              <a:t>→</a:t>
            </a:r>
            <a:r>
              <a:rPr lang="en-US" altLang="ja-JP" sz="1900" b="1" dirty="0" smtClean="0">
                <a:solidFill>
                  <a:schemeClr val="bg1"/>
                </a:solidFill>
              </a:rPr>
              <a:t>Expectations for</a:t>
            </a:r>
            <a:r>
              <a:rPr lang="ja-JP" altLang="en-US" sz="1900" b="1" dirty="0" smtClean="0">
                <a:solidFill>
                  <a:schemeClr val="bg1"/>
                </a:solidFill>
              </a:rPr>
              <a:t> </a:t>
            </a:r>
            <a:r>
              <a:rPr lang="en-US" altLang="ja-JP" sz="1900" b="1" u="sng" dirty="0" smtClean="0">
                <a:solidFill>
                  <a:srgbClr val="C00000"/>
                </a:solidFill>
                <a:effectLst>
                  <a:glow rad="63500">
                    <a:schemeClr val="bg1"/>
                  </a:glow>
                </a:effectLst>
              </a:rPr>
              <a:t>Automated operation</a:t>
            </a:r>
            <a:r>
              <a:rPr lang="ja-JP" altLang="en-US" sz="1900" b="1" dirty="0" smtClean="0">
                <a:solidFill>
                  <a:schemeClr val="bg1"/>
                </a:solidFill>
              </a:rPr>
              <a:t> </a:t>
            </a:r>
            <a:r>
              <a:rPr lang="en-US" altLang="ja-JP" sz="1900" b="1" dirty="0" smtClean="0">
                <a:solidFill>
                  <a:schemeClr val="bg1"/>
                </a:solidFill>
              </a:rPr>
              <a:t>… </a:t>
            </a:r>
            <a:r>
              <a:rPr lang="ja-JP" altLang="en-US" sz="1900" b="1" dirty="0">
                <a:solidFill>
                  <a:schemeClr val="bg1"/>
                </a:solidFill>
              </a:rPr>
              <a:t>②</a:t>
            </a:r>
            <a:endParaRPr lang="en-US" altLang="ja-JP" sz="1900" b="1" dirty="0">
              <a:solidFill>
                <a:schemeClr val="bg1"/>
              </a:solidFill>
            </a:endParaRPr>
          </a:p>
        </p:txBody>
      </p:sp>
      <p:sp>
        <p:nvSpPr>
          <p:cNvPr id="5" name="テキスト ボックス 4"/>
          <p:cNvSpPr txBox="1"/>
          <p:nvPr/>
        </p:nvSpPr>
        <p:spPr>
          <a:xfrm>
            <a:off x="1553199" y="5517290"/>
            <a:ext cx="2406236" cy="1077218"/>
          </a:xfrm>
          <a:prstGeom prst="rect">
            <a:avLst/>
          </a:prstGeom>
          <a:noFill/>
          <a:ln>
            <a:noFill/>
          </a:ln>
        </p:spPr>
        <p:txBody>
          <a:bodyPr wrap="none" rtlCol="0">
            <a:spAutoFit/>
          </a:bodyPr>
          <a:lstStyle/>
          <a:p>
            <a:pPr algn="ctr"/>
            <a:endParaRPr lang="en-US" altLang="ja-JP" sz="3200" b="1" dirty="0" smtClean="0">
              <a:solidFill>
                <a:schemeClr val="bg1"/>
              </a:solidFill>
            </a:endParaRPr>
          </a:p>
          <a:p>
            <a:pPr algn="ctr"/>
            <a:r>
              <a:rPr lang="en-US" altLang="ja-JP" sz="3200" b="1" dirty="0" smtClean="0">
                <a:solidFill>
                  <a:schemeClr val="bg1"/>
                </a:solidFill>
              </a:rPr>
              <a:t>(</a:t>
            </a:r>
            <a:r>
              <a:rPr lang="en-US" altLang="ja-JP" sz="3200" b="1" dirty="0" err="1" smtClean="0">
                <a:solidFill>
                  <a:srgbClr val="C00000"/>
                </a:solidFill>
                <a:effectLst>
                  <a:glow rad="101600">
                    <a:schemeClr val="bg1"/>
                  </a:glow>
                </a:effectLst>
              </a:rPr>
              <a:t>Cloudlift</a:t>
            </a:r>
            <a:r>
              <a:rPr lang="en-US" altLang="ja-JP" sz="3200" b="1" dirty="0" smtClean="0">
                <a:solidFill>
                  <a:schemeClr val="bg1"/>
                </a:solidFill>
              </a:rPr>
              <a:t>)</a:t>
            </a:r>
            <a:endParaRPr kumimoji="1" lang="ja-JP" altLang="en-US" sz="3200" b="1" dirty="0">
              <a:solidFill>
                <a:schemeClr val="bg1"/>
              </a:solidFill>
            </a:endParaRPr>
          </a:p>
        </p:txBody>
      </p:sp>
      <p:sp>
        <p:nvSpPr>
          <p:cNvPr id="100" name="テキスト ボックス 99"/>
          <p:cNvSpPr txBox="1"/>
          <p:nvPr/>
        </p:nvSpPr>
        <p:spPr>
          <a:xfrm>
            <a:off x="1545892" y="5517290"/>
            <a:ext cx="2420856" cy="584775"/>
          </a:xfrm>
          <a:prstGeom prst="rect">
            <a:avLst/>
          </a:prstGeom>
          <a:noFill/>
        </p:spPr>
        <p:txBody>
          <a:bodyPr wrap="none" rtlCol="0">
            <a:spAutoFit/>
          </a:bodyPr>
          <a:lstStyle/>
          <a:p>
            <a:pPr algn="ctr"/>
            <a:r>
              <a:rPr kumimoji="1" lang="en-US" altLang="ja-JP" sz="3200" b="1" dirty="0" smtClean="0">
                <a:solidFill>
                  <a:schemeClr val="bg1"/>
                </a:solidFill>
              </a:rPr>
              <a:t>Monolithic	</a:t>
            </a:r>
            <a:endParaRPr kumimoji="1" lang="ja-JP" altLang="en-US" sz="3200" b="1" dirty="0">
              <a:solidFill>
                <a:schemeClr val="bg1"/>
              </a:solidFill>
            </a:endParaRPr>
          </a:p>
        </p:txBody>
      </p:sp>
    </p:spTree>
    <p:extLst>
      <p:ext uri="{BB962C8B-B14F-4D97-AF65-F5344CB8AC3E}">
        <p14:creationId xmlns:p14="http://schemas.microsoft.com/office/powerpoint/2010/main" val="2668485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left)">
                                      <p:cBhvr>
                                        <p:cTn id="15" dur="500"/>
                                        <p:tgtEl>
                                          <p:spTgt spid="7">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left)">
                                      <p:cBhvr>
                                        <p:cTn id="19" dur="500"/>
                                        <p:tgtEl>
                                          <p:spTgt spid="7">
                                            <p:txEl>
                                              <p:pRg st="2" end="2"/>
                                            </p:tx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wipe(left)">
                                      <p:cBhvr>
                                        <p:cTn id="23" dur="500"/>
                                        <p:tgtEl>
                                          <p:spTgt spid="7">
                                            <p:txEl>
                                              <p:pRg st="3" end="3"/>
                                            </p:txEl>
                                          </p:spTgt>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left)">
                                      <p:cBhvr>
                                        <p:cTn id="27" dur="500"/>
                                        <p:tgtEl>
                                          <p:spTgt spid="7">
                                            <p:txEl>
                                              <p:pRg st="4" end="4"/>
                                            </p:txEl>
                                          </p:spTgt>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wipe(left)">
                                      <p:cBhvr>
                                        <p:cTn id="31" dur="500"/>
                                        <p:tgtEl>
                                          <p:spTgt spid="7">
                                            <p:txEl>
                                              <p:pRg st="5" end="5"/>
                                            </p:txEl>
                                          </p:spTgt>
                                        </p:tgtEl>
                                      </p:cBhvr>
                                    </p:animEffect>
                                  </p:childTnLst>
                                </p:cTn>
                              </p:par>
                            </p:childTnLst>
                          </p:cTn>
                        </p:par>
                        <p:par>
                          <p:cTn id="32" fill="hold">
                            <p:stCondLst>
                              <p:cond delay="4000"/>
                            </p:stCondLst>
                            <p:childTnLst>
                              <p:par>
                                <p:cTn id="33" presetID="22" presetClass="entr" presetSubtype="8" fill="hold"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wipe(left)">
                                      <p:cBhvr>
                                        <p:cTn id="35" dur="500"/>
                                        <p:tgtEl>
                                          <p:spTgt spid="7">
                                            <p:txEl>
                                              <p:pRg st="6" end="6"/>
                                            </p:txEl>
                                          </p:spTgt>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wipe(left)">
                                      <p:cBhvr>
                                        <p:cTn id="39"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More information can be found on the Community site!</a:t>
            </a:r>
            <a:endParaRPr kumimoji="1" lang="ja-JP" altLang="en-US"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261" r="349"/>
          <a:stretch/>
        </p:blipFill>
        <p:spPr>
          <a:xfrm>
            <a:off x="-600" y="657202"/>
            <a:ext cx="12193200" cy="5904000"/>
          </a:xfrm>
          <a:prstGeom prst="rect">
            <a:avLst/>
          </a:prstGeom>
        </p:spPr>
      </p:pic>
      <p:sp>
        <p:nvSpPr>
          <p:cNvPr id="4" name="テキスト ボックス 3"/>
          <p:cNvSpPr txBox="1"/>
          <p:nvPr/>
        </p:nvSpPr>
        <p:spPr>
          <a:xfrm>
            <a:off x="4100410" y="4825698"/>
            <a:ext cx="1625766" cy="523220"/>
          </a:xfrm>
          <a:prstGeom prst="rect">
            <a:avLst/>
          </a:prstGeom>
          <a:noFill/>
        </p:spPr>
        <p:txBody>
          <a:bodyPr wrap="none" rtlCol="0">
            <a:spAutoFit/>
          </a:bodyPr>
          <a:lstStyle/>
          <a:p>
            <a:r>
              <a:rPr kumimoji="1" lang="en-US" altLang="ja-JP" sz="2800" b="1" dirty="0" smtClean="0"/>
              <a:t>Exastro</a:t>
            </a:r>
            <a:endParaRPr kumimoji="1" lang="ja-JP" altLang="en-US" sz="2800" b="1" dirty="0"/>
          </a:p>
        </p:txBody>
      </p:sp>
      <p:sp>
        <p:nvSpPr>
          <p:cNvPr id="7" name="テキスト ボックス 6"/>
          <p:cNvSpPr txBox="1"/>
          <p:nvPr/>
        </p:nvSpPr>
        <p:spPr>
          <a:xfrm>
            <a:off x="1487360" y="5662483"/>
            <a:ext cx="6748129" cy="418576"/>
          </a:xfrm>
          <a:prstGeom prst="rect">
            <a:avLst/>
          </a:prstGeom>
          <a:noFill/>
        </p:spPr>
        <p:txBody>
          <a:bodyPr wrap="none" rtlCol="0">
            <a:spAutoFit/>
          </a:bodyPr>
          <a:lstStyle/>
          <a:p>
            <a:r>
              <a:rPr lang="en-US" altLang="ja-JP" sz="2120" dirty="0" smtClean="0">
                <a:hlinkClick r:id="rId4"/>
              </a:rPr>
              <a:t>https://exastro-suite.github.io/docs/index.html</a:t>
            </a:r>
            <a:endParaRPr kumimoji="1" lang="ja-JP" altLang="en-US" sz="2120" dirty="0"/>
          </a:p>
        </p:txBody>
      </p:sp>
    </p:spTree>
    <p:extLst>
      <p:ext uri="{BB962C8B-B14F-4D97-AF65-F5344CB8AC3E}">
        <p14:creationId xmlns:p14="http://schemas.microsoft.com/office/powerpoint/2010/main" val="3736203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Exastro IT Automation</a:t>
            </a:r>
            <a:endParaRPr lang="ja-JP" altLang="en-US" sz="3600" b="1" dirty="0"/>
          </a:p>
        </p:txBody>
      </p:sp>
    </p:spTree>
    <p:extLst>
      <p:ext uri="{BB962C8B-B14F-4D97-AF65-F5344CB8AC3E}">
        <p14:creationId xmlns:p14="http://schemas.microsoft.com/office/powerpoint/2010/main" val="3137105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fontScale="90000"/>
          </a:bodyPr>
          <a:lstStyle/>
          <a:p>
            <a:r>
              <a:rPr lang="en-US" altLang="ja-JP" dirty="0" smtClean="0"/>
              <a:t>Exastro IT Automation</a:t>
            </a:r>
            <a:r>
              <a:rPr lang="ja-JP" altLang="en-US" dirty="0" smtClean="0"/>
              <a:t>：</a:t>
            </a:r>
            <a:r>
              <a:rPr lang="en-US" altLang="ja-JP" b="1" dirty="0">
                <a:effectLst>
                  <a:glow rad="63500">
                    <a:srgbClr val="FF0000"/>
                  </a:glow>
                </a:effectLst>
              </a:rPr>
              <a:t>Framework for digitally managing system information.</a:t>
            </a:r>
            <a:endParaRPr kumimoji="1" lang="ja-JP" altLang="en-US" b="1" dirty="0">
              <a:effectLst>
                <a:glow rad="63500">
                  <a:srgbClr val="FF0000"/>
                </a:glow>
              </a:effectLst>
            </a:endParaRPr>
          </a:p>
        </p:txBody>
      </p:sp>
      <p:sp>
        <p:nvSpPr>
          <p:cNvPr id="4" name="角丸四角形 3"/>
          <p:cNvSpPr/>
          <p:nvPr/>
        </p:nvSpPr>
        <p:spPr bwMode="auto">
          <a:xfrm>
            <a:off x="335200" y="6021360"/>
            <a:ext cx="2952410" cy="576080"/>
          </a:xfrm>
          <a:prstGeom prst="roundRect">
            <a:avLst/>
          </a:prstGeom>
          <a:solidFill>
            <a:schemeClr val="bg1"/>
          </a:solidFill>
          <a:ln>
            <a:solidFill>
              <a:srgbClr val="335581"/>
            </a:solidFill>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角丸四角形 7"/>
          <p:cNvSpPr/>
          <p:nvPr/>
        </p:nvSpPr>
        <p:spPr bwMode="auto">
          <a:xfrm>
            <a:off x="5807960" y="6003642"/>
            <a:ext cx="2400169" cy="576080"/>
          </a:xfrm>
          <a:prstGeom prst="roundRect">
            <a:avLst/>
          </a:prstGeom>
          <a:solidFill>
            <a:schemeClr val="bg1"/>
          </a:solidFill>
          <a:ln>
            <a:solidFill>
              <a:srgbClr val="335581"/>
            </a:solidFill>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 8"/>
          <p:cNvSpPr/>
          <p:nvPr/>
        </p:nvSpPr>
        <p:spPr bwMode="auto">
          <a:xfrm>
            <a:off x="3426574" y="6007337"/>
            <a:ext cx="1733296" cy="576080"/>
          </a:xfrm>
          <a:prstGeom prst="roundRect">
            <a:avLst/>
          </a:prstGeom>
          <a:solidFill>
            <a:schemeClr val="bg1"/>
          </a:solidFill>
          <a:ln>
            <a:solidFill>
              <a:srgbClr val="335581"/>
            </a:solidFill>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角丸四角形 10"/>
          <p:cNvSpPr/>
          <p:nvPr/>
        </p:nvSpPr>
        <p:spPr bwMode="auto">
          <a:xfrm>
            <a:off x="8251244" y="5990763"/>
            <a:ext cx="3245505" cy="576080"/>
          </a:xfrm>
          <a:prstGeom prst="roundRect">
            <a:avLst/>
          </a:prstGeom>
          <a:solidFill>
            <a:schemeClr val="bg1"/>
          </a:solidFill>
          <a:ln>
            <a:solidFill>
              <a:srgbClr val="335581"/>
            </a:solidFill>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050" name="Picture 2" descr="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15" y="660000"/>
            <a:ext cx="11813685" cy="590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869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正方形/長方形 262"/>
          <p:cNvSpPr/>
          <p:nvPr/>
        </p:nvSpPr>
        <p:spPr bwMode="auto">
          <a:xfrm rot="10800000">
            <a:off x="4548040" y="4862506"/>
            <a:ext cx="7391055" cy="798580"/>
          </a:xfrm>
          <a:prstGeom prst="rect">
            <a:avLst/>
          </a:prstGeom>
          <a:solidFill>
            <a:srgbClr val="EE0000">
              <a:alpha val="50000"/>
            </a:srgbClr>
          </a:solidFill>
          <a:ln w="19050">
            <a:noFill/>
          </a:ln>
          <a:effectLst>
            <a:softEdge rad="6350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2" name="正方形/長方形 261"/>
          <p:cNvSpPr/>
          <p:nvPr/>
        </p:nvSpPr>
        <p:spPr bwMode="auto">
          <a:xfrm rot="10800000">
            <a:off x="4563271" y="5567952"/>
            <a:ext cx="7375832" cy="461369"/>
          </a:xfrm>
          <a:prstGeom prst="rect">
            <a:avLst/>
          </a:prstGeom>
          <a:solidFill>
            <a:schemeClr val="accent3">
              <a:lumMod val="75000"/>
              <a:lumOff val="25000"/>
              <a:alpha val="50000"/>
            </a:schemeClr>
          </a:solidFill>
          <a:ln w="19050">
            <a:noFill/>
          </a:ln>
          <a:effectLst>
            <a:softEdge rad="6350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1" name="L 字 260"/>
          <p:cNvSpPr/>
          <p:nvPr/>
        </p:nvSpPr>
        <p:spPr bwMode="auto">
          <a:xfrm rot="10800000">
            <a:off x="4548042" y="1422488"/>
            <a:ext cx="7391060" cy="2511258"/>
          </a:xfrm>
          <a:custGeom>
            <a:avLst/>
            <a:gdLst>
              <a:gd name="connsiteX0" fmla="*/ 0 w 7391060"/>
              <a:gd name="connsiteY0" fmla="*/ 0 h 2511258"/>
              <a:gd name="connsiteX1" fmla="*/ 1150458 w 7391060"/>
              <a:gd name="connsiteY1" fmla="*/ 0 h 2511258"/>
              <a:gd name="connsiteX2" fmla="*/ 1150458 w 7391060"/>
              <a:gd name="connsiteY2" fmla="*/ 1566598 h 2511258"/>
              <a:gd name="connsiteX3" fmla="*/ 7391060 w 7391060"/>
              <a:gd name="connsiteY3" fmla="*/ 1566598 h 2511258"/>
              <a:gd name="connsiteX4" fmla="*/ 7391060 w 7391060"/>
              <a:gd name="connsiteY4" fmla="*/ 2511258 h 2511258"/>
              <a:gd name="connsiteX5" fmla="*/ 0 w 7391060"/>
              <a:gd name="connsiteY5" fmla="*/ 2511258 h 2511258"/>
              <a:gd name="connsiteX6" fmla="*/ 0 w 7391060"/>
              <a:gd name="connsiteY6" fmla="*/ 0 h 2511258"/>
              <a:gd name="connsiteX0" fmla="*/ 0 w 7391060"/>
              <a:gd name="connsiteY0" fmla="*/ 0 h 2511258"/>
              <a:gd name="connsiteX1" fmla="*/ 1150458 w 7391060"/>
              <a:gd name="connsiteY1" fmla="*/ 0 h 2511258"/>
              <a:gd name="connsiteX2" fmla="*/ 1150458 w 7391060"/>
              <a:gd name="connsiteY2" fmla="*/ 1566598 h 2511258"/>
              <a:gd name="connsiteX3" fmla="*/ 3490427 w 7391060"/>
              <a:gd name="connsiteY3" fmla="*/ 1566783 h 2511258"/>
              <a:gd name="connsiteX4" fmla="*/ 7391060 w 7391060"/>
              <a:gd name="connsiteY4" fmla="*/ 1566598 h 2511258"/>
              <a:gd name="connsiteX5" fmla="*/ 7391060 w 7391060"/>
              <a:gd name="connsiteY5" fmla="*/ 2511258 h 2511258"/>
              <a:gd name="connsiteX6" fmla="*/ 0 w 7391060"/>
              <a:gd name="connsiteY6" fmla="*/ 2511258 h 2511258"/>
              <a:gd name="connsiteX7" fmla="*/ 0 w 7391060"/>
              <a:gd name="connsiteY7" fmla="*/ 0 h 2511258"/>
              <a:gd name="connsiteX0" fmla="*/ 0 w 7391060"/>
              <a:gd name="connsiteY0" fmla="*/ 0 h 2511258"/>
              <a:gd name="connsiteX1" fmla="*/ 1150458 w 7391060"/>
              <a:gd name="connsiteY1" fmla="*/ 0 h 2511258"/>
              <a:gd name="connsiteX2" fmla="*/ 1150458 w 7391060"/>
              <a:gd name="connsiteY2" fmla="*/ 1566598 h 2511258"/>
              <a:gd name="connsiteX3" fmla="*/ 3490427 w 7391060"/>
              <a:gd name="connsiteY3" fmla="*/ 1566783 h 2511258"/>
              <a:gd name="connsiteX4" fmla="*/ 7391060 w 7391060"/>
              <a:gd name="connsiteY4" fmla="*/ 1566598 h 2511258"/>
              <a:gd name="connsiteX5" fmla="*/ 7391060 w 7391060"/>
              <a:gd name="connsiteY5" fmla="*/ 2511258 h 2511258"/>
              <a:gd name="connsiteX6" fmla="*/ 0 w 7391060"/>
              <a:gd name="connsiteY6" fmla="*/ 2511258 h 2511258"/>
              <a:gd name="connsiteX7" fmla="*/ 0 w 7391060"/>
              <a:gd name="connsiteY7" fmla="*/ 0 h 2511258"/>
              <a:gd name="connsiteX0" fmla="*/ 0 w 7391060"/>
              <a:gd name="connsiteY0" fmla="*/ 0 h 2511258"/>
              <a:gd name="connsiteX1" fmla="*/ 1150458 w 7391060"/>
              <a:gd name="connsiteY1" fmla="*/ 0 h 2511258"/>
              <a:gd name="connsiteX2" fmla="*/ 1150458 w 7391060"/>
              <a:gd name="connsiteY2" fmla="*/ 1566598 h 2511258"/>
              <a:gd name="connsiteX3" fmla="*/ 3087996 w 7391060"/>
              <a:gd name="connsiteY3" fmla="*/ 1878727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 name="connsiteX0" fmla="*/ 0 w 7391060"/>
              <a:gd name="connsiteY0" fmla="*/ 0 h 2511258"/>
              <a:gd name="connsiteX1" fmla="*/ 1150458 w 7391060"/>
              <a:gd name="connsiteY1" fmla="*/ 0 h 2511258"/>
              <a:gd name="connsiteX2" fmla="*/ 1150458 w 7391060"/>
              <a:gd name="connsiteY2" fmla="*/ 1566598 h 2511258"/>
              <a:gd name="connsiteX3" fmla="*/ 3516621 w 7391060"/>
              <a:gd name="connsiteY3" fmla="*/ 2340689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 name="connsiteX0" fmla="*/ 0 w 7391060"/>
              <a:gd name="connsiteY0" fmla="*/ 0 h 2511258"/>
              <a:gd name="connsiteX1" fmla="*/ 1150458 w 7391060"/>
              <a:gd name="connsiteY1" fmla="*/ 0 h 2511258"/>
              <a:gd name="connsiteX2" fmla="*/ 1150458 w 7391060"/>
              <a:gd name="connsiteY2" fmla="*/ 1566598 h 2511258"/>
              <a:gd name="connsiteX3" fmla="*/ 3516621 w 7391060"/>
              <a:gd name="connsiteY3" fmla="*/ 2340689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 name="connsiteX0" fmla="*/ 0 w 7391060"/>
              <a:gd name="connsiteY0" fmla="*/ 0 h 2511258"/>
              <a:gd name="connsiteX1" fmla="*/ 1150458 w 7391060"/>
              <a:gd name="connsiteY1" fmla="*/ 0 h 2511258"/>
              <a:gd name="connsiteX2" fmla="*/ 1150458 w 7391060"/>
              <a:gd name="connsiteY2" fmla="*/ 1566598 h 2511258"/>
              <a:gd name="connsiteX3" fmla="*/ 3485664 w 7391060"/>
              <a:gd name="connsiteY3" fmla="*/ 2331164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 name="connsiteX0" fmla="*/ 0 w 7391060"/>
              <a:gd name="connsiteY0" fmla="*/ 0 h 2511258"/>
              <a:gd name="connsiteX1" fmla="*/ 1150458 w 7391060"/>
              <a:gd name="connsiteY1" fmla="*/ 0 h 2511258"/>
              <a:gd name="connsiteX2" fmla="*/ 1150458 w 7391060"/>
              <a:gd name="connsiteY2" fmla="*/ 1566598 h 2511258"/>
              <a:gd name="connsiteX3" fmla="*/ 3485664 w 7391060"/>
              <a:gd name="connsiteY3" fmla="*/ 2331164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 name="connsiteX0" fmla="*/ 0 w 7391060"/>
              <a:gd name="connsiteY0" fmla="*/ 0 h 2511258"/>
              <a:gd name="connsiteX1" fmla="*/ 1150458 w 7391060"/>
              <a:gd name="connsiteY1" fmla="*/ 0 h 2511258"/>
              <a:gd name="connsiteX2" fmla="*/ 1150458 w 7391060"/>
              <a:gd name="connsiteY2" fmla="*/ 2280973 h 2511258"/>
              <a:gd name="connsiteX3" fmla="*/ 3485664 w 7391060"/>
              <a:gd name="connsiteY3" fmla="*/ 2331164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 name="connsiteX0" fmla="*/ 0 w 7391060"/>
              <a:gd name="connsiteY0" fmla="*/ 0 h 2511258"/>
              <a:gd name="connsiteX1" fmla="*/ 1150458 w 7391060"/>
              <a:gd name="connsiteY1" fmla="*/ 0 h 2511258"/>
              <a:gd name="connsiteX2" fmla="*/ 1150458 w 7391060"/>
              <a:gd name="connsiteY2" fmla="*/ 2280973 h 2511258"/>
              <a:gd name="connsiteX3" fmla="*/ 3485664 w 7391060"/>
              <a:gd name="connsiteY3" fmla="*/ 2331164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 name="connsiteX0" fmla="*/ 0 w 7391060"/>
              <a:gd name="connsiteY0" fmla="*/ 0 h 2511258"/>
              <a:gd name="connsiteX1" fmla="*/ 1150458 w 7391060"/>
              <a:gd name="connsiteY1" fmla="*/ 0 h 2511258"/>
              <a:gd name="connsiteX2" fmla="*/ 1150458 w 7391060"/>
              <a:gd name="connsiteY2" fmla="*/ 2280973 h 2511258"/>
              <a:gd name="connsiteX3" fmla="*/ 3485664 w 7391060"/>
              <a:gd name="connsiteY3" fmla="*/ 2285920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 name="connsiteX0" fmla="*/ 0 w 7391060"/>
              <a:gd name="connsiteY0" fmla="*/ 0 h 2511258"/>
              <a:gd name="connsiteX1" fmla="*/ 1150458 w 7391060"/>
              <a:gd name="connsiteY1" fmla="*/ 0 h 2511258"/>
              <a:gd name="connsiteX2" fmla="*/ 1150458 w 7391060"/>
              <a:gd name="connsiteY2" fmla="*/ 2280973 h 2511258"/>
              <a:gd name="connsiteX3" fmla="*/ 3485664 w 7391060"/>
              <a:gd name="connsiteY3" fmla="*/ 2281158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 name="connsiteX0" fmla="*/ 0 w 7391060"/>
              <a:gd name="connsiteY0" fmla="*/ 0 h 2511258"/>
              <a:gd name="connsiteX1" fmla="*/ 1150458 w 7391060"/>
              <a:gd name="connsiteY1" fmla="*/ 0 h 2511258"/>
              <a:gd name="connsiteX2" fmla="*/ 1150458 w 7391060"/>
              <a:gd name="connsiteY2" fmla="*/ 2280973 h 2511258"/>
              <a:gd name="connsiteX3" fmla="*/ 3490427 w 7391060"/>
              <a:gd name="connsiteY3" fmla="*/ 2281158 h 2511258"/>
              <a:gd name="connsiteX4" fmla="*/ 3490427 w 7391060"/>
              <a:gd name="connsiteY4" fmla="*/ 1566783 h 2511258"/>
              <a:gd name="connsiteX5" fmla="*/ 7391060 w 7391060"/>
              <a:gd name="connsiteY5" fmla="*/ 1566598 h 2511258"/>
              <a:gd name="connsiteX6" fmla="*/ 7391060 w 7391060"/>
              <a:gd name="connsiteY6" fmla="*/ 2511258 h 2511258"/>
              <a:gd name="connsiteX7" fmla="*/ 0 w 7391060"/>
              <a:gd name="connsiteY7" fmla="*/ 2511258 h 2511258"/>
              <a:gd name="connsiteX8" fmla="*/ 0 w 7391060"/>
              <a:gd name="connsiteY8" fmla="*/ 0 h 251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060" h="2511258">
                <a:moveTo>
                  <a:pt x="0" y="0"/>
                </a:moveTo>
                <a:lnTo>
                  <a:pt x="1150458" y="0"/>
                </a:lnTo>
                <a:lnTo>
                  <a:pt x="1150458" y="2280973"/>
                </a:lnTo>
                <a:lnTo>
                  <a:pt x="3490427" y="2281158"/>
                </a:lnTo>
                <a:cubicBezTo>
                  <a:pt x="3492279" y="1469183"/>
                  <a:pt x="3485244" y="2464149"/>
                  <a:pt x="3490427" y="1566783"/>
                </a:cubicBezTo>
                <a:lnTo>
                  <a:pt x="7391060" y="1566598"/>
                </a:lnTo>
                <a:lnTo>
                  <a:pt x="7391060" y="2511258"/>
                </a:lnTo>
                <a:lnTo>
                  <a:pt x="0" y="2511258"/>
                </a:lnTo>
                <a:lnTo>
                  <a:pt x="0" y="0"/>
                </a:lnTo>
                <a:close/>
              </a:path>
            </a:pathLst>
          </a:custGeom>
          <a:solidFill>
            <a:srgbClr val="EE0000">
              <a:alpha val="50000"/>
            </a:srgbClr>
          </a:solidFill>
          <a:ln w="19050">
            <a:noFill/>
          </a:ln>
          <a:effectLst>
            <a:softEdge rad="6350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6" name="L 字 255"/>
          <p:cNvSpPr/>
          <p:nvPr/>
        </p:nvSpPr>
        <p:spPr bwMode="auto">
          <a:xfrm>
            <a:off x="4563271" y="1576389"/>
            <a:ext cx="7375832" cy="3333448"/>
          </a:xfrm>
          <a:custGeom>
            <a:avLst/>
            <a:gdLst>
              <a:gd name="connsiteX0" fmla="*/ 0 w 7375832"/>
              <a:gd name="connsiteY0" fmla="*/ 0 h 2597717"/>
              <a:gd name="connsiteX1" fmla="*/ 6311751 w 7375832"/>
              <a:gd name="connsiteY1" fmla="*/ 0 h 2597717"/>
              <a:gd name="connsiteX2" fmla="*/ 6311751 w 7375832"/>
              <a:gd name="connsiteY2" fmla="*/ 1600246 h 2597717"/>
              <a:gd name="connsiteX3" fmla="*/ 7375832 w 7375832"/>
              <a:gd name="connsiteY3" fmla="*/ 1600246 h 2597717"/>
              <a:gd name="connsiteX4" fmla="*/ 7375832 w 7375832"/>
              <a:gd name="connsiteY4" fmla="*/ 2597717 h 2597717"/>
              <a:gd name="connsiteX5" fmla="*/ 0 w 7375832"/>
              <a:gd name="connsiteY5" fmla="*/ 2597717 h 2597717"/>
              <a:gd name="connsiteX6" fmla="*/ 0 w 7375832"/>
              <a:gd name="connsiteY6" fmla="*/ 0 h 2597717"/>
              <a:gd name="connsiteX0" fmla="*/ 0 w 7375832"/>
              <a:gd name="connsiteY0" fmla="*/ 2306 h 2600023"/>
              <a:gd name="connsiteX1" fmla="*/ 3852067 w 7375832"/>
              <a:gd name="connsiteY1" fmla="*/ 0 h 2600023"/>
              <a:gd name="connsiteX2" fmla="*/ 6311751 w 7375832"/>
              <a:gd name="connsiteY2" fmla="*/ 2306 h 2600023"/>
              <a:gd name="connsiteX3" fmla="*/ 6311751 w 7375832"/>
              <a:gd name="connsiteY3" fmla="*/ 1602552 h 2600023"/>
              <a:gd name="connsiteX4" fmla="*/ 7375832 w 7375832"/>
              <a:gd name="connsiteY4" fmla="*/ 1602552 h 2600023"/>
              <a:gd name="connsiteX5" fmla="*/ 7375832 w 7375832"/>
              <a:gd name="connsiteY5" fmla="*/ 2600023 h 2600023"/>
              <a:gd name="connsiteX6" fmla="*/ 0 w 7375832"/>
              <a:gd name="connsiteY6" fmla="*/ 2600023 h 2600023"/>
              <a:gd name="connsiteX7" fmla="*/ 0 w 7375832"/>
              <a:gd name="connsiteY7" fmla="*/ 2306 h 2600023"/>
              <a:gd name="connsiteX0" fmla="*/ 0 w 7375832"/>
              <a:gd name="connsiteY0" fmla="*/ 350788 h 2948505"/>
              <a:gd name="connsiteX1" fmla="*/ 3852067 w 7375832"/>
              <a:gd name="connsiteY1" fmla="*/ 348482 h 2948505"/>
              <a:gd name="connsiteX2" fmla="*/ 6311751 w 7375832"/>
              <a:gd name="connsiteY2" fmla="*/ 350788 h 2948505"/>
              <a:gd name="connsiteX3" fmla="*/ 6311751 w 7375832"/>
              <a:gd name="connsiteY3" fmla="*/ 1951034 h 2948505"/>
              <a:gd name="connsiteX4" fmla="*/ 7375832 w 7375832"/>
              <a:gd name="connsiteY4" fmla="*/ 1951034 h 2948505"/>
              <a:gd name="connsiteX5" fmla="*/ 7375832 w 7375832"/>
              <a:gd name="connsiteY5" fmla="*/ 2948505 h 2948505"/>
              <a:gd name="connsiteX6" fmla="*/ 0 w 7375832"/>
              <a:gd name="connsiteY6" fmla="*/ 2948505 h 2948505"/>
              <a:gd name="connsiteX7" fmla="*/ 0 w 7375832"/>
              <a:gd name="connsiteY7" fmla="*/ 350788 h 2948505"/>
              <a:gd name="connsiteX0" fmla="*/ 0 w 7375832"/>
              <a:gd name="connsiteY0" fmla="*/ 349970 h 2947687"/>
              <a:gd name="connsiteX1" fmla="*/ 3852067 w 7375832"/>
              <a:gd name="connsiteY1" fmla="*/ 347664 h 2947687"/>
              <a:gd name="connsiteX2" fmla="*/ 4247354 w 7375832"/>
              <a:gd name="connsiteY2" fmla="*/ 1 h 2947687"/>
              <a:gd name="connsiteX3" fmla="*/ 6311751 w 7375832"/>
              <a:gd name="connsiteY3" fmla="*/ 349970 h 2947687"/>
              <a:gd name="connsiteX4" fmla="*/ 6311751 w 7375832"/>
              <a:gd name="connsiteY4" fmla="*/ 1950216 h 2947687"/>
              <a:gd name="connsiteX5" fmla="*/ 7375832 w 7375832"/>
              <a:gd name="connsiteY5" fmla="*/ 1950216 h 2947687"/>
              <a:gd name="connsiteX6" fmla="*/ 7375832 w 7375832"/>
              <a:gd name="connsiteY6" fmla="*/ 2947687 h 2947687"/>
              <a:gd name="connsiteX7" fmla="*/ 0 w 7375832"/>
              <a:gd name="connsiteY7" fmla="*/ 2947687 h 2947687"/>
              <a:gd name="connsiteX8" fmla="*/ 0 w 7375832"/>
              <a:gd name="connsiteY8" fmla="*/ 349970 h 2947687"/>
              <a:gd name="connsiteX0" fmla="*/ 0 w 7375832"/>
              <a:gd name="connsiteY0" fmla="*/ 707156 h 3304873"/>
              <a:gd name="connsiteX1" fmla="*/ 3852067 w 7375832"/>
              <a:gd name="connsiteY1" fmla="*/ 704850 h 3304873"/>
              <a:gd name="connsiteX2" fmla="*/ 3847304 w 7375832"/>
              <a:gd name="connsiteY2" fmla="*/ 0 h 3304873"/>
              <a:gd name="connsiteX3" fmla="*/ 6311751 w 7375832"/>
              <a:gd name="connsiteY3" fmla="*/ 707156 h 3304873"/>
              <a:gd name="connsiteX4" fmla="*/ 6311751 w 7375832"/>
              <a:gd name="connsiteY4" fmla="*/ 2307402 h 3304873"/>
              <a:gd name="connsiteX5" fmla="*/ 7375832 w 7375832"/>
              <a:gd name="connsiteY5" fmla="*/ 2307402 h 3304873"/>
              <a:gd name="connsiteX6" fmla="*/ 7375832 w 7375832"/>
              <a:gd name="connsiteY6" fmla="*/ 3304873 h 3304873"/>
              <a:gd name="connsiteX7" fmla="*/ 0 w 7375832"/>
              <a:gd name="connsiteY7" fmla="*/ 3304873 h 3304873"/>
              <a:gd name="connsiteX8" fmla="*/ 0 w 7375832"/>
              <a:gd name="connsiteY8" fmla="*/ 707156 h 3304873"/>
              <a:gd name="connsiteX0" fmla="*/ 0 w 7375832"/>
              <a:gd name="connsiteY0" fmla="*/ 707156 h 3304873"/>
              <a:gd name="connsiteX1" fmla="*/ 3852067 w 7375832"/>
              <a:gd name="connsiteY1" fmla="*/ 704850 h 3304873"/>
              <a:gd name="connsiteX2" fmla="*/ 3847304 w 7375832"/>
              <a:gd name="connsiteY2" fmla="*/ 0 h 3304873"/>
              <a:gd name="connsiteX3" fmla="*/ 6311751 w 7375832"/>
              <a:gd name="connsiteY3" fmla="*/ 707156 h 3304873"/>
              <a:gd name="connsiteX4" fmla="*/ 6311751 w 7375832"/>
              <a:gd name="connsiteY4" fmla="*/ 2307402 h 3304873"/>
              <a:gd name="connsiteX5" fmla="*/ 7375832 w 7375832"/>
              <a:gd name="connsiteY5" fmla="*/ 2307402 h 3304873"/>
              <a:gd name="connsiteX6" fmla="*/ 7375832 w 7375832"/>
              <a:gd name="connsiteY6" fmla="*/ 3304873 h 3304873"/>
              <a:gd name="connsiteX7" fmla="*/ 0 w 7375832"/>
              <a:gd name="connsiteY7" fmla="*/ 3304873 h 3304873"/>
              <a:gd name="connsiteX8" fmla="*/ 0 w 7375832"/>
              <a:gd name="connsiteY8" fmla="*/ 707156 h 3304873"/>
              <a:gd name="connsiteX0" fmla="*/ 0 w 7375832"/>
              <a:gd name="connsiteY0" fmla="*/ 707156 h 3304873"/>
              <a:gd name="connsiteX1" fmla="*/ 3852067 w 7375832"/>
              <a:gd name="connsiteY1" fmla="*/ 704850 h 3304873"/>
              <a:gd name="connsiteX2" fmla="*/ 3847304 w 7375832"/>
              <a:gd name="connsiteY2" fmla="*/ 0 h 3304873"/>
              <a:gd name="connsiteX3" fmla="*/ 6311751 w 7375832"/>
              <a:gd name="connsiteY3" fmla="*/ 707156 h 3304873"/>
              <a:gd name="connsiteX4" fmla="*/ 6311751 w 7375832"/>
              <a:gd name="connsiteY4" fmla="*/ 2307402 h 3304873"/>
              <a:gd name="connsiteX5" fmla="*/ 7375832 w 7375832"/>
              <a:gd name="connsiteY5" fmla="*/ 2307402 h 3304873"/>
              <a:gd name="connsiteX6" fmla="*/ 7375832 w 7375832"/>
              <a:gd name="connsiteY6" fmla="*/ 3304873 h 3304873"/>
              <a:gd name="connsiteX7" fmla="*/ 0 w 7375832"/>
              <a:gd name="connsiteY7" fmla="*/ 3304873 h 3304873"/>
              <a:gd name="connsiteX8" fmla="*/ 0 w 7375832"/>
              <a:gd name="connsiteY8" fmla="*/ 707156 h 3304873"/>
              <a:gd name="connsiteX0" fmla="*/ 0 w 7375832"/>
              <a:gd name="connsiteY0" fmla="*/ 707156 h 3304873"/>
              <a:gd name="connsiteX1" fmla="*/ 3852067 w 7375832"/>
              <a:gd name="connsiteY1" fmla="*/ 704850 h 3304873"/>
              <a:gd name="connsiteX2" fmla="*/ 3847304 w 7375832"/>
              <a:gd name="connsiteY2" fmla="*/ 0 h 3304873"/>
              <a:gd name="connsiteX3" fmla="*/ 6311751 w 7375832"/>
              <a:gd name="connsiteY3" fmla="*/ 707156 h 3304873"/>
              <a:gd name="connsiteX4" fmla="*/ 6311751 w 7375832"/>
              <a:gd name="connsiteY4" fmla="*/ 2307402 h 3304873"/>
              <a:gd name="connsiteX5" fmla="*/ 7375832 w 7375832"/>
              <a:gd name="connsiteY5" fmla="*/ 2307402 h 3304873"/>
              <a:gd name="connsiteX6" fmla="*/ 7375832 w 7375832"/>
              <a:gd name="connsiteY6" fmla="*/ 3304873 h 3304873"/>
              <a:gd name="connsiteX7" fmla="*/ 0 w 7375832"/>
              <a:gd name="connsiteY7" fmla="*/ 3304873 h 3304873"/>
              <a:gd name="connsiteX8" fmla="*/ 0 w 7375832"/>
              <a:gd name="connsiteY8" fmla="*/ 707156 h 3304873"/>
              <a:gd name="connsiteX0" fmla="*/ 0 w 7375832"/>
              <a:gd name="connsiteY0" fmla="*/ 707156 h 3304873"/>
              <a:gd name="connsiteX1" fmla="*/ 3852067 w 7375832"/>
              <a:gd name="connsiteY1" fmla="*/ 704850 h 3304873"/>
              <a:gd name="connsiteX2" fmla="*/ 3847304 w 7375832"/>
              <a:gd name="connsiteY2" fmla="*/ 0 h 3304873"/>
              <a:gd name="connsiteX3" fmla="*/ 6311751 w 7375832"/>
              <a:gd name="connsiteY3" fmla="*/ 707156 h 3304873"/>
              <a:gd name="connsiteX4" fmla="*/ 6311751 w 7375832"/>
              <a:gd name="connsiteY4" fmla="*/ 2307402 h 3304873"/>
              <a:gd name="connsiteX5" fmla="*/ 7375832 w 7375832"/>
              <a:gd name="connsiteY5" fmla="*/ 2307402 h 3304873"/>
              <a:gd name="connsiteX6" fmla="*/ 7375832 w 7375832"/>
              <a:gd name="connsiteY6" fmla="*/ 3304873 h 3304873"/>
              <a:gd name="connsiteX7" fmla="*/ 0 w 7375832"/>
              <a:gd name="connsiteY7" fmla="*/ 3304873 h 3304873"/>
              <a:gd name="connsiteX8" fmla="*/ 0 w 7375832"/>
              <a:gd name="connsiteY8" fmla="*/ 707156 h 3304873"/>
              <a:gd name="connsiteX0" fmla="*/ 0 w 7375832"/>
              <a:gd name="connsiteY0" fmla="*/ 700806 h 3298523"/>
              <a:gd name="connsiteX1" fmla="*/ 3852067 w 7375832"/>
              <a:gd name="connsiteY1" fmla="*/ 698500 h 3298523"/>
              <a:gd name="connsiteX2" fmla="*/ 3853654 w 7375832"/>
              <a:gd name="connsiteY2" fmla="*/ 0 h 3298523"/>
              <a:gd name="connsiteX3" fmla="*/ 6311751 w 7375832"/>
              <a:gd name="connsiteY3" fmla="*/ 700806 h 3298523"/>
              <a:gd name="connsiteX4" fmla="*/ 6311751 w 7375832"/>
              <a:gd name="connsiteY4" fmla="*/ 2301052 h 3298523"/>
              <a:gd name="connsiteX5" fmla="*/ 7375832 w 7375832"/>
              <a:gd name="connsiteY5" fmla="*/ 2301052 h 3298523"/>
              <a:gd name="connsiteX6" fmla="*/ 7375832 w 7375832"/>
              <a:gd name="connsiteY6" fmla="*/ 3298523 h 3298523"/>
              <a:gd name="connsiteX7" fmla="*/ 0 w 7375832"/>
              <a:gd name="connsiteY7" fmla="*/ 3298523 h 3298523"/>
              <a:gd name="connsiteX8" fmla="*/ 0 w 7375832"/>
              <a:gd name="connsiteY8" fmla="*/ 700806 h 3298523"/>
              <a:gd name="connsiteX0" fmla="*/ 0 w 7375832"/>
              <a:gd name="connsiteY0" fmla="*/ 818266 h 3415983"/>
              <a:gd name="connsiteX1" fmla="*/ 3852067 w 7375832"/>
              <a:gd name="connsiteY1" fmla="*/ 815960 h 3415983"/>
              <a:gd name="connsiteX2" fmla="*/ 3853654 w 7375832"/>
              <a:gd name="connsiteY2" fmla="*/ 117460 h 3415983"/>
              <a:gd name="connsiteX3" fmla="*/ 6311751 w 7375832"/>
              <a:gd name="connsiteY3" fmla="*/ 154691 h 3415983"/>
              <a:gd name="connsiteX4" fmla="*/ 6311751 w 7375832"/>
              <a:gd name="connsiteY4" fmla="*/ 2418512 h 3415983"/>
              <a:gd name="connsiteX5" fmla="*/ 7375832 w 7375832"/>
              <a:gd name="connsiteY5" fmla="*/ 2418512 h 3415983"/>
              <a:gd name="connsiteX6" fmla="*/ 7375832 w 7375832"/>
              <a:gd name="connsiteY6" fmla="*/ 3415983 h 3415983"/>
              <a:gd name="connsiteX7" fmla="*/ 0 w 7375832"/>
              <a:gd name="connsiteY7" fmla="*/ 3415983 h 3415983"/>
              <a:gd name="connsiteX8" fmla="*/ 0 w 7375832"/>
              <a:gd name="connsiteY8" fmla="*/ 818266 h 3415983"/>
              <a:gd name="connsiteX0" fmla="*/ 0 w 7375832"/>
              <a:gd name="connsiteY0" fmla="*/ 700806 h 3298523"/>
              <a:gd name="connsiteX1" fmla="*/ 3852067 w 7375832"/>
              <a:gd name="connsiteY1" fmla="*/ 698500 h 3298523"/>
              <a:gd name="connsiteX2" fmla="*/ 3853654 w 7375832"/>
              <a:gd name="connsiteY2" fmla="*/ 0 h 3298523"/>
              <a:gd name="connsiteX3" fmla="*/ 6311751 w 7375832"/>
              <a:gd name="connsiteY3" fmla="*/ 37231 h 3298523"/>
              <a:gd name="connsiteX4" fmla="*/ 6311751 w 7375832"/>
              <a:gd name="connsiteY4" fmla="*/ 2301052 h 3298523"/>
              <a:gd name="connsiteX5" fmla="*/ 7375832 w 7375832"/>
              <a:gd name="connsiteY5" fmla="*/ 2301052 h 3298523"/>
              <a:gd name="connsiteX6" fmla="*/ 7375832 w 7375832"/>
              <a:gd name="connsiteY6" fmla="*/ 3298523 h 3298523"/>
              <a:gd name="connsiteX7" fmla="*/ 0 w 7375832"/>
              <a:gd name="connsiteY7" fmla="*/ 3298523 h 3298523"/>
              <a:gd name="connsiteX8" fmla="*/ 0 w 7375832"/>
              <a:gd name="connsiteY8" fmla="*/ 700806 h 3298523"/>
              <a:gd name="connsiteX0" fmla="*/ 0 w 7375832"/>
              <a:gd name="connsiteY0" fmla="*/ 663575 h 3261292"/>
              <a:gd name="connsiteX1" fmla="*/ 3852067 w 7375832"/>
              <a:gd name="connsiteY1" fmla="*/ 661269 h 3261292"/>
              <a:gd name="connsiteX2" fmla="*/ 3853654 w 7375832"/>
              <a:gd name="connsiteY2" fmla="*/ 4044 h 3261292"/>
              <a:gd name="connsiteX3" fmla="*/ 6311751 w 7375832"/>
              <a:gd name="connsiteY3" fmla="*/ 0 h 3261292"/>
              <a:gd name="connsiteX4" fmla="*/ 6311751 w 7375832"/>
              <a:gd name="connsiteY4" fmla="*/ 2263821 h 3261292"/>
              <a:gd name="connsiteX5" fmla="*/ 7375832 w 7375832"/>
              <a:gd name="connsiteY5" fmla="*/ 2263821 h 3261292"/>
              <a:gd name="connsiteX6" fmla="*/ 7375832 w 7375832"/>
              <a:gd name="connsiteY6" fmla="*/ 3261292 h 3261292"/>
              <a:gd name="connsiteX7" fmla="*/ 0 w 7375832"/>
              <a:gd name="connsiteY7" fmla="*/ 3261292 h 3261292"/>
              <a:gd name="connsiteX8" fmla="*/ 0 w 7375832"/>
              <a:gd name="connsiteY8" fmla="*/ 663575 h 3261292"/>
              <a:gd name="connsiteX0" fmla="*/ 0 w 7375832"/>
              <a:gd name="connsiteY0" fmla="*/ 669056 h 3266773"/>
              <a:gd name="connsiteX1" fmla="*/ 3852067 w 7375832"/>
              <a:gd name="connsiteY1" fmla="*/ 666750 h 3266773"/>
              <a:gd name="connsiteX2" fmla="*/ 3853654 w 7375832"/>
              <a:gd name="connsiteY2" fmla="*/ 0 h 3266773"/>
              <a:gd name="connsiteX3" fmla="*/ 6311751 w 7375832"/>
              <a:gd name="connsiteY3" fmla="*/ 5481 h 3266773"/>
              <a:gd name="connsiteX4" fmla="*/ 6311751 w 7375832"/>
              <a:gd name="connsiteY4" fmla="*/ 2269302 h 3266773"/>
              <a:gd name="connsiteX5" fmla="*/ 7375832 w 7375832"/>
              <a:gd name="connsiteY5" fmla="*/ 2269302 h 3266773"/>
              <a:gd name="connsiteX6" fmla="*/ 7375832 w 7375832"/>
              <a:gd name="connsiteY6" fmla="*/ 3266773 h 3266773"/>
              <a:gd name="connsiteX7" fmla="*/ 0 w 7375832"/>
              <a:gd name="connsiteY7" fmla="*/ 3266773 h 3266773"/>
              <a:gd name="connsiteX8" fmla="*/ 0 w 7375832"/>
              <a:gd name="connsiteY8" fmla="*/ 669056 h 3266773"/>
              <a:gd name="connsiteX0" fmla="*/ 0 w 7375832"/>
              <a:gd name="connsiteY0" fmla="*/ 669056 h 3266773"/>
              <a:gd name="connsiteX1" fmla="*/ 3852067 w 7375832"/>
              <a:gd name="connsiteY1" fmla="*/ 666750 h 3266773"/>
              <a:gd name="connsiteX2" fmla="*/ 3850479 w 7375832"/>
              <a:gd name="connsiteY2" fmla="*/ 0 h 3266773"/>
              <a:gd name="connsiteX3" fmla="*/ 6311751 w 7375832"/>
              <a:gd name="connsiteY3" fmla="*/ 5481 h 3266773"/>
              <a:gd name="connsiteX4" fmla="*/ 6311751 w 7375832"/>
              <a:gd name="connsiteY4" fmla="*/ 2269302 h 3266773"/>
              <a:gd name="connsiteX5" fmla="*/ 7375832 w 7375832"/>
              <a:gd name="connsiteY5" fmla="*/ 2269302 h 3266773"/>
              <a:gd name="connsiteX6" fmla="*/ 7375832 w 7375832"/>
              <a:gd name="connsiteY6" fmla="*/ 3266773 h 3266773"/>
              <a:gd name="connsiteX7" fmla="*/ 0 w 7375832"/>
              <a:gd name="connsiteY7" fmla="*/ 3266773 h 3266773"/>
              <a:gd name="connsiteX8" fmla="*/ 0 w 7375832"/>
              <a:gd name="connsiteY8" fmla="*/ 669056 h 3266773"/>
              <a:gd name="connsiteX0" fmla="*/ 0 w 7375832"/>
              <a:gd name="connsiteY0" fmla="*/ 757956 h 3355673"/>
              <a:gd name="connsiteX1" fmla="*/ 3852067 w 7375832"/>
              <a:gd name="connsiteY1" fmla="*/ 755650 h 3355673"/>
              <a:gd name="connsiteX2" fmla="*/ 3853654 w 7375832"/>
              <a:gd name="connsiteY2" fmla="*/ 0 h 3355673"/>
              <a:gd name="connsiteX3" fmla="*/ 6311751 w 7375832"/>
              <a:gd name="connsiteY3" fmla="*/ 94381 h 3355673"/>
              <a:gd name="connsiteX4" fmla="*/ 6311751 w 7375832"/>
              <a:gd name="connsiteY4" fmla="*/ 2358202 h 3355673"/>
              <a:gd name="connsiteX5" fmla="*/ 7375832 w 7375832"/>
              <a:gd name="connsiteY5" fmla="*/ 2358202 h 3355673"/>
              <a:gd name="connsiteX6" fmla="*/ 7375832 w 7375832"/>
              <a:gd name="connsiteY6" fmla="*/ 3355673 h 3355673"/>
              <a:gd name="connsiteX7" fmla="*/ 0 w 7375832"/>
              <a:gd name="connsiteY7" fmla="*/ 3355673 h 3355673"/>
              <a:gd name="connsiteX8" fmla="*/ 0 w 7375832"/>
              <a:gd name="connsiteY8" fmla="*/ 757956 h 3355673"/>
              <a:gd name="connsiteX0" fmla="*/ 0 w 7375832"/>
              <a:gd name="connsiteY0" fmla="*/ 757956 h 3355673"/>
              <a:gd name="connsiteX1" fmla="*/ 3852067 w 7375832"/>
              <a:gd name="connsiteY1" fmla="*/ 755650 h 3355673"/>
              <a:gd name="connsiteX2" fmla="*/ 3853654 w 7375832"/>
              <a:gd name="connsiteY2" fmla="*/ 0 h 3355673"/>
              <a:gd name="connsiteX3" fmla="*/ 6305401 w 7375832"/>
              <a:gd name="connsiteY3" fmla="*/ 8656 h 3355673"/>
              <a:gd name="connsiteX4" fmla="*/ 6311751 w 7375832"/>
              <a:gd name="connsiteY4" fmla="*/ 2358202 h 3355673"/>
              <a:gd name="connsiteX5" fmla="*/ 7375832 w 7375832"/>
              <a:gd name="connsiteY5" fmla="*/ 2358202 h 3355673"/>
              <a:gd name="connsiteX6" fmla="*/ 7375832 w 7375832"/>
              <a:gd name="connsiteY6" fmla="*/ 3355673 h 3355673"/>
              <a:gd name="connsiteX7" fmla="*/ 0 w 7375832"/>
              <a:gd name="connsiteY7" fmla="*/ 3355673 h 3355673"/>
              <a:gd name="connsiteX8" fmla="*/ 0 w 7375832"/>
              <a:gd name="connsiteY8" fmla="*/ 757956 h 3355673"/>
              <a:gd name="connsiteX0" fmla="*/ 0 w 7375832"/>
              <a:gd name="connsiteY0" fmla="*/ 749300 h 3347017"/>
              <a:gd name="connsiteX1" fmla="*/ 3852067 w 7375832"/>
              <a:gd name="connsiteY1" fmla="*/ 746994 h 3347017"/>
              <a:gd name="connsiteX2" fmla="*/ 3850479 w 7375832"/>
              <a:gd name="connsiteY2" fmla="*/ 13569 h 3347017"/>
              <a:gd name="connsiteX3" fmla="*/ 6305401 w 7375832"/>
              <a:gd name="connsiteY3" fmla="*/ 0 h 3347017"/>
              <a:gd name="connsiteX4" fmla="*/ 6311751 w 7375832"/>
              <a:gd name="connsiteY4" fmla="*/ 2349546 h 3347017"/>
              <a:gd name="connsiteX5" fmla="*/ 7375832 w 7375832"/>
              <a:gd name="connsiteY5" fmla="*/ 2349546 h 3347017"/>
              <a:gd name="connsiteX6" fmla="*/ 7375832 w 7375832"/>
              <a:gd name="connsiteY6" fmla="*/ 3347017 h 3347017"/>
              <a:gd name="connsiteX7" fmla="*/ 0 w 7375832"/>
              <a:gd name="connsiteY7" fmla="*/ 3347017 h 3347017"/>
              <a:gd name="connsiteX8" fmla="*/ 0 w 7375832"/>
              <a:gd name="connsiteY8" fmla="*/ 749300 h 3347017"/>
              <a:gd name="connsiteX0" fmla="*/ 0 w 7375832"/>
              <a:gd name="connsiteY0" fmla="*/ 735731 h 3333448"/>
              <a:gd name="connsiteX1" fmla="*/ 3852067 w 7375832"/>
              <a:gd name="connsiteY1" fmla="*/ 733425 h 3333448"/>
              <a:gd name="connsiteX2" fmla="*/ 3850479 w 7375832"/>
              <a:gd name="connsiteY2" fmla="*/ 0 h 3333448"/>
              <a:gd name="connsiteX3" fmla="*/ 6305401 w 7375832"/>
              <a:gd name="connsiteY3" fmla="*/ 5481 h 3333448"/>
              <a:gd name="connsiteX4" fmla="*/ 6311751 w 7375832"/>
              <a:gd name="connsiteY4" fmla="*/ 2335977 h 3333448"/>
              <a:gd name="connsiteX5" fmla="*/ 7375832 w 7375832"/>
              <a:gd name="connsiteY5" fmla="*/ 2335977 h 3333448"/>
              <a:gd name="connsiteX6" fmla="*/ 7375832 w 7375832"/>
              <a:gd name="connsiteY6" fmla="*/ 3333448 h 3333448"/>
              <a:gd name="connsiteX7" fmla="*/ 0 w 7375832"/>
              <a:gd name="connsiteY7" fmla="*/ 3333448 h 3333448"/>
              <a:gd name="connsiteX8" fmla="*/ 0 w 7375832"/>
              <a:gd name="connsiteY8" fmla="*/ 735731 h 3333448"/>
              <a:gd name="connsiteX0" fmla="*/ 0 w 7375832"/>
              <a:gd name="connsiteY0" fmla="*/ 735731 h 3333448"/>
              <a:gd name="connsiteX1" fmla="*/ 3852067 w 7375832"/>
              <a:gd name="connsiteY1" fmla="*/ 733425 h 3333448"/>
              <a:gd name="connsiteX2" fmla="*/ 3850479 w 7375832"/>
              <a:gd name="connsiteY2" fmla="*/ 0 h 3333448"/>
              <a:gd name="connsiteX3" fmla="*/ 6302226 w 7375832"/>
              <a:gd name="connsiteY3" fmla="*/ 8656 h 3333448"/>
              <a:gd name="connsiteX4" fmla="*/ 6311751 w 7375832"/>
              <a:gd name="connsiteY4" fmla="*/ 2335977 h 3333448"/>
              <a:gd name="connsiteX5" fmla="*/ 7375832 w 7375832"/>
              <a:gd name="connsiteY5" fmla="*/ 2335977 h 3333448"/>
              <a:gd name="connsiteX6" fmla="*/ 7375832 w 7375832"/>
              <a:gd name="connsiteY6" fmla="*/ 3333448 h 3333448"/>
              <a:gd name="connsiteX7" fmla="*/ 0 w 7375832"/>
              <a:gd name="connsiteY7" fmla="*/ 3333448 h 3333448"/>
              <a:gd name="connsiteX8" fmla="*/ 0 w 7375832"/>
              <a:gd name="connsiteY8" fmla="*/ 735731 h 333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5832" h="3333448">
                <a:moveTo>
                  <a:pt x="0" y="735731"/>
                </a:moveTo>
                <a:lnTo>
                  <a:pt x="3852067" y="733425"/>
                </a:lnTo>
                <a:cubicBezTo>
                  <a:pt x="3845584" y="484597"/>
                  <a:pt x="3847726" y="1064035"/>
                  <a:pt x="3850479" y="0"/>
                </a:cubicBezTo>
                <a:lnTo>
                  <a:pt x="6302226" y="8656"/>
                </a:lnTo>
                <a:cubicBezTo>
                  <a:pt x="6304343" y="791838"/>
                  <a:pt x="6309634" y="1552795"/>
                  <a:pt x="6311751" y="2335977"/>
                </a:cubicBezTo>
                <a:lnTo>
                  <a:pt x="7375832" y="2335977"/>
                </a:lnTo>
                <a:lnTo>
                  <a:pt x="7375832" y="3333448"/>
                </a:lnTo>
                <a:lnTo>
                  <a:pt x="0" y="3333448"/>
                </a:lnTo>
                <a:lnTo>
                  <a:pt x="0" y="735731"/>
                </a:lnTo>
                <a:close/>
              </a:path>
            </a:pathLst>
          </a:custGeom>
          <a:solidFill>
            <a:srgbClr val="5C4DE8">
              <a:alpha val="50000"/>
            </a:srgbClr>
          </a:solidFill>
          <a:ln w="19050">
            <a:noFill/>
          </a:ln>
          <a:effectLst>
            <a:softEdge rad="6350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1" name="正方形/長方形 70"/>
          <p:cNvSpPr/>
          <p:nvPr/>
        </p:nvSpPr>
        <p:spPr bwMode="auto">
          <a:xfrm>
            <a:off x="191696" y="773187"/>
            <a:ext cx="3780000" cy="5464203"/>
          </a:xfrm>
          <a:prstGeom prst="rect">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sp>
        <p:nvSpPr>
          <p:cNvPr id="33" name="タイトル 32"/>
          <p:cNvSpPr>
            <a:spLocks noGrp="1"/>
          </p:cNvSpPr>
          <p:nvPr>
            <p:ph type="title"/>
          </p:nvPr>
        </p:nvSpPr>
        <p:spPr/>
        <p:txBody>
          <a:bodyPr>
            <a:normAutofit/>
          </a:bodyPr>
          <a:lstStyle/>
          <a:p>
            <a:r>
              <a:rPr lang="en-US" altLang="ja-JP" dirty="0"/>
              <a:t>Exastro IT Automation</a:t>
            </a:r>
            <a:r>
              <a:rPr lang="ja-JP" altLang="en-US" dirty="0" smtClean="0"/>
              <a:t>：</a:t>
            </a:r>
            <a:r>
              <a:rPr lang="en-US" altLang="ja-JP" dirty="0" smtClean="0"/>
              <a:t>Merits of using system stacks</a:t>
            </a:r>
            <a:endParaRPr kumimoji="1" lang="ja-JP" altLang="en-US" dirty="0"/>
          </a:p>
        </p:txBody>
      </p:sp>
      <p:pic>
        <p:nvPicPr>
          <p:cNvPr id="72" name="図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296" y="836740"/>
            <a:ext cx="2884800" cy="720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015" y="1592800"/>
            <a:ext cx="1892572" cy="576000"/>
          </a:xfrm>
          <a:prstGeom prst="rect">
            <a:avLst/>
          </a:prstGeom>
          <a:effectLst>
            <a:glow rad="25400">
              <a:schemeClr val="bg1"/>
            </a:glow>
          </a:effectLst>
        </p:spPr>
      </p:pic>
      <p:pic>
        <p:nvPicPr>
          <p:cNvPr id="134" name="図 13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63301" y="3267477"/>
            <a:ext cx="2160000" cy="745200"/>
          </a:xfrm>
          <a:prstGeom prst="rect">
            <a:avLst/>
          </a:prstGeom>
          <a:effectLst>
            <a:glow rad="25400">
              <a:schemeClr val="bg1"/>
            </a:glow>
          </a:effectLst>
        </p:spPr>
      </p:pic>
      <p:sp>
        <p:nvSpPr>
          <p:cNvPr id="22" name="正方形/長方形 21"/>
          <p:cNvSpPr/>
          <p:nvPr/>
        </p:nvSpPr>
        <p:spPr bwMode="auto">
          <a:xfrm>
            <a:off x="8328810" y="1501782"/>
            <a:ext cx="3600000" cy="4520257"/>
          </a:xfrm>
          <a:prstGeom prst="rect">
            <a:avLst/>
          </a:prstGeom>
          <a:noFill/>
          <a:ln w="38100">
            <a:solidFill>
              <a:srgbClr val="002B62"/>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5" name="直線コネクタ 4"/>
          <p:cNvCxnSpPr/>
          <p:nvPr/>
        </p:nvCxnSpPr>
        <p:spPr bwMode="auto">
          <a:xfrm>
            <a:off x="8545290" y="4871210"/>
            <a:ext cx="3240000" cy="0"/>
          </a:xfrm>
          <a:prstGeom prst="line">
            <a:avLst/>
          </a:prstGeom>
          <a:solidFill>
            <a:schemeClr val="bg1"/>
          </a:solidFill>
          <a:ln w="38100" cap="flat" cmpd="sng" algn="ctr">
            <a:solidFill>
              <a:schemeClr val="bg1"/>
            </a:solidFill>
            <a:prstDash val="solid"/>
            <a:round/>
            <a:headEnd type="none" w="med" len="med"/>
            <a:tailEnd type="none" w="med" len="med"/>
          </a:ln>
          <a:effectLst>
            <a:glow rad="38100">
              <a:schemeClr val="bg1"/>
            </a:glow>
            <a:outerShdw dist="35921" dir="2700000" algn="ctr" rotWithShape="0">
              <a:schemeClr val="tx1">
                <a:alpha val="50000"/>
              </a:schemeClr>
            </a:outerShdw>
          </a:effectLst>
          <a:extLst/>
        </p:spPr>
      </p:cxnSp>
      <p:grpSp>
        <p:nvGrpSpPr>
          <p:cNvPr id="199" name="グループ化 198"/>
          <p:cNvGrpSpPr>
            <a:grpSpLocks noChangeAspect="1"/>
          </p:cNvGrpSpPr>
          <p:nvPr/>
        </p:nvGrpSpPr>
        <p:grpSpPr bwMode="gray">
          <a:xfrm>
            <a:off x="11114040" y="5070415"/>
            <a:ext cx="478260" cy="823230"/>
            <a:chOff x="5936838" y="1169393"/>
            <a:chExt cx="484187" cy="833438"/>
          </a:xfrm>
        </p:grpSpPr>
        <p:sp>
          <p:nvSpPr>
            <p:cNvPr id="200" name="Freeform 22"/>
            <p:cNvSpPr>
              <a:spLocks noChangeAspect="1"/>
            </p:cNvSpPr>
            <p:nvPr/>
          </p:nvSpPr>
          <p:spPr bwMode="gray">
            <a:xfrm>
              <a:off x="5936838" y="1169393"/>
              <a:ext cx="484187" cy="833438"/>
            </a:xfrm>
            <a:custGeom>
              <a:avLst/>
              <a:gdLst>
                <a:gd name="T0" fmla="*/ 642 w 642"/>
                <a:gd name="T1" fmla="*/ 1081 h 1107"/>
                <a:gd name="T2" fmla="*/ 615 w 642"/>
                <a:gd name="T3" fmla="*/ 1107 h 1107"/>
                <a:gd name="T4" fmla="*/ 27 w 642"/>
                <a:gd name="T5" fmla="*/ 1107 h 1107"/>
                <a:gd name="T6" fmla="*/ 0 w 642"/>
                <a:gd name="T7" fmla="*/ 1081 h 1107"/>
                <a:gd name="T8" fmla="*/ 0 w 642"/>
                <a:gd name="T9" fmla="*/ 27 h 1107"/>
                <a:gd name="T10" fmla="*/ 27 w 642"/>
                <a:gd name="T11" fmla="*/ 0 h 1107"/>
                <a:gd name="T12" fmla="*/ 615 w 642"/>
                <a:gd name="T13" fmla="*/ 0 h 1107"/>
                <a:gd name="T14" fmla="*/ 642 w 642"/>
                <a:gd name="T15" fmla="*/ 27 h 1107"/>
                <a:gd name="T16" fmla="*/ 642 w 642"/>
                <a:gd name="T17" fmla="*/ 108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1107">
                  <a:moveTo>
                    <a:pt x="642" y="1081"/>
                  </a:moveTo>
                  <a:cubicBezTo>
                    <a:pt x="642" y="1095"/>
                    <a:pt x="630" y="1107"/>
                    <a:pt x="615" y="1107"/>
                  </a:cubicBezTo>
                  <a:cubicBezTo>
                    <a:pt x="27" y="1107"/>
                    <a:pt x="27" y="1107"/>
                    <a:pt x="27" y="1107"/>
                  </a:cubicBezTo>
                  <a:cubicBezTo>
                    <a:pt x="12" y="1107"/>
                    <a:pt x="0" y="1095"/>
                    <a:pt x="0" y="1081"/>
                  </a:cubicBezTo>
                  <a:cubicBezTo>
                    <a:pt x="0" y="27"/>
                    <a:pt x="0" y="27"/>
                    <a:pt x="0" y="27"/>
                  </a:cubicBezTo>
                  <a:cubicBezTo>
                    <a:pt x="0" y="12"/>
                    <a:pt x="12" y="0"/>
                    <a:pt x="27" y="0"/>
                  </a:cubicBezTo>
                  <a:cubicBezTo>
                    <a:pt x="615" y="0"/>
                    <a:pt x="615" y="0"/>
                    <a:pt x="615" y="0"/>
                  </a:cubicBezTo>
                  <a:cubicBezTo>
                    <a:pt x="630" y="0"/>
                    <a:pt x="642" y="12"/>
                    <a:pt x="642" y="27"/>
                  </a:cubicBezTo>
                  <a:lnTo>
                    <a:pt x="642" y="108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1" name="フリーフォーム 200"/>
            <p:cNvSpPr>
              <a:spLocks noChangeAspect="1" noChangeArrowheads="1"/>
            </p:cNvSpPr>
            <p:nvPr/>
          </p:nvSpPr>
          <p:spPr bwMode="gray">
            <a:xfrm>
              <a:off x="6011450" y="1244006"/>
              <a:ext cx="333375" cy="684213"/>
            </a:xfrm>
            <a:custGeom>
              <a:avLst/>
              <a:gdLst>
                <a:gd name="connsiteX0" fmla="*/ 166688 w 333375"/>
                <a:gd name="connsiteY0" fmla="*/ 600075 h 684213"/>
                <a:gd name="connsiteX1" fmla="*/ 207963 w 333375"/>
                <a:gd name="connsiteY1" fmla="*/ 642144 h 684213"/>
                <a:gd name="connsiteX2" fmla="*/ 166688 w 333375"/>
                <a:gd name="connsiteY2" fmla="*/ 684213 h 684213"/>
                <a:gd name="connsiteX3" fmla="*/ 125413 w 333375"/>
                <a:gd name="connsiteY3" fmla="*/ 642144 h 684213"/>
                <a:gd name="connsiteX4" fmla="*/ 166688 w 333375"/>
                <a:gd name="connsiteY4" fmla="*/ 600075 h 684213"/>
                <a:gd name="connsiteX5" fmla="*/ 16665 w 333375"/>
                <a:gd name="connsiteY5" fmla="*/ 485775 h 684213"/>
                <a:gd name="connsiteX6" fmla="*/ 316711 w 333375"/>
                <a:gd name="connsiteY6" fmla="*/ 485775 h 684213"/>
                <a:gd name="connsiteX7" fmla="*/ 331788 w 333375"/>
                <a:gd name="connsiteY7" fmla="*/ 499696 h 684213"/>
                <a:gd name="connsiteX8" fmla="*/ 316711 w 333375"/>
                <a:gd name="connsiteY8" fmla="*/ 514350 h 684213"/>
                <a:gd name="connsiteX9" fmla="*/ 16665 w 333375"/>
                <a:gd name="connsiteY9" fmla="*/ 514350 h 684213"/>
                <a:gd name="connsiteX10" fmla="*/ 1588 w 333375"/>
                <a:gd name="connsiteY10" fmla="*/ 499696 h 684213"/>
                <a:gd name="connsiteX11" fmla="*/ 16665 w 333375"/>
                <a:gd name="connsiteY11" fmla="*/ 485775 h 684213"/>
                <a:gd name="connsiteX12" fmla="*/ 16665 w 333375"/>
                <a:gd name="connsiteY12" fmla="*/ 419100 h 684213"/>
                <a:gd name="connsiteX13" fmla="*/ 316711 w 333375"/>
                <a:gd name="connsiteY13" fmla="*/ 419100 h 684213"/>
                <a:gd name="connsiteX14" fmla="*/ 331788 w 333375"/>
                <a:gd name="connsiteY14" fmla="*/ 433021 h 684213"/>
                <a:gd name="connsiteX15" fmla="*/ 316711 w 333375"/>
                <a:gd name="connsiteY15" fmla="*/ 447675 h 684213"/>
                <a:gd name="connsiteX16" fmla="*/ 16665 w 333375"/>
                <a:gd name="connsiteY16" fmla="*/ 447675 h 684213"/>
                <a:gd name="connsiteX17" fmla="*/ 1588 w 333375"/>
                <a:gd name="connsiteY17" fmla="*/ 433021 h 684213"/>
                <a:gd name="connsiteX18" fmla="*/ 16665 w 333375"/>
                <a:gd name="connsiteY18" fmla="*/ 419100 h 684213"/>
                <a:gd name="connsiteX19" fmla="*/ 16665 w 333375"/>
                <a:gd name="connsiteY19" fmla="*/ 350837 h 684213"/>
                <a:gd name="connsiteX20" fmla="*/ 316711 w 333375"/>
                <a:gd name="connsiteY20" fmla="*/ 350837 h 684213"/>
                <a:gd name="connsiteX21" fmla="*/ 331788 w 333375"/>
                <a:gd name="connsiteY21" fmla="*/ 366305 h 684213"/>
                <a:gd name="connsiteX22" fmla="*/ 316711 w 333375"/>
                <a:gd name="connsiteY22" fmla="*/ 381000 h 684213"/>
                <a:gd name="connsiteX23" fmla="*/ 16665 w 333375"/>
                <a:gd name="connsiteY23" fmla="*/ 381000 h 684213"/>
                <a:gd name="connsiteX24" fmla="*/ 1588 w 333375"/>
                <a:gd name="connsiteY24" fmla="*/ 366305 h 684213"/>
                <a:gd name="connsiteX25" fmla="*/ 16665 w 333375"/>
                <a:gd name="connsiteY25" fmla="*/ 350837 h 684213"/>
                <a:gd name="connsiteX26" fmla="*/ 19610 w 333375"/>
                <a:gd name="connsiteY26" fmla="*/ 166687 h 684213"/>
                <a:gd name="connsiteX27" fmla="*/ 313765 w 333375"/>
                <a:gd name="connsiteY27" fmla="*/ 166687 h 684213"/>
                <a:gd name="connsiteX28" fmla="*/ 333375 w 333375"/>
                <a:gd name="connsiteY28" fmla="*/ 186990 h 684213"/>
                <a:gd name="connsiteX29" fmla="*/ 333375 w 333375"/>
                <a:gd name="connsiteY29" fmla="*/ 246397 h 684213"/>
                <a:gd name="connsiteX30" fmla="*/ 313765 w 333375"/>
                <a:gd name="connsiteY30" fmla="*/ 266700 h 684213"/>
                <a:gd name="connsiteX31" fmla="*/ 19610 w 333375"/>
                <a:gd name="connsiteY31" fmla="*/ 266700 h 684213"/>
                <a:gd name="connsiteX32" fmla="*/ 0 w 333375"/>
                <a:gd name="connsiteY32" fmla="*/ 246397 h 684213"/>
                <a:gd name="connsiteX33" fmla="*/ 0 w 333375"/>
                <a:gd name="connsiteY33" fmla="*/ 186990 h 684213"/>
                <a:gd name="connsiteX34" fmla="*/ 19610 w 333375"/>
                <a:gd name="connsiteY34" fmla="*/ 166687 h 684213"/>
                <a:gd name="connsiteX35" fmla="*/ 19610 w 333375"/>
                <a:gd name="connsiteY35" fmla="*/ 0 h 684213"/>
                <a:gd name="connsiteX36" fmla="*/ 313765 w 333375"/>
                <a:gd name="connsiteY36" fmla="*/ 0 h 684213"/>
                <a:gd name="connsiteX37" fmla="*/ 333375 w 333375"/>
                <a:gd name="connsiteY37" fmla="*/ 19551 h 684213"/>
                <a:gd name="connsiteX38" fmla="*/ 333375 w 333375"/>
                <a:gd name="connsiteY38" fmla="*/ 79710 h 684213"/>
                <a:gd name="connsiteX39" fmla="*/ 313765 w 333375"/>
                <a:gd name="connsiteY39" fmla="*/ 100013 h 684213"/>
                <a:gd name="connsiteX40" fmla="*/ 19610 w 333375"/>
                <a:gd name="connsiteY40" fmla="*/ 100013 h 684213"/>
                <a:gd name="connsiteX41" fmla="*/ 0 w 333375"/>
                <a:gd name="connsiteY41" fmla="*/ 79710 h 684213"/>
                <a:gd name="connsiteX42" fmla="*/ 0 w 333375"/>
                <a:gd name="connsiteY42" fmla="*/ 19551 h 684213"/>
                <a:gd name="connsiteX43" fmla="*/ 19610 w 333375"/>
                <a:gd name="connsiteY43"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3375" h="684213">
                  <a:moveTo>
                    <a:pt x="166688" y="600075"/>
                  </a:moveTo>
                  <a:cubicBezTo>
                    <a:pt x="189484" y="600075"/>
                    <a:pt x="207963" y="618910"/>
                    <a:pt x="207963" y="642144"/>
                  </a:cubicBezTo>
                  <a:cubicBezTo>
                    <a:pt x="207963" y="665378"/>
                    <a:pt x="189484" y="684213"/>
                    <a:pt x="166688" y="684213"/>
                  </a:cubicBezTo>
                  <a:cubicBezTo>
                    <a:pt x="143892" y="684213"/>
                    <a:pt x="125413" y="665378"/>
                    <a:pt x="125413" y="642144"/>
                  </a:cubicBezTo>
                  <a:cubicBezTo>
                    <a:pt x="125413" y="618910"/>
                    <a:pt x="143892" y="600075"/>
                    <a:pt x="166688" y="600075"/>
                  </a:cubicBezTo>
                  <a:close/>
                  <a:moveTo>
                    <a:pt x="16665" y="485775"/>
                  </a:moveTo>
                  <a:cubicBezTo>
                    <a:pt x="16665" y="485775"/>
                    <a:pt x="16665" y="485775"/>
                    <a:pt x="316711" y="485775"/>
                  </a:cubicBezTo>
                  <a:cubicBezTo>
                    <a:pt x="325003" y="485775"/>
                    <a:pt x="331788" y="491636"/>
                    <a:pt x="331788" y="499696"/>
                  </a:cubicBezTo>
                  <a:cubicBezTo>
                    <a:pt x="331788" y="507756"/>
                    <a:pt x="325003" y="514350"/>
                    <a:pt x="316711" y="514350"/>
                  </a:cubicBezTo>
                  <a:cubicBezTo>
                    <a:pt x="316711" y="514350"/>
                    <a:pt x="316711" y="514350"/>
                    <a:pt x="16665" y="514350"/>
                  </a:cubicBezTo>
                  <a:cubicBezTo>
                    <a:pt x="8373" y="514350"/>
                    <a:pt x="1588" y="507756"/>
                    <a:pt x="1588" y="499696"/>
                  </a:cubicBezTo>
                  <a:cubicBezTo>
                    <a:pt x="1588" y="491636"/>
                    <a:pt x="8373" y="485775"/>
                    <a:pt x="16665" y="485775"/>
                  </a:cubicBezTo>
                  <a:close/>
                  <a:moveTo>
                    <a:pt x="16665" y="419100"/>
                  </a:moveTo>
                  <a:cubicBezTo>
                    <a:pt x="16665" y="419100"/>
                    <a:pt x="16665" y="419100"/>
                    <a:pt x="316711" y="419100"/>
                  </a:cubicBezTo>
                  <a:cubicBezTo>
                    <a:pt x="325003" y="419100"/>
                    <a:pt x="331788" y="425694"/>
                    <a:pt x="331788" y="433021"/>
                  </a:cubicBezTo>
                  <a:cubicBezTo>
                    <a:pt x="331788" y="441081"/>
                    <a:pt x="325003" y="447675"/>
                    <a:pt x="316711" y="447675"/>
                  </a:cubicBezTo>
                  <a:cubicBezTo>
                    <a:pt x="316711" y="447675"/>
                    <a:pt x="316711" y="447675"/>
                    <a:pt x="16665" y="447675"/>
                  </a:cubicBezTo>
                  <a:cubicBezTo>
                    <a:pt x="8373" y="447675"/>
                    <a:pt x="1588" y="441081"/>
                    <a:pt x="1588" y="433021"/>
                  </a:cubicBezTo>
                  <a:cubicBezTo>
                    <a:pt x="1588" y="425694"/>
                    <a:pt x="8373" y="419100"/>
                    <a:pt x="16665" y="419100"/>
                  </a:cubicBezTo>
                  <a:close/>
                  <a:moveTo>
                    <a:pt x="16665" y="350837"/>
                  </a:moveTo>
                  <a:cubicBezTo>
                    <a:pt x="16665" y="350837"/>
                    <a:pt x="16665" y="350837"/>
                    <a:pt x="316711" y="350837"/>
                  </a:cubicBezTo>
                  <a:cubicBezTo>
                    <a:pt x="325003" y="350837"/>
                    <a:pt x="331788" y="357798"/>
                    <a:pt x="331788" y="366305"/>
                  </a:cubicBezTo>
                  <a:cubicBezTo>
                    <a:pt x="331788" y="374813"/>
                    <a:pt x="325003" y="381000"/>
                    <a:pt x="316711" y="381000"/>
                  </a:cubicBezTo>
                  <a:cubicBezTo>
                    <a:pt x="316711" y="381000"/>
                    <a:pt x="316711" y="381000"/>
                    <a:pt x="16665" y="381000"/>
                  </a:cubicBezTo>
                  <a:cubicBezTo>
                    <a:pt x="8373" y="381000"/>
                    <a:pt x="1588" y="374813"/>
                    <a:pt x="1588" y="366305"/>
                  </a:cubicBezTo>
                  <a:cubicBezTo>
                    <a:pt x="1588" y="357798"/>
                    <a:pt x="8373" y="350837"/>
                    <a:pt x="16665" y="350837"/>
                  </a:cubicBezTo>
                  <a:close/>
                  <a:moveTo>
                    <a:pt x="19610" y="166687"/>
                  </a:moveTo>
                  <a:cubicBezTo>
                    <a:pt x="19610" y="166687"/>
                    <a:pt x="19610" y="166687"/>
                    <a:pt x="313765" y="166687"/>
                  </a:cubicBezTo>
                  <a:cubicBezTo>
                    <a:pt x="324324" y="166687"/>
                    <a:pt x="333375" y="175711"/>
                    <a:pt x="333375" y="186990"/>
                  </a:cubicBezTo>
                  <a:cubicBezTo>
                    <a:pt x="333375" y="186990"/>
                    <a:pt x="333375" y="186990"/>
                    <a:pt x="333375" y="246397"/>
                  </a:cubicBezTo>
                  <a:cubicBezTo>
                    <a:pt x="333375" y="257676"/>
                    <a:pt x="324324" y="266700"/>
                    <a:pt x="313765" y="266700"/>
                  </a:cubicBezTo>
                  <a:cubicBezTo>
                    <a:pt x="313765" y="266700"/>
                    <a:pt x="313765" y="266700"/>
                    <a:pt x="19610" y="266700"/>
                  </a:cubicBezTo>
                  <a:cubicBezTo>
                    <a:pt x="9051" y="266700"/>
                    <a:pt x="0" y="257676"/>
                    <a:pt x="0" y="246397"/>
                  </a:cubicBezTo>
                  <a:cubicBezTo>
                    <a:pt x="0" y="246397"/>
                    <a:pt x="0" y="246397"/>
                    <a:pt x="0" y="186990"/>
                  </a:cubicBezTo>
                  <a:cubicBezTo>
                    <a:pt x="0" y="175711"/>
                    <a:pt x="9051" y="166687"/>
                    <a:pt x="19610" y="166687"/>
                  </a:cubicBezTo>
                  <a:close/>
                  <a:moveTo>
                    <a:pt x="19610" y="0"/>
                  </a:moveTo>
                  <a:cubicBezTo>
                    <a:pt x="19610" y="0"/>
                    <a:pt x="19610" y="0"/>
                    <a:pt x="313765" y="0"/>
                  </a:cubicBezTo>
                  <a:cubicBezTo>
                    <a:pt x="324324" y="0"/>
                    <a:pt x="333375" y="9024"/>
                    <a:pt x="333375" y="19551"/>
                  </a:cubicBezTo>
                  <a:cubicBezTo>
                    <a:pt x="333375" y="19551"/>
                    <a:pt x="333375" y="19551"/>
                    <a:pt x="333375" y="79710"/>
                  </a:cubicBezTo>
                  <a:cubicBezTo>
                    <a:pt x="333375" y="90989"/>
                    <a:pt x="324324" y="100013"/>
                    <a:pt x="313765" y="100013"/>
                  </a:cubicBezTo>
                  <a:cubicBezTo>
                    <a:pt x="313765" y="100013"/>
                    <a:pt x="313765" y="100013"/>
                    <a:pt x="19610" y="100013"/>
                  </a:cubicBezTo>
                  <a:cubicBezTo>
                    <a:pt x="9051" y="100013"/>
                    <a:pt x="0" y="90989"/>
                    <a:pt x="0" y="79710"/>
                  </a:cubicBezTo>
                  <a:cubicBezTo>
                    <a:pt x="0" y="79710"/>
                    <a:pt x="0" y="79710"/>
                    <a:pt x="0" y="19551"/>
                  </a:cubicBezTo>
                  <a:cubicBezTo>
                    <a:pt x="0" y="9024"/>
                    <a:pt x="9051" y="0"/>
                    <a:pt x="19610"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p>
          </p:txBody>
        </p:sp>
      </p:grpSp>
      <p:sp>
        <p:nvSpPr>
          <p:cNvPr id="7" name="直方体 6"/>
          <p:cNvSpPr/>
          <p:nvPr/>
        </p:nvSpPr>
        <p:spPr bwMode="auto">
          <a:xfrm>
            <a:off x="10993170" y="4007190"/>
            <a:ext cx="720000" cy="720000"/>
          </a:xfrm>
          <a:prstGeom prst="cub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050" b="1" dirty="0" smtClean="0">
                <a:solidFill>
                  <a:srgbClr val="002B62"/>
                </a:solidFill>
                <a:effectLst>
                  <a:glow rad="76200">
                    <a:schemeClr val="bg1"/>
                  </a:glow>
                </a:effectLst>
                <a:latin typeface="+mn-ea"/>
              </a:rPr>
              <a:t>Virtual</a:t>
            </a:r>
            <a:br>
              <a:rPr kumimoji="1" lang="en-US" altLang="ja-JP" sz="1050" b="1" dirty="0" smtClean="0">
                <a:solidFill>
                  <a:srgbClr val="002B62"/>
                </a:solidFill>
                <a:effectLst>
                  <a:glow rad="76200">
                    <a:schemeClr val="bg1"/>
                  </a:glow>
                </a:effectLst>
                <a:latin typeface="+mn-ea"/>
              </a:rPr>
            </a:br>
            <a:r>
              <a:rPr kumimoji="1" lang="en-US" altLang="ja-JP" sz="1050" b="1" dirty="0" smtClean="0">
                <a:solidFill>
                  <a:srgbClr val="002B62"/>
                </a:solidFill>
                <a:effectLst>
                  <a:glow rad="76200">
                    <a:schemeClr val="bg1"/>
                  </a:glow>
                </a:effectLst>
                <a:latin typeface="+mn-ea"/>
              </a:rPr>
              <a:t>Machine</a:t>
            </a:r>
            <a:endParaRPr kumimoji="1" lang="ja-JP" altLang="en-US" sz="1050" b="1" dirty="0" smtClean="0">
              <a:solidFill>
                <a:srgbClr val="002B62"/>
              </a:solidFill>
              <a:effectLst>
                <a:glow rad="76200">
                  <a:schemeClr val="bg1"/>
                </a:glow>
              </a:effectLst>
              <a:latin typeface="+mn-ea"/>
            </a:endParaRPr>
          </a:p>
        </p:txBody>
      </p:sp>
      <p:grpSp>
        <p:nvGrpSpPr>
          <p:cNvPr id="215" name="グループ化 214"/>
          <p:cNvGrpSpPr>
            <a:grpSpLocks noChangeAspect="1"/>
          </p:cNvGrpSpPr>
          <p:nvPr/>
        </p:nvGrpSpPr>
        <p:grpSpPr bwMode="gray">
          <a:xfrm>
            <a:off x="9841040" y="5070415"/>
            <a:ext cx="720000" cy="429945"/>
            <a:chOff x="4197452" y="2618983"/>
            <a:chExt cx="2815136" cy="2715412"/>
          </a:xfrm>
        </p:grpSpPr>
        <p:sp>
          <p:nvSpPr>
            <p:cNvPr id="216" name="円/楕円 19"/>
            <p:cNvSpPr/>
            <p:nvPr/>
          </p:nvSpPr>
          <p:spPr bwMode="gray">
            <a:xfrm>
              <a:off x="4197452" y="2618983"/>
              <a:ext cx="2815136" cy="2715412"/>
            </a:xfrm>
            <a:custGeom>
              <a:avLst/>
              <a:gdLst/>
              <a:ahLst/>
              <a:cxnLst/>
              <a:rect l="l" t="t" r="r" b="b"/>
              <a:pathLst>
                <a:path w="2815136" h="2715412">
                  <a:moveTo>
                    <a:pt x="1407568" y="0"/>
                  </a:moveTo>
                  <a:cubicBezTo>
                    <a:pt x="2184946" y="0"/>
                    <a:pt x="2815136" y="205298"/>
                    <a:pt x="2815136" y="458546"/>
                  </a:cubicBezTo>
                  <a:lnTo>
                    <a:pt x="2815136" y="2256865"/>
                  </a:lnTo>
                  <a:lnTo>
                    <a:pt x="2815136" y="2256865"/>
                  </a:lnTo>
                  <a:cubicBezTo>
                    <a:pt x="2815136" y="2256866"/>
                    <a:pt x="2815136" y="2256866"/>
                    <a:pt x="2815136" y="2256866"/>
                  </a:cubicBezTo>
                  <a:cubicBezTo>
                    <a:pt x="2815136" y="2510114"/>
                    <a:pt x="2184946" y="2715412"/>
                    <a:pt x="1407568" y="2715412"/>
                  </a:cubicBezTo>
                  <a:cubicBezTo>
                    <a:pt x="630190" y="2715412"/>
                    <a:pt x="0" y="2510114"/>
                    <a:pt x="0" y="2256866"/>
                  </a:cubicBezTo>
                  <a:lnTo>
                    <a:pt x="0" y="2256865"/>
                  </a:lnTo>
                  <a:lnTo>
                    <a:pt x="0" y="2256865"/>
                  </a:lnTo>
                  <a:lnTo>
                    <a:pt x="0" y="458546"/>
                  </a:lnTo>
                  <a:cubicBezTo>
                    <a:pt x="0" y="205298"/>
                    <a:pt x="630190" y="0"/>
                    <a:pt x="1407568" y="0"/>
                  </a:cubicBezTo>
                  <a:close/>
                </a:path>
              </a:pathLst>
            </a:custGeom>
            <a:solidFill>
              <a:srgbClr val="002B62"/>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17" name="Oval 97"/>
            <p:cNvSpPr>
              <a:spLocks noChangeAspect="1" noChangeArrowheads="1"/>
            </p:cNvSpPr>
            <p:nvPr/>
          </p:nvSpPr>
          <p:spPr bwMode="gray">
            <a:xfrm>
              <a:off x="4319955" y="2735580"/>
              <a:ext cx="2570130" cy="2491513"/>
            </a:xfrm>
            <a:custGeom>
              <a:avLst/>
              <a:gdLst/>
              <a:ahLst/>
              <a:cxnLst/>
              <a:rect l="l" t="t" r="r" b="b"/>
              <a:pathLst>
                <a:path w="674688" h="654050">
                  <a:moveTo>
                    <a:pt x="0" y="136525"/>
                  </a:moveTo>
                  <a:cubicBezTo>
                    <a:pt x="60857" y="181035"/>
                    <a:pt x="202106" y="205177"/>
                    <a:pt x="337344" y="205177"/>
                  </a:cubicBezTo>
                  <a:cubicBezTo>
                    <a:pt x="472582" y="205177"/>
                    <a:pt x="614581" y="181035"/>
                    <a:pt x="674687" y="136525"/>
                  </a:cubicBezTo>
                  <a:cubicBezTo>
                    <a:pt x="674687" y="136525"/>
                    <a:pt x="674687" y="136525"/>
                    <a:pt x="673936" y="570311"/>
                  </a:cubicBezTo>
                  <a:cubicBezTo>
                    <a:pt x="665671" y="606522"/>
                    <a:pt x="539449" y="654050"/>
                    <a:pt x="337344" y="654050"/>
                  </a:cubicBezTo>
                  <a:cubicBezTo>
                    <a:pt x="135238" y="654050"/>
                    <a:pt x="9016" y="606522"/>
                    <a:pt x="752" y="570311"/>
                  </a:cubicBezTo>
                  <a:cubicBezTo>
                    <a:pt x="752" y="570311"/>
                    <a:pt x="752" y="570311"/>
                    <a:pt x="0" y="136525"/>
                  </a:cubicBezTo>
                  <a:close/>
                  <a:moveTo>
                    <a:pt x="337344" y="0"/>
                  </a:moveTo>
                  <a:cubicBezTo>
                    <a:pt x="523654" y="0"/>
                    <a:pt x="674688" y="39091"/>
                    <a:pt x="674688" y="87313"/>
                  </a:cubicBezTo>
                  <a:cubicBezTo>
                    <a:pt x="674688" y="135535"/>
                    <a:pt x="523654" y="174626"/>
                    <a:pt x="337344" y="174626"/>
                  </a:cubicBezTo>
                  <a:cubicBezTo>
                    <a:pt x="151034" y="174626"/>
                    <a:pt x="0" y="135535"/>
                    <a:pt x="0" y="87313"/>
                  </a:cubicBezTo>
                  <a:cubicBezTo>
                    <a:pt x="0" y="39091"/>
                    <a:pt x="151034" y="0"/>
                    <a:pt x="337344"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dirty="0"/>
            </a:p>
          </p:txBody>
        </p:sp>
      </p:grpSp>
      <p:sp>
        <p:nvSpPr>
          <p:cNvPr id="219" name="直方体 218"/>
          <p:cNvSpPr/>
          <p:nvPr/>
        </p:nvSpPr>
        <p:spPr bwMode="auto">
          <a:xfrm>
            <a:off x="9841040" y="4007190"/>
            <a:ext cx="720000" cy="720000"/>
          </a:xfrm>
          <a:prstGeom prst="cub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050" b="1" dirty="0" smtClean="0">
                <a:solidFill>
                  <a:srgbClr val="002B62"/>
                </a:solidFill>
                <a:effectLst>
                  <a:glow rad="76200">
                    <a:schemeClr val="bg1"/>
                  </a:glow>
                </a:effectLst>
                <a:latin typeface="+mn-ea"/>
              </a:rPr>
              <a:t>Virtual</a:t>
            </a:r>
            <a:br>
              <a:rPr kumimoji="1" lang="en-US" altLang="ja-JP" sz="1050" b="1" dirty="0" smtClean="0">
                <a:solidFill>
                  <a:srgbClr val="002B62"/>
                </a:solidFill>
                <a:effectLst>
                  <a:glow rad="76200">
                    <a:schemeClr val="bg1"/>
                  </a:glow>
                </a:effectLst>
                <a:latin typeface="+mn-ea"/>
              </a:rPr>
            </a:br>
            <a:r>
              <a:rPr kumimoji="1" lang="en-US" altLang="ja-JP" sz="1050" b="1" dirty="0" smtClean="0">
                <a:solidFill>
                  <a:srgbClr val="002B62"/>
                </a:solidFill>
                <a:effectLst>
                  <a:glow rad="76200">
                    <a:schemeClr val="bg1"/>
                  </a:glow>
                </a:effectLst>
                <a:latin typeface="+mn-ea"/>
              </a:rPr>
              <a:t>Storage</a:t>
            </a:r>
            <a:endParaRPr kumimoji="1" lang="ja-JP" altLang="en-US" sz="1050" b="1" dirty="0" smtClean="0">
              <a:solidFill>
                <a:srgbClr val="002B62"/>
              </a:solidFill>
              <a:effectLst>
                <a:glow rad="76200">
                  <a:schemeClr val="bg1"/>
                </a:glow>
              </a:effectLst>
              <a:latin typeface="+mn-ea"/>
            </a:endParaRPr>
          </a:p>
        </p:txBody>
      </p:sp>
      <p:grpSp>
        <p:nvGrpSpPr>
          <p:cNvPr id="208" name="グループ化 207"/>
          <p:cNvGrpSpPr>
            <a:grpSpLocks noChangeAspect="1"/>
          </p:cNvGrpSpPr>
          <p:nvPr/>
        </p:nvGrpSpPr>
        <p:grpSpPr bwMode="gray">
          <a:xfrm>
            <a:off x="8688910" y="5199922"/>
            <a:ext cx="720000" cy="170931"/>
            <a:chOff x="7240817" y="3410225"/>
            <a:chExt cx="1103312" cy="261938"/>
          </a:xfrm>
        </p:grpSpPr>
        <p:sp>
          <p:nvSpPr>
            <p:cNvPr id="209" name="Freeform 96"/>
            <p:cNvSpPr>
              <a:spLocks noChangeAspect="1"/>
            </p:cNvSpPr>
            <p:nvPr/>
          </p:nvSpPr>
          <p:spPr bwMode="gray">
            <a:xfrm>
              <a:off x="7240817" y="3410225"/>
              <a:ext cx="1103312" cy="261938"/>
            </a:xfrm>
            <a:custGeom>
              <a:avLst/>
              <a:gdLst>
                <a:gd name="T0" fmla="*/ 1468 w 1468"/>
                <a:gd name="T1" fmla="*/ 320 h 347"/>
                <a:gd name="T2" fmla="*/ 1442 w 1468"/>
                <a:gd name="T3" fmla="*/ 347 h 347"/>
                <a:gd name="T4" fmla="*/ 27 w 1468"/>
                <a:gd name="T5" fmla="*/ 347 h 347"/>
                <a:gd name="T6" fmla="*/ 0 w 1468"/>
                <a:gd name="T7" fmla="*/ 320 h 347"/>
                <a:gd name="T8" fmla="*/ 0 w 1468"/>
                <a:gd name="T9" fmla="*/ 27 h 347"/>
                <a:gd name="T10" fmla="*/ 27 w 1468"/>
                <a:gd name="T11" fmla="*/ 0 h 347"/>
                <a:gd name="T12" fmla="*/ 1442 w 1468"/>
                <a:gd name="T13" fmla="*/ 0 h 347"/>
                <a:gd name="T14" fmla="*/ 1468 w 1468"/>
                <a:gd name="T15" fmla="*/ 27 h 347"/>
                <a:gd name="T16" fmla="*/ 1468 w 1468"/>
                <a:gd name="T17" fmla="*/ 32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8" h="347">
                  <a:moveTo>
                    <a:pt x="1468" y="320"/>
                  </a:moveTo>
                  <a:cubicBezTo>
                    <a:pt x="1468" y="335"/>
                    <a:pt x="1456" y="347"/>
                    <a:pt x="1442" y="347"/>
                  </a:cubicBezTo>
                  <a:cubicBezTo>
                    <a:pt x="27" y="347"/>
                    <a:pt x="27" y="347"/>
                    <a:pt x="27" y="347"/>
                  </a:cubicBezTo>
                  <a:cubicBezTo>
                    <a:pt x="12" y="347"/>
                    <a:pt x="0" y="335"/>
                    <a:pt x="0" y="320"/>
                  </a:cubicBezTo>
                  <a:cubicBezTo>
                    <a:pt x="0" y="27"/>
                    <a:pt x="0" y="27"/>
                    <a:pt x="0" y="27"/>
                  </a:cubicBezTo>
                  <a:cubicBezTo>
                    <a:pt x="0" y="12"/>
                    <a:pt x="12" y="0"/>
                    <a:pt x="27" y="0"/>
                  </a:cubicBezTo>
                  <a:cubicBezTo>
                    <a:pt x="1442" y="0"/>
                    <a:pt x="1442" y="0"/>
                    <a:pt x="1442" y="0"/>
                  </a:cubicBezTo>
                  <a:cubicBezTo>
                    <a:pt x="1456" y="0"/>
                    <a:pt x="1468" y="12"/>
                    <a:pt x="1468" y="27"/>
                  </a:cubicBezTo>
                  <a:lnTo>
                    <a:pt x="1468" y="3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0" name="フリーフォーム 209"/>
            <p:cNvSpPr>
              <a:spLocks noChangeAspect="1"/>
            </p:cNvSpPr>
            <p:nvPr/>
          </p:nvSpPr>
          <p:spPr bwMode="gray">
            <a:xfrm>
              <a:off x="7321779" y="3480075"/>
              <a:ext cx="957263" cy="131763"/>
            </a:xfrm>
            <a:custGeom>
              <a:avLst/>
              <a:gdLst>
                <a:gd name="connsiteX0" fmla="*/ 761983 w 957263"/>
                <a:gd name="connsiteY0" fmla="*/ 87312 h 131763"/>
                <a:gd name="connsiteX1" fmla="*/ 942242 w 957263"/>
                <a:gd name="connsiteY1" fmla="*/ 87312 h 131763"/>
                <a:gd name="connsiteX2" fmla="*/ 957263 w 957263"/>
                <a:gd name="connsiteY2" fmla="*/ 101233 h 131763"/>
                <a:gd name="connsiteX3" fmla="*/ 942242 w 957263"/>
                <a:gd name="connsiteY3" fmla="*/ 115887 h 131763"/>
                <a:gd name="connsiteX4" fmla="*/ 761983 w 957263"/>
                <a:gd name="connsiteY4" fmla="*/ 115887 h 131763"/>
                <a:gd name="connsiteX5" fmla="*/ 747713 w 957263"/>
                <a:gd name="connsiteY5" fmla="*/ 101233 h 131763"/>
                <a:gd name="connsiteX6" fmla="*/ 761983 w 957263"/>
                <a:gd name="connsiteY6" fmla="*/ 87312 h 131763"/>
                <a:gd name="connsiteX7" fmla="*/ 761983 w 957263"/>
                <a:gd name="connsiteY7" fmla="*/ 6350 h 131763"/>
                <a:gd name="connsiteX8" fmla="*/ 942242 w 957263"/>
                <a:gd name="connsiteY8" fmla="*/ 6350 h 131763"/>
                <a:gd name="connsiteX9" fmla="*/ 957263 w 957263"/>
                <a:gd name="connsiteY9" fmla="*/ 20271 h 131763"/>
                <a:gd name="connsiteX10" fmla="*/ 942242 w 957263"/>
                <a:gd name="connsiteY10" fmla="*/ 34925 h 131763"/>
                <a:gd name="connsiteX11" fmla="*/ 761983 w 957263"/>
                <a:gd name="connsiteY11" fmla="*/ 34925 h 131763"/>
                <a:gd name="connsiteX12" fmla="*/ 747713 w 957263"/>
                <a:gd name="connsiteY12" fmla="*/ 20271 h 131763"/>
                <a:gd name="connsiteX13" fmla="*/ 761983 w 957263"/>
                <a:gd name="connsiteY13" fmla="*/ 6350 h 131763"/>
                <a:gd name="connsiteX14" fmla="*/ 481012 w 957263"/>
                <a:gd name="connsiteY14" fmla="*/ 0 h 131763"/>
                <a:gd name="connsiteX15" fmla="*/ 561975 w 957263"/>
                <a:gd name="connsiteY15" fmla="*/ 0 h 131763"/>
                <a:gd name="connsiteX16" fmla="*/ 561975 w 957263"/>
                <a:gd name="connsiteY16" fmla="*/ 41275 h 131763"/>
                <a:gd name="connsiteX17" fmla="*/ 601662 w 957263"/>
                <a:gd name="connsiteY17" fmla="*/ 41275 h 131763"/>
                <a:gd name="connsiteX18" fmla="*/ 601662 w 957263"/>
                <a:gd name="connsiteY18" fmla="*/ 131763 h 131763"/>
                <a:gd name="connsiteX19" fmla="*/ 441325 w 957263"/>
                <a:gd name="connsiteY19" fmla="*/ 131763 h 131763"/>
                <a:gd name="connsiteX20" fmla="*/ 441325 w 957263"/>
                <a:gd name="connsiteY20" fmla="*/ 41275 h 131763"/>
                <a:gd name="connsiteX21" fmla="*/ 481012 w 957263"/>
                <a:gd name="connsiteY21" fmla="*/ 41275 h 131763"/>
                <a:gd name="connsiteX22" fmla="*/ 260350 w 957263"/>
                <a:gd name="connsiteY22" fmla="*/ 0 h 131763"/>
                <a:gd name="connsiteX23" fmla="*/ 341312 w 957263"/>
                <a:gd name="connsiteY23" fmla="*/ 0 h 131763"/>
                <a:gd name="connsiteX24" fmla="*/ 341312 w 957263"/>
                <a:gd name="connsiteY24" fmla="*/ 41275 h 131763"/>
                <a:gd name="connsiteX25" fmla="*/ 381000 w 957263"/>
                <a:gd name="connsiteY25" fmla="*/ 41275 h 131763"/>
                <a:gd name="connsiteX26" fmla="*/ 381000 w 957263"/>
                <a:gd name="connsiteY26" fmla="*/ 131763 h 131763"/>
                <a:gd name="connsiteX27" fmla="*/ 219075 w 957263"/>
                <a:gd name="connsiteY27" fmla="*/ 131763 h 131763"/>
                <a:gd name="connsiteX28" fmla="*/ 219075 w 957263"/>
                <a:gd name="connsiteY28" fmla="*/ 41275 h 131763"/>
                <a:gd name="connsiteX29" fmla="*/ 260350 w 957263"/>
                <a:gd name="connsiteY29" fmla="*/ 41275 h 131763"/>
                <a:gd name="connsiteX30" fmla="*/ 39688 w 957263"/>
                <a:gd name="connsiteY30" fmla="*/ 0 h 131763"/>
                <a:gd name="connsiteX31" fmla="*/ 119062 w 957263"/>
                <a:gd name="connsiteY31" fmla="*/ 0 h 131763"/>
                <a:gd name="connsiteX32" fmla="*/ 119062 w 957263"/>
                <a:gd name="connsiteY32" fmla="*/ 41275 h 131763"/>
                <a:gd name="connsiteX33" fmla="*/ 160337 w 957263"/>
                <a:gd name="connsiteY33" fmla="*/ 41275 h 131763"/>
                <a:gd name="connsiteX34" fmla="*/ 160337 w 957263"/>
                <a:gd name="connsiteY34" fmla="*/ 131763 h 131763"/>
                <a:gd name="connsiteX35" fmla="*/ 0 w 957263"/>
                <a:gd name="connsiteY35" fmla="*/ 131763 h 131763"/>
                <a:gd name="connsiteX36" fmla="*/ 0 w 957263"/>
                <a:gd name="connsiteY36" fmla="*/ 41275 h 131763"/>
                <a:gd name="connsiteX37" fmla="*/ 39688 w 957263"/>
                <a:gd name="connsiteY37" fmla="*/ 41275 h 13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57263" h="131763">
                  <a:moveTo>
                    <a:pt x="761983" y="87312"/>
                  </a:moveTo>
                  <a:cubicBezTo>
                    <a:pt x="761983" y="87312"/>
                    <a:pt x="761983" y="87312"/>
                    <a:pt x="942242" y="87312"/>
                  </a:cubicBezTo>
                  <a:cubicBezTo>
                    <a:pt x="950503" y="87312"/>
                    <a:pt x="957263" y="93174"/>
                    <a:pt x="957263" y="101233"/>
                  </a:cubicBezTo>
                  <a:cubicBezTo>
                    <a:pt x="957263" y="109293"/>
                    <a:pt x="950503" y="115887"/>
                    <a:pt x="942242" y="115887"/>
                  </a:cubicBezTo>
                  <a:cubicBezTo>
                    <a:pt x="942242" y="115887"/>
                    <a:pt x="942242" y="115887"/>
                    <a:pt x="761983" y="115887"/>
                  </a:cubicBezTo>
                  <a:cubicBezTo>
                    <a:pt x="753722" y="115887"/>
                    <a:pt x="747713" y="109293"/>
                    <a:pt x="747713" y="101233"/>
                  </a:cubicBezTo>
                  <a:cubicBezTo>
                    <a:pt x="747713" y="93174"/>
                    <a:pt x="753722" y="87312"/>
                    <a:pt x="761983" y="87312"/>
                  </a:cubicBezTo>
                  <a:close/>
                  <a:moveTo>
                    <a:pt x="761983" y="6350"/>
                  </a:moveTo>
                  <a:cubicBezTo>
                    <a:pt x="761983" y="6350"/>
                    <a:pt x="761983" y="6350"/>
                    <a:pt x="942242" y="6350"/>
                  </a:cubicBezTo>
                  <a:cubicBezTo>
                    <a:pt x="950503" y="6350"/>
                    <a:pt x="957263" y="12944"/>
                    <a:pt x="957263" y="20271"/>
                  </a:cubicBezTo>
                  <a:cubicBezTo>
                    <a:pt x="957263" y="28331"/>
                    <a:pt x="950503" y="34925"/>
                    <a:pt x="942242" y="34925"/>
                  </a:cubicBezTo>
                  <a:cubicBezTo>
                    <a:pt x="942242" y="34925"/>
                    <a:pt x="942242" y="34925"/>
                    <a:pt x="761983" y="34925"/>
                  </a:cubicBezTo>
                  <a:cubicBezTo>
                    <a:pt x="753722" y="34925"/>
                    <a:pt x="747713" y="28331"/>
                    <a:pt x="747713" y="20271"/>
                  </a:cubicBezTo>
                  <a:cubicBezTo>
                    <a:pt x="747713" y="12944"/>
                    <a:pt x="753722" y="6350"/>
                    <a:pt x="761983" y="6350"/>
                  </a:cubicBezTo>
                  <a:close/>
                  <a:moveTo>
                    <a:pt x="481012" y="0"/>
                  </a:moveTo>
                  <a:lnTo>
                    <a:pt x="561975" y="0"/>
                  </a:lnTo>
                  <a:lnTo>
                    <a:pt x="561975" y="41275"/>
                  </a:lnTo>
                  <a:lnTo>
                    <a:pt x="601662" y="41275"/>
                  </a:lnTo>
                  <a:lnTo>
                    <a:pt x="601662" y="131763"/>
                  </a:lnTo>
                  <a:lnTo>
                    <a:pt x="441325" y="131763"/>
                  </a:lnTo>
                  <a:lnTo>
                    <a:pt x="441325" y="41275"/>
                  </a:lnTo>
                  <a:lnTo>
                    <a:pt x="481012" y="41275"/>
                  </a:lnTo>
                  <a:close/>
                  <a:moveTo>
                    <a:pt x="260350" y="0"/>
                  </a:moveTo>
                  <a:lnTo>
                    <a:pt x="341312" y="0"/>
                  </a:lnTo>
                  <a:lnTo>
                    <a:pt x="341312" y="41275"/>
                  </a:lnTo>
                  <a:lnTo>
                    <a:pt x="381000" y="41275"/>
                  </a:lnTo>
                  <a:lnTo>
                    <a:pt x="381000" y="131763"/>
                  </a:lnTo>
                  <a:lnTo>
                    <a:pt x="219075" y="131763"/>
                  </a:lnTo>
                  <a:lnTo>
                    <a:pt x="219075" y="41275"/>
                  </a:lnTo>
                  <a:lnTo>
                    <a:pt x="260350" y="41275"/>
                  </a:lnTo>
                  <a:close/>
                  <a:moveTo>
                    <a:pt x="39688" y="0"/>
                  </a:moveTo>
                  <a:lnTo>
                    <a:pt x="119062" y="0"/>
                  </a:lnTo>
                  <a:lnTo>
                    <a:pt x="119062" y="41275"/>
                  </a:lnTo>
                  <a:lnTo>
                    <a:pt x="160337" y="41275"/>
                  </a:lnTo>
                  <a:lnTo>
                    <a:pt x="160337" y="131763"/>
                  </a:lnTo>
                  <a:lnTo>
                    <a:pt x="0" y="131763"/>
                  </a:lnTo>
                  <a:lnTo>
                    <a:pt x="0" y="41275"/>
                  </a:lnTo>
                  <a:lnTo>
                    <a:pt x="39688" y="41275"/>
                  </a:ln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p>
          </p:txBody>
        </p:sp>
      </p:grpSp>
      <p:sp>
        <p:nvSpPr>
          <p:cNvPr id="220" name="直方体 219"/>
          <p:cNvSpPr/>
          <p:nvPr/>
        </p:nvSpPr>
        <p:spPr bwMode="auto">
          <a:xfrm>
            <a:off x="8688910" y="4007190"/>
            <a:ext cx="720000" cy="720000"/>
          </a:xfrm>
          <a:prstGeom prst="cub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050" b="1" dirty="0" smtClean="0">
                <a:solidFill>
                  <a:srgbClr val="002B62"/>
                </a:solidFill>
                <a:effectLst>
                  <a:glow rad="76200">
                    <a:schemeClr val="bg1"/>
                  </a:glow>
                </a:effectLst>
                <a:latin typeface="+mn-ea"/>
              </a:rPr>
              <a:t>Virtual</a:t>
            </a:r>
            <a:br>
              <a:rPr kumimoji="1" lang="en-US" altLang="ja-JP" sz="1050" b="1" dirty="0" smtClean="0">
                <a:solidFill>
                  <a:srgbClr val="002B62"/>
                </a:solidFill>
                <a:effectLst>
                  <a:glow rad="76200">
                    <a:schemeClr val="bg1"/>
                  </a:glow>
                </a:effectLst>
                <a:latin typeface="+mn-ea"/>
              </a:rPr>
            </a:br>
            <a:r>
              <a:rPr kumimoji="1" lang="en-US" altLang="ja-JP" sz="1050" b="1" dirty="0" smtClean="0">
                <a:solidFill>
                  <a:srgbClr val="002B62"/>
                </a:solidFill>
                <a:effectLst>
                  <a:glow rad="76200">
                    <a:schemeClr val="bg1"/>
                  </a:glow>
                </a:effectLst>
                <a:latin typeface="+mn-ea"/>
              </a:rPr>
              <a:t>Network</a:t>
            </a:r>
            <a:endParaRPr kumimoji="1" lang="ja-JP" altLang="en-US" sz="1050" b="1" dirty="0" smtClean="0">
              <a:solidFill>
                <a:srgbClr val="002B62"/>
              </a:solidFill>
              <a:effectLst>
                <a:glow rad="76200">
                  <a:schemeClr val="bg1"/>
                </a:glow>
              </a:effectLst>
              <a:latin typeface="+mn-ea"/>
            </a:endParaRPr>
          </a:p>
        </p:txBody>
      </p:sp>
      <p:cxnSp>
        <p:nvCxnSpPr>
          <p:cNvPr id="218" name="直線コネクタ 217"/>
          <p:cNvCxnSpPr/>
          <p:nvPr/>
        </p:nvCxnSpPr>
        <p:spPr bwMode="auto">
          <a:xfrm>
            <a:off x="8545290" y="3863070"/>
            <a:ext cx="2160000" cy="0"/>
          </a:xfrm>
          <a:prstGeom prst="line">
            <a:avLst/>
          </a:prstGeom>
          <a:solidFill>
            <a:schemeClr val="bg1"/>
          </a:solidFill>
          <a:ln w="38100" cap="flat" cmpd="sng" algn="ctr">
            <a:solidFill>
              <a:schemeClr val="bg1"/>
            </a:solidFill>
            <a:prstDash val="solid"/>
            <a:round/>
            <a:headEnd type="none" w="med" len="med"/>
            <a:tailEnd type="none" w="med" len="med"/>
          </a:ln>
          <a:effectLst>
            <a:glow rad="38100">
              <a:schemeClr val="bg1"/>
            </a:glow>
            <a:outerShdw dist="35921" dir="2700000" algn="ctr" rotWithShape="0">
              <a:schemeClr val="tx1">
                <a:alpha val="50000"/>
              </a:schemeClr>
            </a:outerShdw>
          </a:effectLst>
          <a:extLst/>
        </p:spPr>
      </p:cxnSp>
      <p:sp>
        <p:nvSpPr>
          <p:cNvPr id="18" name="角丸四角形 17"/>
          <p:cNvSpPr/>
          <p:nvPr/>
        </p:nvSpPr>
        <p:spPr bwMode="auto">
          <a:xfrm>
            <a:off x="7070707" y="4007190"/>
            <a:ext cx="1080000" cy="720000"/>
          </a:xfrm>
          <a:prstGeom prst="roundRect">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200" b="1" dirty="0" smtClean="0">
                <a:solidFill>
                  <a:srgbClr val="002B62"/>
                </a:solidFill>
                <a:latin typeface="+mn-ea"/>
              </a:rPr>
              <a:t>IaaS</a:t>
            </a:r>
          </a:p>
          <a:p>
            <a:pPr algn="ctr"/>
            <a:r>
              <a:rPr kumimoji="1" lang="en-US" altLang="ja-JP" sz="1200" b="1" dirty="0" smtClean="0">
                <a:solidFill>
                  <a:srgbClr val="002B62"/>
                </a:solidFill>
                <a:latin typeface="+mn-ea"/>
              </a:rPr>
              <a:t>Controller</a:t>
            </a:r>
            <a:endParaRPr kumimoji="1" lang="ja-JP" altLang="en-US" sz="1200" b="1" dirty="0" smtClean="0">
              <a:solidFill>
                <a:srgbClr val="002B62"/>
              </a:solidFill>
              <a:latin typeface="+mn-ea"/>
            </a:endParaRPr>
          </a:p>
        </p:txBody>
      </p:sp>
      <p:grpSp>
        <p:nvGrpSpPr>
          <p:cNvPr id="221" name="グループ化 220"/>
          <p:cNvGrpSpPr>
            <a:grpSpLocks noChangeAspect="1"/>
          </p:cNvGrpSpPr>
          <p:nvPr/>
        </p:nvGrpSpPr>
        <p:grpSpPr bwMode="gray">
          <a:xfrm flipH="1">
            <a:off x="7978364" y="4356340"/>
            <a:ext cx="566476" cy="370850"/>
            <a:chOff x="2402625" y="1359555"/>
            <a:chExt cx="969962" cy="635000"/>
          </a:xfrm>
          <a:effectLst>
            <a:glow rad="25400">
              <a:schemeClr val="bg1"/>
            </a:glow>
          </a:effectLst>
        </p:grpSpPr>
        <p:sp>
          <p:nvSpPr>
            <p:cNvPr id="222" name="フリーフォーム 221"/>
            <p:cNvSpPr>
              <a:spLocks noChangeAspect="1"/>
            </p:cNvSpPr>
            <p:nvPr/>
          </p:nvSpPr>
          <p:spPr bwMode="gray">
            <a:xfrm>
              <a:off x="2402625" y="1359555"/>
              <a:ext cx="969962" cy="635000"/>
            </a:xfrm>
            <a:custGeom>
              <a:avLst/>
              <a:gdLst>
                <a:gd name="connsiteX0" fmla="*/ 774700 w 969962"/>
                <a:gd name="connsiteY0" fmla="*/ 204788 h 635000"/>
                <a:gd name="connsiteX1" fmla="*/ 872331 w 969962"/>
                <a:gd name="connsiteY1" fmla="*/ 303661 h 635000"/>
                <a:gd name="connsiteX2" fmla="*/ 872331 w 969962"/>
                <a:gd name="connsiteY2" fmla="*/ 528579 h 635000"/>
                <a:gd name="connsiteX3" fmla="*/ 936918 w 969962"/>
                <a:gd name="connsiteY3" fmla="*/ 528579 h 635000"/>
                <a:gd name="connsiteX4" fmla="*/ 969962 w 969962"/>
                <a:gd name="connsiteY4" fmla="*/ 561789 h 635000"/>
                <a:gd name="connsiteX5" fmla="*/ 969962 w 969962"/>
                <a:gd name="connsiteY5" fmla="*/ 601791 h 635000"/>
                <a:gd name="connsiteX6" fmla="*/ 936918 w 969962"/>
                <a:gd name="connsiteY6" fmla="*/ 635000 h 635000"/>
                <a:gd name="connsiteX7" fmla="*/ 611730 w 969962"/>
                <a:gd name="connsiteY7" fmla="*/ 635000 h 635000"/>
                <a:gd name="connsiteX8" fmla="*/ 579437 w 969962"/>
                <a:gd name="connsiteY8" fmla="*/ 601791 h 635000"/>
                <a:gd name="connsiteX9" fmla="*/ 579437 w 969962"/>
                <a:gd name="connsiteY9" fmla="*/ 561789 h 635000"/>
                <a:gd name="connsiteX10" fmla="*/ 611730 w 969962"/>
                <a:gd name="connsiteY10" fmla="*/ 528579 h 635000"/>
                <a:gd name="connsiteX11" fmla="*/ 676317 w 969962"/>
                <a:gd name="connsiteY11" fmla="*/ 528579 h 635000"/>
                <a:gd name="connsiteX12" fmla="*/ 676317 w 969962"/>
                <a:gd name="connsiteY12" fmla="*/ 303661 h 635000"/>
                <a:gd name="connsiteX13" fmla="*/ 774700 w 969962"/>
                <a:gd name="connsiteY13" fmla="*/ 204788 h 635000"/>
                <a:gd name="connsiteX14" fmla="*/ 0 w 969962"/>
                <a:gd name="connsiteY14" fmla="*/ 150813 h 635000"/>
                <a:gd name="connsiteX15" fmla="*/ 228600 w 969962"/>
                <a:gd name="connsiteY15" fmla="*/ 150813 h 635000"/>
                <a:gd name="connsiteX16" fmla="*/ 228600 w 969962"/>
                <a:gd name="connsiteY16" fmla="*/ 200025 h 635000"/>
                <a:gd name="connsiteX17" fmla="*/ 168275 w 969962"/>
                <a:gd name="connsiteY17" fmla="*/ 231775 h 635000"/>
                <a:gd name="connsiteX18" fmla="*/ 0 w 969962"/>
                <a:gd name="connsiteY18" fmla="*/ 184150 h 635000"/>
                <a:gd name="connsiteX19" fmla="*/ 588398 w 969962"/>
                <a:gd name="connsiteY19" fmla="*/ 19050 h 635000"/>
                <a:gd name="connsiteX20" fmla="*/ 657485 w 969962"/>
                <a:gd name="connsiteY20" fmla="*/ 47673 h 635000"/>
                <a:gd name="connsiteX21" fmla="*/ 787399 w 969962"/>
                <a:gd name="connsiteY21" fmla="*/ 177986 h 635000"/>
                <a:gd name="connsiteX22" fmla="*/ 774633 w 969962"/>
                <a:gd name="connsiteY22" fmla="*/ 176480 h 635000"/>
                <a:gd name="connsiteX23" fmla="*/ 646972 w 969962"/>
                <a:gd name="connsiteY23" fmla="*/ 304533 h 635000"/>
                <a:gd name="connsiteX24" fmla="*/ 646972 w 969962"/>
                <a:gd name="connsiteY24" fmla="*/ 314325 h 635000"/>
                <a:gd name="connsiteX25" fmla="*/ 519310 w 969962"/>
                <a:gd name="connsiteY25" fmla="*/ 186272 h 635000"/>
                <a:gd name="connsiteX26" fmla="*/ 519310 w 969962"/>
                <a:gd name="connsiteY26" fmla="*/ 47673 h 635000"/>
                <a:gd name="connsiteX27" fmla="*/ 588398 w 969962"/>
                <a:gd name="connsiteY27" fmla="*/ 19050 h 635000"/>
                <a:gd name="connsiteX28" fmla="*/ 293470 w 969962"/>
                <a:gd name="connsiteY28" fmla="*/ 17463 h 635000"/>
                <a:gd name="connsiteX29" fmla="*/ 508000 w 969962"/>
                <a:gd name="connsiteY29" fmla="*/ 17463 h 635000"/>
                <a:gd name="connsiteX30" fmla="*/ 497462 w 969962"/>
                <a:gd name="connsiteY30" fmla="*/ 25791 h 635000"/>
                <a:gd name="connsiteX31" fmla="*/ 460578 w 969962"/>
                <a:gd name="connsiteY31" fmla="*/ 116645 h 635000"/>
                <a:gd name="connsiteX32" fmla="*/ 497462 w 969962"/>
                <a:gd name="connsiteY32" fmla="*/ 207499 h 635000"/>
                <a:gd name="connsiteX33" fmla="*/ 504989 w 969962"/>
                <a:gd name="connsiteY33" fmla="*/ 214313 h 635000"/>
                <a:gd name="connsiteX34" fmla="*/ 293470 w 969962"/>
                <a:gd name="connsiteY34" fmla="*/ 214313 h 635000"/>
                <a:gd name="connsiteX35" fmla="*/ 260350 w 969962"/>
                <a:gd name="connsiteY35" fmla="*/ 181757 h 635000"/>
                <a:gd name="connsiteX36" fmla="*/ 260350 w 969962"/>
                <a:gd name="connsiteY36" fmla="*/ 50019 h 635000"/>
                <a:gd name="connsiteX37" fmla="*/ 293470 w 969962"/>
                <a:gd name="connsiteY37" fmla="*/ 17463 h 635000"/>
                <a:gd name="connsiteX38" fmla="*/ 168275 w 969962"/>
                <a:gd name="connsiteY38" fmla="*/ 0 h 635000"/>
                <a:gd name="connsiteX39" fmla="*/ 228600 w 969962"/>
                <a:gd name="connsiteY39" fmla="*/ 31750 h 635000"/>
                <a:gd name="connsiteX40" fmla="*/ 228600 w 969962"/>
                <a:gd name="connsiteY40" fmla="*/ 80962 h 635000"/>
                <a:gd name="connsiteX41" fmla="*/ 0 w 969962"/>
                <a:gd name="connsiteY41" fmla="*/ 80962 h 635000"/>
                <a:gd name="connsiteX42" fmla="*/ 0 w 969962"/>
                <a:gd name="connsiteY42" fmla="*/ 47625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69962" h="635000">
                  <a:moveTo>
                    <a:pt x="774700" y="204788"/>
                  </a:moveTo>
                  <a:cubicBezTo>
                    <a:pt x="828021" y="204788"/>
                    <a:pt x="872331" y="249319"/>
                    <a:pt x="872331" y="303661"/>
                  </a:cubicBezTo>
                  <a:cubicBezTo>
                    <a:pt x="872331" y="303661"/>
                    <a:pt x="872331" y="303661"/>
                    <a:pt x="872331" y="528579"/>
                  </a:cubicBezTo>
                  <a:cubicBezTo>
                    <a:pt x="872331" y="528579"/>
                    <a:pt x="872331" y="528579"/>
                    <a:pt x="936918" y="528579"/>
                  </a:cubicBezTo>
                  <a:cubicBezTo>
                    <a:pt x="954942" y="528579"/>
                    <a:pt x="969962" y="543674"/>
                    <a:pt x="969962" y="561789"/>
                  </a:cubicBezTo>
                  <a:cubicBezTo>
                    <a:pt x="969962" y="561789"/>
                    <a:pt x="969962" y="561789"/>
                    <a:pt x="969962" y="601791"/>
                  </a:cubicBezTo>
                  <a:cubicBezTo>
                    <a:pt x="969962" y="619905"/>
                    <a:pt x="954942" y="635000"/>
                    <a:pt x="936918" y="635000"/>
                  </a:cubicBezTo>
                  <a:cubicBezTo>
                    <a:pt x="936918" y="635000"/>
                    <a:pt x="936918" y="635000"/>
                    <a:pt x="611730" y="635000"/>
                  </a:cubicBezTo>
                  <a:cubicBezTo>
                    <a:pt x="593706" y="635000"/>
                    <a:pt x="579437" y="619905"/>
                    <a:pt x="579437" y="601791"/>
                  </a:cubicBezTo>
                  <a:cubicBezTo>
                    <a:pt x="579437" y="601791"/>
                    <a:pt x="579437" y="601791"/>
                    <a:pt x="579437" y="561789"/>
                  </a:cubicBezTo>
                  <a:cubicBezTo>
                    <a:pt x="579437" y="543674"/>
                    <a:pt x="593706" y="528579"/>
                    <a:pt x="611730" y="528579"/>
                  </a:cubicBezTo>
                  <a:cubicBezTo>
                    <a:pt x="611730" y="528579"/>
                    <a:pt x="611730" y="528579"/>
                    <a:pt x="676317" y="528579"/>
                  </a:cubicBezTo>
                  <a:cubicBezTo>
                    <a:pt x="676317" y="528579"/>
                    <a:pt x="676317" y="528579"/>
                    <a:pt x="676317" y="303661"/>
                  </a:cubicBezTo>
                  <a:cubicBezTo>
                    <a:pt x="676317" y="249319"/>
                    <a:pt x="720627" y="204788"/>
                    <a:pt x="774700" y="204788"/>
                  </a:cubicBezTo>
                  <a:close/>
                  <a:moveTo>
                    <a:pt x="0" y="150813"/>
                  </a:moveTo>
                  <a:lnTo>
                    <a:pt x="228600" y="150813"/>
                  </a:lnTo>
                  <a:lnTo>
                    <a:pt x="228600" y="200025"/>
                  </a:lnTo>
                  <a:lnTo>
                    <a:pt x="168275" y="231775"/>
                  </a:lnTo>
                  <a:lnTo>
                    <a:pt x="0" y="184150"/>
                  </a:lnTo>
                  <a:close/>
                  <a:moveTo>
                    <a:pt x="588398" y="19050"/>
                  </a:moveTo>
                  <a:cubicBezTo>
                    <a:pt x="613179" y="19050"/>
                    <a:pt x="638711" y="28842"/>
                    <a:pt x="657485" y="47673"/>
                  </a:cubicBezTo>
                  <a:cubicBezTo>
                    <a:pt x="657485" y="47673"/>
                    <a:pt x="657485" y="47673"/>
                    <a:pt x="787399" y="177986"/>
                  </a:cubicBezTo>
                  <a:cubicBezTo>
                    <a:pt x="782893" y="177986"/>
                    <a:pt x="779139" y="176480"/>
                    <a:pt x="774633" y="176480"/>
                  </a:cubicBezTo>
                  <a:cubicBezTo>
                    <a:pt x="704044" y="176480"/>
                    <a:pt x="646972" y="233727"/>
                    <a:pt x="646972" y="304533"/>
                  </a:cubicBezTo>
                  <a:lnTo>
                    <a:pt x="646972" y="314325"/>
                  </a:lnTo>
                  <a:cubicBezTo>
                    <a:pt x="646972" y="314325"/>
                    <a:pt x="646972" y="314325"/>
                    <a:pt x="519310" y="186272"/>
                  </a:cubicBezTo>
                  <a:cubicBezTo>
                    <a:pt x="481012" y="147856"/>
                    <a:pt x="481012" y="86089"/>
                    <a:pt x="519310" y="47673"/>
                  </a:cubicBezTo>
                  <a:cubicBezTo>
                    <a:pt x="538084" y="28842"/>
                    <a:pt x="563616" y="19050"/>
                    <a:pt x="588398" y="19050"/>
                  </a:cubicBezTo>
                  <a:close/>
                  <a:moveTo>
                    <a:pt x="293470" y="17463"/>
                  </a:moveTo>
                  <a:cubicBezTo>
                    <a:pt x="293470" y="17463"/>
                    <a:pt x="293470" y="17463"/>
                    <a:pt x="508000" y="17463"/>
                  </a:cubicBezTo>
                  <a:cubicBezTo>
                    <a:pt x="504989" y="20491"/>
                    <a:pt x="501225" y="22763"/>
                    <a:pt x="497462" y="25791"/>
                  </a:cubicBezTo>
                  <a:cubicBezTo>
                    <a:pt x="474127" y="50019"/>
                    <a:pt x="460578" y="82575"/>
                    <a:pt x="460578" y="116645"/>
                  </a:cubicBezTo>
                  <a:cubicBezTo>
                    <a:pt x="460578" y="150715"/>
                    <a:pt x="474127" y="183271"/>
                    <a:pt x="497462" y="207499"/>
                  </a:cubicBezTo>
                  <a:cubicBezTo>
                    <a:pt x="497462" y="207499"/>
                    <a:pt x="497462" y="207499"/>
                    <a:pt x="504989" y="214313"/>
                  </a:cubicBezTo>
                  <a:cubicBezTo>
                    <a:pt x="504989" y="214313"/>
                    <a:pt x="504989" y="214313"/>
                    <a:pt x="293470" y="214313"/>
                  </a:cubicBezTo>
                  <a:cubicBezTo>
                    <a:pt x="275405" y="214313"/>
                    <a:pt x="260350" y="199928"/>
                    <a:pt x="260350" y="181757"/>
                  </a:cubicBezTo>
                  <a:cubicBezTo>
                    <a:pt x="260350" y="181757"/>
                    <a:pt x="260350" y="181757"/>
                    <a:pt x="260350" y="50019"/>
                  </a:cubicBezTo>
                  <a:cubicBezTo>
                    <a:pt x="260350" y="32605"/>
                    <a:pt x="275405" y="17463"/>
                    <a:pt x="293470" y="17463"/>
                  </a:cubicBezTo>
                  <a:close/>
                  <a:moveTo>
                    <a:pt x="168275" y="0"/>
                  </a:moveTo>
                  <a:lnTo>
                    <a:pt x="228600" y="31750"/>
                  </a:lnTo>
                  <a:lnTo>
                    <a:pt x="228600" y="80962"/>
                  </a:lnTo>
                  <a:lnTo>
                    <a:pt x="0" y="80962"/>
                  </a:lnTo>
                  <a:lnTo>
                    <a:pt x="0" y="47625"/>
                  </a:lnTo>
                  <a:close/>
                </a:path>
              </a:pathLst>
            </a:custGeom>
            <a:solidFill>
              <a:schemeClr val="bg1"/>
            </a:solidFill>
            <a:ln w="19050">
              <a:solidFill>
                <a:srgbClr val="002B62"/>
              </a:solidFill>
              <a:round/>
              <a:headEnd/>
              <a:tailEnd/>
            </a:ln>
            <a:effectLst/>
            <a:extLst/>
          </p:spPr>
          <p:txBody>
            <a:bodyPr vert="horz" wrap="square" lIns="91440" tIns="45720" rIns="91440" bIns="45720" numCol="1" anchor="t" anchorCtr="0" compatLnSpc="1">
              <a:prstTxWarp prst="textNoShape">
                <a:avLst/>
              </a:prstTxWarp>
              <a:noAutofit/>
            </a:bodyPr>
            <a:lstStyle/>
            <a:p>
              <a:endParaRPr lang="ja-JP" altLang="en-US"/>
            </a:p>
          </p:txBody>
        </p:sp>
        <p:sp>
          <p:nvSpPr>
            <p:cNvPr id="223" name="フリーフォーム 222"/>
            <p:cNvSpPr>
              <a:spLocks noChangeAspect="1" noChangeArrowheads="1"/>
            </p:cNvSpPr>
            <p:nvPr/>
          </p:nvSpPr>
          <p:spPr bwMode="gray">
            <a:xfrm>
              <a:off x="2942520" y="1427772"/>
              <a:ext cx="284019" cy="284208"/>
            </a:xfrm>
            <a:custGeom>
              <a:avLst/>
              <a:gdLst>
                <a:gd name="connsiteX0" fmla="*/ 234806 w 284019"/>
                <a:gd name="connsiteY0" fmla="*/ 187370 h 284208"/>
                <a:gd name="connsiteX1" fmla="*/ 284019 w 284019"/>
                <a:gd name="connsiteY1" fmla="*/ 235789 h 284208"/>
                <a:gd name="connsiteX2" fmla="*/ 234806 w 284019"/>
                <a:gd name="connsiteY2" fmla="*/ 284208 h 284208"/>
                <a:gd name="connsiteX3" fmla="*/ 185593 w 284019"/>
                <a:gd name="connsiteY3" fmla="*/ 235789 h 284208"/>
                <a:gd name="connsiteX4" fmla="*/ 234806 w 284019"/>
                <a:gd name="connsiteY4" fmla="*/ 187370 h 284208"/>
                <a:gd name="connsiteX5" fmla="*/ 49162 w 284019"/>
                <a:gd name="connsiteY5" fmla="*/ 0 h 284208"/>
                <a:gd name="connsiteX6" fmla="*/ 84171 w 284019"/>
                <a:gd name="connsiteY6" fmla="*/ 14154 h 284208"/>
                <a:gd name="connsiteX7" fmla="*/ 84171 w 284019"/>
                <a:gd name="connsiteY7" fmla="*/ 84359 h 284208"/>
                <a:gd name="connsiteX8" fmla="*/ 14720 w 284019"/>
                <a:gd name="connsiteY8" fmla="*/ 84359 h 284208"/>
                <a:gd name="connsiteX9" fmla="*/ 14720 w 284019"/>
                <a:gd name="connsiteY9" fmla="*/ 14154 h 284208"/>
                <a:gd name="connsiteX10" fmla="*/ 49162 w 284019"/>
                <a:gd name="connsiteY10" fmla="*/ 0 h 28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019" h="284208">
                  <a:moveTo>
                    <a:pt x="234806" y="187370"/>
                  </a:moveTo>
                  <a:cubicBezTo>
                    <a:pt x="261986" y="187370"/>
                    <a:pt x="284019" y="209048"/>
                    <a:pt x="284019" y="235789"/>
                  </a:cubicBezTo>
                  <a:cubicBezTo>
                    <a:pt x="284019" y="262530"/>
                    <a:pt x="261986" y="284208"/>
                    <a:pt x="234806" y="284208"/>
                  </a:cubicBezTo>
                  <a:cubicBezTo>
                    <a:pt x="207626" y="284208"/>
                    <a:pt x="185593" y="262530"/>
                    <a:pt x="185593" y="235789"/>
                  </a:cubicBezTo>
                  <a:cubicBezTo>
                    <a:pt x="185593" y="209048"/>
                    <a:pt x="207626" y="187370"/>
                    <a:pt x="234806" y="187370"/>
                  </a:cubicBezTo>
                  <a:close/>
                  <a:moveTo>
                    <a:pt x="49162" y="0"/>
                  </a:moveTo>
                  <a:cubicBezTo>
                    <a:pt x="61713" y="0"/>
                    <a:pt x="74357" y="4718"/>
                    <a:pt x="84171" y="14154"/>
                  </a:cubicBezTo>
                  <a:cubicBezTo>
                    <a:pt x="103043" y="33782"/>
                    <a:pt x="103043" y="64732"/>
                    <a:pt x="84171" y="84359"/>
                  </a:cubicBezTo>
                  <a:cubicBezTo>
                    <a:pt x="64543" y="103232"/>
                    <a:pt x="33593" y="103232"/>
                    <a:pt x="14720" y="84359"/>
                  </a:cubicBezTo>
                  <a:cubicBezTo>
                    <a:pt x="-4907" y="64732"/>
                    <a:pt x="-4907" y="33782"/>
                    <a:pt x="14720" y="14154"/>
                  </a:cubicBezTo>
                  <a:cubicBezTo>
                    <a:pt x="24157" y="4718"/>
                    <a:pt x="36612" y="0"/>
                    <a:pt x="49162"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p>
          </p:txBody>
        </p:sp>
      </p:grpSp>
      <p:sp>
        <p:nvSpPr>
          <p:cNvPr id="224" name="楕円 223"/>
          <p:cNvSpPr/>
          <p:nvPr/>
        </p:nvSpPr>
        <p:spPr bwMode="auto">
          <a:xfrm>
            <a:off x="8786350" y="2445366"/>
            <a:ext cx="540000" cy="540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900" b="1" dirty="0" smtClean="0">
                <a:solidFill>
                  <a:srgbClr val="002B62"/>
                </a:solidFill>
                <a:effectLst>
                  <a:glow rad="76200">
                    <a:schemeClr val="bg1"/>
                  </a:glow>
                </a:effectLst>
                <a:latin typeface="+mn-ea"/>
              </a:rPr>
              <a:t>Micro</a:t>
            </a:r>
            <a:br>
              <a:rPr kumimoji="1" lang="en-US" altLang="ja-JP" sz="900" b="1" dirty="0" smtClean="0">
                <a:solidFill>
                  <a:srgbClr val="002B62"/>
                </a:solidFill>
                <a:effectLst>
                  <a:glow rad="76200">
                    <a:schemeClr val="bg1"/>
                  </a:glow>
                </a:effectLst>
                <a:latin typeface="+mn-ea"/>
              </a:rPr>
            </a:br>
            <a:r>
              <a:rPr kumimoji="1" lang="en-US" altLang="ja-JP" sz="900" b="1" dirty="0" smtClean="0">
                <a:solidFill>
                  <a:srgbClr val="002B62"/>
                </a:solidFill>
                <a:effectLst>
                  <a:glow rad="76200">
                    <a:schemeClr val="bg1"/>
                  </a:glow>
                </a:effectLst>
                <a:latin typeface="+mn-ea"/>
              </a:rPr>
              <a:t>Service</a:t>
            </a:r>
            <a:endParaRPr kumimoji="1" lang="ja-JP" altLang="en-US" sz="900" b="1" dirty="0" smtClean="0">
              <a:solidFill>
                <a:srgbClr val="002B62"/>
              </a:solidFill>
              <a:effectLst>
                <a:glow rad="76200">
                  <a:schemeClr val="bg1"/>
                </a:glow>
              </a:effectLst>
              <a:latin typeface="+mn-ea"/>
            </a:endParaRPr>
          </a:p>
        </p:txBody>
      </p:sp>
      <p:cxnSp>
        <p:nvCxnSpPr>
          <p:cNvPr id="227" name="直線コネクタ 226"/>
          <p:cNvCxnSpPr/>
          <p:nvPr/>
        </p:nvCxnSpPr>
        <p:spPr bwMode="auto">
          <a:xfrm>
            <a:off x="8545290" y="2350860"/>
            <a:ext cx="2160000" cy="0"/>
          </a:xfrm>
          <a:prstGeom prst="line">
            <a:avLst/>
          </a:prstGeom>
          <a:solidFill>
            <a:schemeClr val="bg1"/>
          </a:solidFill>
          <a:ln w="38100" cap="flat" cmpd="sng" algn="ctr">
            <a:solidFill>
              <a:schemeClr val="bg1"/>
            </a:solidFill>
            <a:prstDash val="solid"/>
            <a:round/>
            <a:headEnd type="none" w="med" len="med"/>
            <a:tailEnd type="none" w="med" len="med"/>
          </a:ln>
          <a:effectLst>
            <a:glow rad="38100">
              <a:schemeClr val="bg1"/>
            </a:glow>
            <a:outerShdw dist="35921" dir="2700000" algn="ctr" rotWithShape="0">
              <a:schemeClr val="tx1">
                <a:alpha val="50000"/>
              </a:schemeClr>
            </a:outerShdw>
          </a:effectLst>
          <a:extLst/>
        </p:spPr>
      </p:cxnSp>
      <p:sp>
        <p:nvSpPr>
          <p:cNvPr id="228" name="角丸四角形 227"/>
          <p:cNvSpPr/>
          <p:nvPr/>
        </p:nvSpPr>
        <p:spPr bwMode="auto">
          <a:xfrm>
            <a:off x="7070707" y="2638900"/>
            <a:ext cx="1080000" cy="720000"/>
          </a:xfrm>
          <a:prstGeom prst="roundRect">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200" b="1" dirty="0" smtClean="0">
                <a:solidFill>
                  <a:srgbClr val="002B62"/>
                </a:solidFill>
                <a:latin typeface="+mn-ea"/>
              </a:rPr>
              <a:t>PaaS</a:t>
            </a:r>
          </a:p>
          <a:p>
            <a:pPr algn="ctr"/>
            <a:r>
              <a:rPr kumimoji="1" lang="en-US" altLang="ja-JP" sz="1200" b="1" dirty="0" smtClean="0">
                <a:solidFill>
                  <a:srgbClr val="002B62"/>
                </a:solidFill>
                <a:latin typeface="+mn-ea"/>
              </a:rPr>
              <a:t>Controller</a:t>
            </a:r>
            <a:endParaRPr kumimoji="1" lang="ja-JP" altLang="en-US" sz="1200" b="1" dirty="0" smtClean="0">
              <a:solidFill>
                <a:srgbClr val="002B62"/>
              </a:solidFill>
              <a:latin typeface="+mn-ea"/>
            </a:endParaRPr>
          </a:p>
        </p:txBody>
      </p:sp>
      <p:grpSp>
        <p:nvGrpSpPr>
          <p:cNvPr id="229" name="グループ化 228"/>
          <p:cNvGrpSpPr>
            <a:grpSpLocks noChangeAspect="1"/>
          </p:cNvGrpSpPr>
          <p:nvPr/>
        </p:nvGrpSpPr>
        <p:grpSpPr bwMode="gray">
          <a:xfrm flipH="1">
            <a:off x="7978364" y="2988050"/>
            <a:ext cx="566476" cy="370850"/>
            <a:chOff x="2402625" y="1359555"/>
            <a:chExt cx="969962" cy="635000"/>
          </a:xfrm>
          <a:effectLst>
            <a:glow rad="25400">
              <a:schemeClr val="bg1"/>
            </a:glow>
          </a:effectLst>
        </p:grpSpPr>
        <p:sp>
          <p:nvSpPr>
            <p:cNvPr id="230" name="フリーフォーム 229"/>
            <p:cNvSpPr>
              <a:spLocks noChangeAspect="1"/>
            </p:cNvSpPr>
            <p:nvPr/>
          </p:nvSpPr>
          <p:spPr bwMode="gray">
            <a:xfrm>
              <a:off x="2402625" y="1359555"/>
              <a:ext cx="969962" cy="635000"/>
            </a:xfrm>
            <a:custGeom>
              <a:avLst/>
              <a:gdLst>
                <a:gd name="connsiteX0" fmla="*/ 774700 w 969962"/>
                <a:gd name="connsiteY0" fmla="*/ 204788 h 635000"/>
                <a:gd name="connsiteX1" fmla="*/ 872331 w 969962"/>
                <a:gd name="connsiteY1" fmla="*/ 303661 h 635000"/>
                <a:gd name="connsiteX2" fmla="*/ 872331 w 969962"/>
                <a:gd name="connsiteY2" fmla="*/ 528579 h 635000"/>
                <a:gd name="connsiteX3" fmla="*/ 936918 w 969962"/>
                <a:gd name="connsiteY3" fmla="*/ 528579 h 635000"/>
                <a:gd name="connsiteX4" fmla="*/ 969962 w 969962"/>
                <a:gd name="connsiteY4" fmla="*/ 561789 h 635000"/>
                <a:gd name="connsiteX5" fmla="*/ 969962 w 969962"/>
                <a:gd name="connsiteY5" fmla="*/ 601791 h 635000"/>
                <a:gd name="connsiteX6" fmla="*/ 936918 w 969962"/>
                <a:gd name="connsiteY6" fmla="*/ 635000 h 635000"/>
                <a:gd name="connsiteX7" fmla="*/ 611730 w 969962"/>
                <a:gd name="connsiteY7" fmla="*/ 635000 h 635000"/>
                <a:gd name="connsiteX8" fmla="*/ 579437 w 969962"/>
                <a:gd name="connsiteY8" fmla="*/ 601791 h 635000"/>
                <a:gd name="connsiteX9" fmla="*/ 579437 w 969962"/>
                <a:gd name="connsiteY9" fmla="*/ 561789 h 635000"/>
                <a:gd name="connsiteX10" fmla="*/ 611730 w 969962"/>
                <a:gd name="connsiteY10" fmla="*/ 528579 h 635000"/>
                <a:gd name="connsiteX11" fmla="*/ 676317 w 969962"/>
                <a:gd name="connsiteY11" fmla="*/ 528579 h 635000"/>
                <a:gd name="connsiteX12" fmla="*/ 676317 w 969962"/>
                <a:gd name="connsiteY12" fmla="*/ 303661 h 635000"/>
                <a:gd name="connsiteX13" fmla="*/ 774700 w 969962"/>
                <a:gd name="connsiteY13" fmla="*/ 204788 h 635000"/>
                <a:gd name="connsiteX14" fmla="*/ 0 w 969962"/>
                <a:gd name="connsiteY14" fmla="*/ 150813 h 635000"/>
                <a:gd name="connsiteX15" fmla="*/ 228600 w 969962"/>
                <a:gd name="connsiteY15" fmla="*/ 150813 h 635000"/>
                <a:gd name="connsiteX16" fmla="*/ 228600 w 969962"/>
                <a:gd name="connsiteY16" fmla="*/ 200025 h 635000"/>
                <a:gd name="connsiteX17" fmla="*/ 168275 w 969962"/>
                <a:gd name="connsiteY17" fmla="*/ 231775 h 635000"/>
                <a:gd name="connsiteX18" fmla="*/ 0 w 969962"/>
                <a:gd name="connsiteY18" fmla="*/ 184150 h 635000"/>
                <a:gd name="connsiteX19" fmla="*/ 588398 w 969962"/>
                <a:gd name="connsiteY19" fmla="*/ 19050 h 635000"/>
                <a:gd name="connsiteX20" fmla="*/ 657485 w 969962"/>
                <a:gd name="connsiteY20" fmla="*/ 47673 h 635000"/>
                <a:gd name="connsiteX21" fmla="*/ 787399 w 969962"/>
                <a:gd name="connsiteY21" fmla="*/ 177986 h 635000"/>
                <a:gd name="connsiteX22" fmla="*/ 774633 w 969962"/>
                <a:gd name="connsiteY22" fmla="*/ 176480 h 635000"/>
                <a:gd name="connsiteX23" fmla="*/ 646972 w 969962"/>
                <a:gd name="connsiteY23" fmla="*/ 304533 h 635000"/>
                <a:gd name="connsiteX24" fmla="*/ 646972 w 969962"/>
                <a:gd name="connsiteY24" fmla="*/ 314325 h 635000"/>
                <a:gd name="connsiteX25" fmla="*/ 519310 w 969962"/>
                <a:gd name="connsiteY25" fmla="*/ 186272 h 635000"/>
                <a:gd name="connsiteX26" fmla="*/ 519310 w 969962"/>
                <a:gd name="connsiteY26" fmla="*/ 47673 h 635000"/>
                <a:gd name="connsiteX27" fmla="*/ 588398 w 969962"/>
                <a:gd name="connsiteY27" fmla="*/ 19050 h 635000"/>
                <a:gd name="connsiteX28" fmla="*/ 293470 w 969962"/>
                <a:gd name="connsiteY28" fmla="*/ 17463 h 635000"/>
                <a:gd name="connsiteX29" fmla="*/ 508000 w 969962"/>
                <a:gd name="connsiteY29" fmla="*/ 17463 h 635000"/>
                <a:gd name="connsiteX30" fmla="*/ 497462 w 969962"/>
                <a:gd name="connsiteY30" fmla="*/ 25791 h 635000"/>
                <a:gd name="connsiteX31" fmla="*/ 460578 w 969962"/>
                <a:gd name="connsiteY31" fmla="*/ 116645 h 635000"/>
                <a:gd name="connsiteX32" fmla="*/ 497462 w 969962"/>
                <a:gd name="connsiteY32" fmla="*/ 207499 h 635000"/>
                <a:gd name="connsiteX33" fmla="*/ 504989 w 969962"/>
                <a:gd name="connsiteY33" fmla="*/ 214313 h 635000"/>
                <a:gd name="connsiteX34" fmla="*/ 293470 w 969962"/>
                <a:gd name="connsiteY34" fmla="*/ 214313 h 635000"/>
                <a:gd name="connsiteX35" fmla="*/ 260350 w 969962"/>
                <a:gd name="connsiteY35" fmla="*/ 181757 h 635000"/>
                <a:gd name="connsiteX36" fmla="*/ 260350 w 969962"/>
                <a:gd name="connsiteY36" fmla="*/ 50019 h 635000"/>
                <a:gd name="connsiteX37" fmla="*/ 293470 w 969962"/>
                <a:gd name="connsiteY37" fmla="*/ 17463 h 635000"/>
                <a:gd name="connsiteX38" fmla="*/ 168275 w 969962"/>
                <a:gd name="connsiteY38" fmla="*/ 0 h 635000"/>
                <a:gd name="connsiteX39" fmla="*/ 228600 w 969962"/>
                <a:gd name="connsiteY39" fmla="*/ 31750 h 635000"/>
                <a:gd name="connsiteX40" fmla="*/ 228600 w 969962"/>
                <a:gd name="connsiteY40" fmla="*/ 80962 h 635000"/>
                <a:gd name="connsiteX41" fmla="*/ 0 w 969962"/>
                <a:gd name="connsiteY41" fmla="*/ 80962 h 635000"/>
                <a:gd name="connsiteX42" fmla="*/ 0 w 969962"/>
                <a:gd name="connsiteY42" fmla="*/ 47625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69962" h="635000">
                  <a:moveTo>
                    <a:pt x="774700" y="204788"/>
                  </a:moveTo>
                  <a:cubicBezTo>
                    <a:pt x="828021" y="204788"/>
                    <a:pt x="872331" y="249319"/>
                    <a:pt x="872331" y="303661"/>
                  </a:cubicBezTo>
                  <a:cubicBezTo>
                    <a:pt x="872331" y="303661"/>
                    <a:pt x="872331" y="303661"/>
                    <a:pt x="872331" y="528579"/>
                  </a:cubicBezTo>
                  <a:cubicBezTo>
                    <a:pt x="872331" y="528579"/>
                    <a:pt x="872331" y="528579"/>
                    <a:pt x="936918" y="528579"/>
                  </a:cubicBezTo>
                  <a:cubicBezTo>
                    <a:pt x="954942" y="528579"/>
                    <a:pt x="969962" y="543674"/>
                    <a:pt x="969962" y="561789"/>
                  </a:cubicBezTo>
                  <a:cubicBezTo>
                    <a:pt x="969962" y="561789"/>
                    <a:pt x="969962" y="561789"/>
                    <a:pt x="969962" y="601791"/>
                  </a:cubicBezTo>
                  <a:cubicBezTo>
                    <a:pt x="969962" y="619905"/>
                    <a:pt x="954942" y="635000"/>
                    <a:pt x="936918" y="635000"/>
                  </a:cubicBezTo>
                  <a:cubicBezTo>
                    <a:pt x="936918" y="635000"/>
                    <a:pt x="936918" y="635000"/>
                    <a:pt x="611730" y="635000"/>
                  </a:cubicBezTo>
                  <a:cubicBezTo>
                    <a:pt x="593706" y="635000"/>
                    <a:pt x="579437" y="619905"/>
                    <a:pt x="579437" y="601791"/>
                  </a:cubicBezTo>
                  <a:cubicBezTo>
                    <a:pt x="579437" y="601791"/>
                    <a:pt x="579437" y="601791"/>
                    <a:pt x="579437" y="561789"/>
                  </a:cubicBezTo>
                  <a:cubicBezTo>
                    <a:pt x="579437" y="543674"/>
                    <a:pt x="593706" y="528579"/>
                    <a:pt x="611730" y="528579"/>
                  </a:cubicBezTo>
                  <a:cubicBezTo>
                    <a:pt x="611730" y="528579"/>
                    <a:pt x="611730" y="528579"/>
                    <a:pt x="676317" y="528579"/>
                  </a:cubicBezTo>
                  <a:cubicBezTo>
                    <a:pt x="676317" y="528579"/>
                    <a:pt x="676317" y="528579"/>
                    <a:pt x="676317" y="303661"/>
                  </a:cubicBezTo>
                  <a:cubicBezTo>
                    <a:pt x="676317" y="249319"/>
                    <a:pt x="720627" y="204788"/>
                    <a:pt x="774700" y="204788"/>
                  </a:cubicBezTo>
                  <a:close/>
                  <a:moveTo>
                    <a:pt x="0" y="150813"/>
                  </a:moveTo>
                  <a:lnTo>
                    <a:pt x="228600" y="150813"/>
                  </a:lnTo>
                  <a:lnTo>
                    <a:pt x="228600" y="200025"/>
                  </a:lnTo>
                  <a:lnTo>
                    <a:pt x="168275" y="231775"/>
                  </a:lnTo>
                  <a:lnTo>
                    <a:pt x="0" y="184150"/>
                  </a:lnTo>
                  <a:close/>
                  <a:moveTo>
                    <a:pt x="588398" y="19050"/>
                  </a:moveTo>
                  <a:cubicBezTo>
                    <a:pt x="613179" y="19050"/>
                    <a:pt x="638711" y="28842"/>
                    <a:pt x="657485" y="47673"/>
                  </a:cubicBezTo>
                  <a:cubicBezTo>
                    <a:pt x="657485" y="47673"/>
                    <a:pt x="657485" y="47673"/>
                    <a:pt x="787399" y="177986"/>
                  </a:cubicBezTo>
                  <a:cubicBezTo>
                    <a:pt x="782893" y="177986"/>
                    <a:pt x="779139" y="176480"/>
                    <a:pt x="774633" y="176480"/>
                  </a:cubicBezTo>
                  <a:cubicBezTo>
                    <a:pt x="704044" y="176480"/>
                    <a:pt x="646972" y="233727"/>
                    <a:pt x="646972" y="304533"/>
                  </a:cubicBezTo>
                  <a:lnTo>
                    <a:pt x="646972" y="314325"/>
                  </a:lnTo>
                  <a:cubicBezTo>
                    <a:pt x="646972" y="314325"/>
                    <a:pt x="646972" y="314325"/>
                    <a:pt x="519310" y="186272"/>
                  </a:cubicBezTo>
                  <a:cubicBezTo>
                    <a:pt x="481012" y="147856"/>
                    <a:pt x="481012" y="86089"/>
                    <a:pt x="519310" y="47673"/>
                  </a:cubicBezTo>
                  <a:cubicBezTo>
                    <a:pt x="538084" y="28842"/>
                    <a:pt x="563616" y="19050"/>
                    <a:pt x="588398" y="19050"/>
                  </a:cubicBezTo>
                  <a:close/>
                  <a:moveTo>
                    <a:pt x="293470" y="17463"/>
                  </a:moveTo>
                  <a:cubicBezTo>
                    <a:pt x="293470" y="17463"/>
                    <a:pt x="293470" y="17463"/>
                    <a:pt x="508000" y="17463"/>
                  </a:cubicBezTo>
                  <a:cubicBezTo>
                    <a:pt x="504989" y="20491"/>
                    <a:pt x="501225" y="22763"/>
                    <a:pt x="497462" y="25791"/>
                  </a:cubicBezTo>
                  <a:cubicBezTo>
                    <a:pt x="474127" y="50019"/>
                    <a:pt x="460578" y="82575"/>
                    <a:pt x="460578" y="116645"/>
                  </a:cubicBezTo>
                  <a:cubicBezTo>
                    <a:pt x="460578" y="150715"/>
                    <a:pt x="474127" y="183271"/>
                    <a:pt x="497462" y="207499"/>
                  </a:cubicBezTo>
                  <a:cubicBezTo>
                    <a:pt x="497462" y="207499"/>
                    <a:pt x="497462" y="207499"/>
                    <a:pt x="504989" y="214313"/>
                  </a:cubicBezTo>
                  <a:cubicBezTo>
                    <a:pt x="504989" y="214313"/>
                    <a:pt x="504989" y="214313"/>
                    <a:pt x="293470" y="214313"/>
                  </a:cubicBezTo>
                  <a:cubicBezTo>
                    <a:pt x="275405" y="214313"/>
                    <a:pt x="260350" y="199928"/>
                    <a:pt x="260350" y="181757"/>
                  </a:cubicBezTo>
                  <a:cubicBezTo>
                    <a:pt x="260350" y="181757"/>
                    <a:pt x="260350" y="181757"/>
                    <a:pt x="260350" y="50019"/>
                  </a:cubicBezTo>
                  <a:cubicBezTo>
                    <a:pt x="260350" y="32605"/>
                    <a:pt x="275405" y="17463"/>
                    <a:pt x="293470" y="17463"/>
                  </a:cubicBezTo>
                  <a:close/>
                  <a:moveTo>
                    <a:pt x="168275" y="0"/>
                  </a:moveTo>
                  <a:lnTo>
                    <a:pt x="228600" y="31750"/>
                  </a:lnTo>
                  <a:lnTo>
                    <a:pt x="228600" y="80962"/>
                  </a:lnTo>
                  <a:lnTo>
                    <a:pt x="0" y="80962"/>
                  </a:lnTo>
                  <a:lnTo>
                    <a:pt x="0" y="47625"/>
                  </a:lnTo>
                  <a:close/>
                </a:path>
              </a:pathLst>
            </a:custGeom>
            <a:solidFill>
              <a:schemeClr val="bg1"/>
            </a:solidFill>
            <a:ln w="19050">
              <a:solidFill>
                <a:srgbClr val="002B62"/>
              </a:solidFill>
              <a:round/>
              <a:headEnd/>
              <a:tailEnd/>
            </a:ln>
            <a:effectLst/>
            <a:extLst/>
          </p:spPr>
          <p:txBody>
            <a:bodyPr vert="horz" wrap="square" lIns="91440" tIns="45720" rIns="91440" bIns="45720" numCol="1" anchor="t" anchorCtr="0" compatLnSpc="1">
              <a:prstTxWarp prst="textNoShape">
                <a:avLst/>
              </a:prstTxWarp>
              <a:noAutofit/>
            </a:bodyPr>
            <a:lstStyle/>
            <a:p>
              <a:endParaRPr lang="ja-JP" altLang="en-US"/>
            </a:p>
          </p:txBody>
        </p:sp>
        <p:sp>
          <p:nvSpPr>
            <p:cNvPr id="231" name="フリーフォーム 230"/>
            <p:cNvSpPr>
              <a:spLocks noChangeAspect="1" noChangeArrowheads="1"/>
            </p:cNvSpPr>
            <p:nvPr/>
          </p:nvSpPr>
          <p:spPr bwMode="gray">
            <a:xfrm>
              <a:off x="2942520" y="1427772"/>
              <a:ext cx="284019" cy="284208"/>
            </a:xfrm>
            <a:custGeom>
              <a:avLst/>
              <a:gdLst>
                <a:gd name="connsiteX0" fmla="*/ 234806 w 284019"/>
                <a:gd name="connsiteY0" fmla="*/ 187370 h 284208"/>
                <a:gd name="connsiteX1" fmla="*/ 284019 w 284019"/>
                <a:gd name="connsiteY1" fmla="*/ 235789 h 284208"/>
                <a:gd name="connsiteX2" fmla="*/ 234806 w 284019"/>
                <a:gd name="connsiteY2" fmla="*/ 284208 h 284208"/>
                <a:gd name="connsiteX3" fmla="*/ 185593 w 284019"/>
                <a:gd name="connsiteY3" fmla="*/ 235789 h 284208"/>
                <a:gd name="connsiteX4" fmla="*/ 234806 w 284019"/>
                <a:gd name="connsiteY4" fmla="*/ 187370 h 284208"/>
                <a:gd name="connsiteX5" fmla="*/ 49162 w 284019"/>
                <a:gd name="connsiteY5" fmla="*/ 0 h 284208"/>
                <a:gd name="connsiteX6" fmla="*/ 84171 w 284019"/>
                <a:gd name="connsiteY6" fmla="*/ 14154 h 284208"/>
                <a:gd name="connsiteX7" fmla="*/ 84171 w 284019"/>
                <a:gd name="connsiteY7" fmla="*/ 84359 h 284208"/>
                <a:gd name="connsiteX8" fmla="*/ 14720 w 284019"/>
                <a:gd name="connsiteY8" fmla="*/ 84359 h 284208"/>
                <a:gd name="connsiteX9" fmla="*/ 14720 w 284019"/>
                <a:gd name="connsiteY9" fmla="*/ 14154 h 284208"/>
                <a:gd name="connsiteX10" fmla="*/ 49162 w 284019"/>
                <a:gd name="connsiteY10" fmla="*/ 0 h 28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019" h="284208">
                  <a:moveTo>
                    <a:pt x="234806" y="187370"/>
                  </a:moveTo>
                  <a:cubicBezTo>
                    <a:pt x="261986" y="187370"/>
                    <a:pt x="284019" y="209048"/>
                    <a:pt x="284019" y="235789"/>
                  </a:cubicBezTo>
                  <a:cubicBezTo>
                    <a:pt x="284019" y="262530"/>
                    <a:pt x="261986" y="284208"/>
                    <a:pt x="234806" y="284208"/>
                  </a:cubicBezTo>
                  <a:cubicBezTo>
                    <a:pt x="207626" y="284208"/>
                    <a:pt x="185593" y="262530"/>
                    <a:pt x="185593" y="235789"/>
                  </a:cubicBezTo>
                  <a:cubicBezTo>
                    <a:pt x="185593" y="209048"/>
                    <a:pt x="207626" y="187370"/>
                    <a:pt x="234806" y="187370"/>
                  </a:cubicBezTo>
                  <a:close/>
                  <a:moveTo>
                    <a:pt x="49162" y="0"/>
                  </a:moveTo>
                  <a:cubicBezTo>
                    <a:pt x="61713" y="0"/>
                    <a:pt x="74357" y="4718"/>
                    <a:pt x="84171" y="14154"/>
                  </a:cubicBezTo>
                  <a:cubicBezTo>
                    <a:pt x="103043" y="33782"/>
                    <a:pt x="103043" y="64732"/>
                    <a:pt x="84171" y="84359"/>
                  </a:cubicBezTo>
                  <a:cubicBezTo>
                    <a:pt x="64543" y="103232"/>
                    <a:pt x="33593" y="103232"/>
                    <a:pt x="14720" y="84359"/>
                  </a:cubicBezTo>
                  <a:cubicBezTo>
                    <a:pt x="-4907" y="64732"/>
                    <a:pt x="-4907" y="33782"/>
                    <a:pt x="14720" y="14154"/>
                  </a:cubicBezTo>
                  <a:cubicBezTo>
                    <a:pt x="24157" y="4718"/>
                    <a:pt x="36612" y="0"/>
                    <a:pt x="49162"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p>
          </p:txBody>
        </p:sp>
      </p:grpSp>
      <p:sp>
        <p:nvSpPr>
          <p:cNvPr id="232" name="楕円 231"/>
          <p:cNvSpPr/>
          <p:nvPr/>
        </p:nvSpPr>
        <p:spPr bwMode="auto">
          <a:xfrm>
            <a:off x="8641963" y="3180064"/>
            <a:ext cx="540000" cy="540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900" b="1" dirty="0" smtClean="0">
                <a:solidFill>
                  <a:srgbClr val="002B62"/>
                </a:solidFill>
                <a:effectLst>
                  <a:glow rad="76200">
                    <a:schemeClr val="bg1"/>
                  </a:glow>
                </a:effectLst>
                <a:latin typeface="+mn-ea"/>
              </a:rPr>
              <a:t>Micro</a:t>
            </a:r>
            <a:br>
              <a:rPr kumimoji="1" lang="en-US" altLang="ja-JP" sz="900" b="1" dirty="0" smtClean="0">
                <a:solidFill>
                  <a:srgbClr val="002B62"/>
                </a:solidFill>
                <a:effectLst>
                  <a:glow rad="76200">
                    <a:schemeClr val="bg1"/>
                  </a:glow>
                </a:effectLst>
                <a:latin typeface="+mn-ea"/>
              </a:rPr>
            </a:br>
            <a:r>
              <a:rPr kumimoji="1" lang="en-US" altLang="ja-JP" sz="900" b="1" dirty="0" smtClean="0">
                <a:solidFill>
                  <a:srgbClr val="002B62"/>
                </a:solidFill>
                <a:effectLst>
                  <a:glow rad="76200">
                    <a:schemeClr val="bg1"/>
                  </a:glow>
                </a:effectLst>
                <a:latin typeface="+mn-ea"/>
              </a:rPr>
              <a:t>Service</a:t>
            </a:r>
            <a:endParaRPr kumimoji="1" lang="ja-JP" altLang="en-US" sz="900" b="1" dirty="0" smtClean="0">
              <a:solidFill>
                <a:srgbClr val="002B62"/>
              </a:solidFill>
              <a:effectLst>
                <a:glow rad="76200">
                  <a:schemeClr val="bg1"/>
                </a:glow>
              </a:effectLst>
              <a:latin typeface="+mn-ea"/>
            </a:endParaRPr>
          </a:p>
        </p:txBody>
      </p:sp>
      <p:sp>
        <p:nvSpPr>
          <p:cNvPr id="233" name="楕円 232"/>
          <p:cNvSpPr/>
          <p:nvPr/>
        </p:nvSpPr>
        <p:spPr bwMode="auto">
          <a:xfrm>
            <a:off x="9291524" y="2955576"/>
            <a:ext cx="540000" cy="540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900" b="1" dirty="0" smtClean="0">
                <a:solidFill>
                  <a:srgbClr val="002B62"/>
                </a:solidFill>
                <a:effectLst>
                  <a:glow rad="76200">
                    <a:schemeClr val="bg1"/>
                  </a:glow>
                </a:effectLst>
                <a:latin typeface="+mn-ea"/>
              </a:rPr>
              <a:t>Micro</a:t>
            </a:r>
            <a:br>
              <a:rPr kumimoji="1" lang="en-US" altLang="ja-JP" sz="900" b="1" dirty="0" smtClean="0">
                <a:solidFill>
                  <a:srgbClr val="002B62"/>
                </a:solidFill>
                <a:effectLst>
                  <a:glow rad="76200">
                    <a:schemeClr val="bg1"/>
                  </a:glow>
                </a:effectLst>
                <a:latin typeface="+mn-ea"/>
              </a:rPr>
            </a:br>
            <a:r>
              <a:rPr kumimoji="1" lang="en-US" altLang="ja-JP" sz="900" b="1" dirty="0" smtClean="0">
                <a:solidFill>
                  <a:srgbClr val="002B62"/>
                </a:solidFill>
                <a:effectLst>
                  <a:glow rad="76200">
                    <a:schemeClr val="bg1"/>
                  </a:glow>
                </a:effectLst>
                <a:latin typeface="+mn-ea"/>
              </a:rPr>
              <a:t>Service</a:t>
            </a:r>
            <a:endParaRPr kumimoji="1" lang="ja-JP" altLang="en-US" sz="900" b="1" dirty="0" smtClean="0">
              <a:solidFill>
                <a:srgbClr val="002B62"/>
              </a:solidFill>
              <a:effectLst>
                <a:glow rad="76200">
                  <a:schemeClr val="bg1"/>
                </a:glow>
              </a:effectLst>
              <a:latin typeface="+mn-ea"/>
            </a:endParaRPr>
          </a:p>
        </p:txBody>
      </p:sp>
      <p:sp>
        <p:nvSpPr>
          <p:cNvPr id="234" name="楕円 233"/>
          <p:cNvSpPr/>
          <p:nvPr/>
        </p:nvSpPr>
        <p:spPr bwMode="auto">
          <a:xfrm>
            <a:off x="9821224" y="2479802"/>
            <a:ext cx="540000" cy="540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900" b="1" dirty="0" smtClean="0">
                <a:solidFill>
                  <a:srgbClr val="002B62"/>
                </a:solidFill>
                <a:effectLst>
                  <a:glow rad="76200">
                    <a:schemeClr val="bg1"/>
                  </a:glow>
                </a:effectLst>
                <a:latin typeface="+mn-ea"/>
              </a:rPr>
              <a:t>Micro</a:t>
            </a:r>
            <a:br>
              <a:rPr kumimoji="1" lang="en-US" altLang="ja-JP" sz="900" b="1" dirty="0" smtClean="0">
                <a:solidFill>
                  <a:srgbClr val="002B62"/>
                </a:solidFill>
                <a:effectLst>
                  <a:glow rad="76200">
                    <a:schemeClr val="bg1"/>
                  </a:glow>
                </a:effectLst>
                <a:latin typeface="+mn-ea"/>
              </a:rPr>
            </a:br>
            <a:r>
              <a:rPr kumimoji="1" lang="en-US" altLang="ja-JP" sz="900" b="1" dirty="0" smtClean="0">
                <a:solidFill>
                  <a:srgbClr val="002B62"/>
                </a:solidFill>
                <a:effectLst>
                  <a:glow rad="76200">
                    <a:schemeClr val="bg1"/>
                  </a:glow>
                </a:effectLst>
                <a:latin typeface="+mn-ea"/>
              </a:rPr>
              <a:t>Service</a:t>
            </a:r>
            <a:endParaRPr kumimoji="1" lang="ja-JP" altLang="en-US" sz="900" b="1" dirty="0" smtClean="0">
              <a:solidFill>
                <a:srgbClr val="002B62"/>
              </a:solidFill>
              <a:effectLst>
                <a:glow rad="76200">
                  <a:schemeClr val="bg1"/>
                </a:glow>
              </a:effectLst>
              <a:latin typeface="+mn-ea"/>
            </a:endParaRPr>
          </a:p>
        </p:txBody>
      </p:sp>
      <p:sp>
        <p:nvSpPr>
          <p:cNvPr id="236" name="正方形/長方形 235"/>
          <p:cNvSpPr/>
          <p:nvPr/>
        </p:nvSpPr>
        <p:spPr bwMode="auto">
          <a:xfrm>
            <a:off x="10993170" y="3141640"/>
            <a:ext cx="720000" cy="648000"/>
          </a:xfrm>
          <a:prstGeom prst="rect">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900" b="1" dirty="0" smtClean="0">
                <a:solidFill>
                  <a:srgbClr val="002B62"/>
                </a:solidFill>
                <a:effectLst>
                  <a:glow rad="76200">
                    <a:schemeClr val="bg1"/>
                  </a:glow>
                </a:effectLst>
                <a:latin typeface="+mn-ea"/>
              </a:rPr>
              <a:t>Operation</a:t>
            </a:r>
            <a:br>
              <a:rPr kumimoji="1" lang="en-US" altLang="ja-JP" sz="900" b="1" dirty="0" smtClean="0">
                <a:solidFill>
                  <a:srgbClr val="002B62"/>
                </a:solidFill>
                <a:effectLst>
                  <a:glow rad="76200">
                    <a:schemeClr val="bg1"/>
                  </a:glow>
                </a:effectLst>
                <a:latin typeface="+mn-ea"/>
              </a:rPr>
            </a:br>
            <a:r>
              <a:rPr kumimoji="1" lang="en-US" altLang="ja-JP" sz="900" b="1" dirty="0" smtClean="0">
                <a:solidFill>
                  <a:srgbClr val="002B62"/>
                </a:solidFill>
                <a:effectLst>
                  <a:glow rad="76200">
                    <a:schemeClr val="bg1"/>
                  </a:glow>
                </a:effectLst>
                <a:latin typeface="+mn-ea"/>
              </a:rPr>
              <a:t>System</a:t>
            </a:r>
            <a:endParaRPr kumimoji="1" lang="ja-JP" altLang="en-US" sz="900" b="1" dirty="0" smtClean="0">
              <a:solidFill>
                <a:srgbClr val="002B62"/>
              </a:solidFill>
              <a:effectLst>
                <a:glow rad="76200">
                  <a:schemeClr val="bg1"/>
                </a:glow>
              </a:effectLst>
              <a:latin typeface="+mn-ea"/>
            </a:endParaRPr>
          </a:p>
        </p:txBody>
      </p:sp>
      <p:sp>
        <p:nvSpPr>
          <p:cNvPr id="237" name="正方形/長方形 236"/>
          <p:cNvSpPr/>
          <p:nvPr/>
        </p:nvSpPr>
        <p:spPr bwMode="auto">
          <a:xfrm>
            <a:off x="10993170" y="2368205"/>
            <a:ext cx="720000" cy="648000"/>
          </a:xfrm>
          <a:prstGeom prst="rect">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900" b="1" dirty="0" smtClean="0">
                <a:solidFill>
                  <a:srgbClr val="002B62"/>
                </a:solidFill>
                <a:effectLst>
                  <a:glow rad="76200">
                    <a:schemeClr val="bg1"/>
                  </a:glow>
                </a:effectLst>
                <a:latin typeface="+mn-ea"/>
              </a:rPr>
              <a:t>Middleware</a:t>
            </a:r>
            <a:endParaRPr kumimoji="1" lang="ja-JP" altLang="en-US" sz="900" b="1" dirty="0" smtClean="0">
              <a:solidFill>
                <a:srgbClr val="002B62"/>
              </a:solidFill>
              <a:effectLst>
                <a:glow rad="76200">
                  <a:schemeClr val="bg1"/>
                </a:glow>
              </a:effectLst>
              <a:latin typeface="+mn-ea"/>
            </a:endParaRPr>
          </a:p>
        </p:txBody>
      </p:sp>
      <p:sp>
        <p:nvSpPr>
          <p:cNvPr id="238" name="正方形/長方形 237"/>
          <p:cNvSpPr/>
          <p:nvPr/>
        </p:nvSpPr>
        <p:spPr bwMode="auto">
          <a:xfrm>
            <a:off x="10993170" y="1702770"/>
            <a:ext cx="720000" cy="540000"/>
          </a:xfrm>
          <a:prstGeom prst="rect">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900" b="1" dirty="0" smtClean="0">
                <a:solidFill>
                  <a:srgbClr val="002B62"/>
                </a:solidFill>
                <a:effectLst>
                  <a:glow rad="76200">
                    <a:schemeClr val="bg1"/>
                  </a:glow>
                </a:effectLst>
                <a:latin typeface="+mn-ea"/>
              </a:rPr>
              <a:t>Application</a:t>
            </a:r>
            <a:endParaRPr kumimoji="1" lang="ja-JP" altLang="en-US" sz="900" b="1" dirty="0" smtClean="0">
              <a:solidFill>
                <a:srgbClr val="002B62"/>
              </a:solidFill>
              <a:effectLst>
                <a:glow rad="76200">
                  <a:schemeClr val="bg1"/>
                </a:glow>
              </a:effectLst>
              <a:latin typeface="+mn-ea"/>
            </a:endParaRPr>
          </a:p>
        </p:txBody>
      </p:sp>
      <p:sp>
        <p:nvSpPr>
          <p:cNvPr id="20" name="正方形/長方形 19"/>
          <p:cNvSpPr/>
          <p:nvPr/>
        </p:nvSpPr>
        <p:spPr bwMode="auto">
          <a:xfrm>
            <a:off x="10921170" y="1629430"/>
            <a:ext cx="864000" cy="2268000"/>
          </a:xfrm>
          <a:prstGeom prst="rect">
            <a:avLst/>
          </a:prstGeom>
          <a:noFill/>
          <a:ln w="25400">
            <a:solidFill>
              <a:schemeClr val="bg1"/>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9" name="楕円 238"/>
          <p:cNvSpPr/>
          <p:nvPr/>
        </p:nvSpPr>
        <p:spPr bwMode="auto">
          <a:xfrm>
            <a:off x="10013120" y="3189668"/>
            <a:ext cx="540000" cy="540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900" b="1" dirty="0" smtClean="0">
                <a:solidFill>
                  <a:srgbClr val="002B62"/>
                </a:solidFill>
                <a:effectLst>
                  <a:glow rad="76200">
                    <a:schemeClr val="bg1"/>
                  </a:glow>
                </a:effectLst>
                <a:latin typeface="+mn-ea"/>
              </a:rPr>
              <a:t>Micro</a:t>
            </a:r>
            <a:br>
              <a:rPr kumimoji="1" lang="en-US" altLang="ja-JP" sz="900" b="1" dirty="0" smtClean="0">
                <a:solidFill>
                  <a:srgbClr val="002B62"/>
                </a:solidFill>
                <a:effectLst>
                  <a:glow rad="76200">
                    <a:schemeClr val="bg1"/>
                  </a:glow>
                </a:effectLst>
                <a:latin typeface="+mn-ea"/>
              </a:rPr>
            </a:br>
            <a:r>
              <a:rPr kumimoji="1" lang="en-US" altLang="ja-JP" sz="900" b="1" dirty="0" smtClean="0">
                <a:solidFill>
                  <a:srgbClr val="002B62"/>
                </a:solidFill>
                <a:effectLst>
                  <a:glow rad="76200">
                    <a:schemeClr val="bg1"/>
                  </a:glow>
                </a:effectLst>
                <a:latin typeface="+mn-ea"/>
              </a:rPr>
              <a:t>Service</a:t>
            </a:r>
            <a:endParaRPr kumimoji="1" lang="ja-JP" altLang="en-US" sz="900" b="1" dirty="0" smtClean="0">
              <a:solidFill>
                <a:srgbClr val="002B62"/>
              </a:solidFill>
              <a:effectLst>
                <a:glow rad="76200">
                  <a:schemeClr val="bg1"/>
                </a:glow>
              </a:effectLst>
              <a:latin typeface="+mn-ea"/>
            </a:endParaRPr>
          </a:p>
        </p:txBody>
      </p:sp>
      <p:sp>
        <p:nvSpPr>
          <p:cNvPr id="240" name="正方形/長方形 239"/>
          <p:cNvSpPr/>
          <p:nvPr/>
        </p:nvSpPr>
        <p:spPr bwMode="auto">
          <a:xfrm>
            <a:off x="8545290" y="1712893"/>
            <a:ext cx="2160000" cy="540000"/>
          </a:xfrm>
          <a:prstGeom prst="rect">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900" b="1" dirty="0" smtClean="0">
                <a:solidFill>
                  <a:srgbClr val="002B62"/>
                </a:solidFill>
                <a:effectLst>
                  <a:glow rad="76200">
                    <a:schemeClr val="bg1"/>
                  </a:glow>
                </a:effectLst>
                <a:latin typeface="+mn-ea"/>
              </a:rPr>
              <a:t>Application</a:t>
            </a:r>
            <a:endParaRPr kumimoji="1" lang="ja-JP" altLang="en-US" sz="900" b="1" dirty="0" smtClean="0">
              <a:solidFill>
                <a:srgbClr val="002B62"/>
              </a:solidFill>
              <a:effectLst>
                <a:glow rad="76200">
                  <a:schemeClr val="bg1"/>
                </a:glow>
              </a:effectLst>
              <a:latin typeface="+mn-ea"/>
            </a:endParaRPr>
          </a:p>
        </p:txBody>
      </p:sp>
      <p:cxnSp>
        <p:nvCxnSpPr>
          <p:cNvPr id="30" name="直線矢印コネクタ 29"/>
          <p:cNvCxnSpPr/>
          <p:nvPr/>
        </p:nvCxnSpPr>
        <p:spPr bwMode="auto">
          <a:xfrm>
            <a:off x="8116097" y="5014030"/>
            <a:ext cx="0" cy="936000"/>
          </a:xfrm>
          <a:prstGeom prst="straightConnector1">
            <a:avLst/>
          </a:prstGeom>
          <a:solidFill>
            <a:schemeClr val="bg1"/>
          </a:solidFill>
          <a:ln w="38100" cap="flat" cmpd="sng" algn="ctr">
            <a:solidFill>
              <a:schemeClr val="bg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3" name="テキスト ボックス 242"/>
          <p:cNvSpPr txBox="1"/>
          <p:nvPr/>
        </p:nvSpPr>
        <p:spPr>
          <a:xfrm rot="16200000">
            <a:off x="7400723" y="5345137"/>
            <a:ext cx="980013" cy="276999"/>
          </a:xfrm>
          <a:prstGeom prst="rect">
            <a:avLst/>
          </a:prstGeom>
          <a:noFill/>
        </p:spPr>
        <p:txBody>
          <a:bodyPr wrap="none" rtlCol="0">
            <a:spAutoFit/>
          </a:bodyPr>
          <a:lstStyle/>
          <a:p>
            <a:pPr algn="ctr"/>
            <a:r>
              <a:rPr kumimoji="1" lang="en-US" altLang="ja-JP" sz="1200" b="1" dirty="0" smtClean="0">
                <a:solidFill>
                  <a:srgbClr val="002B62"/>
                </a:solidFill>
                <a:effectLst>
                  <a:glow rad="76200">
                    <a:schemeClr val="bg1"/>
                  </a:glow>
                </a:effectLst>
              </a:rPr>
              <a:t>Hardware</a:t>
            </a:r>
            <a:endParaRPr kumimoji="1" lang="ja-JP" altLang="en-US" sz="1200" b="1" dirty="0">
              <a:solidFill>
                <a:srgbClr val="002B62"/>
              </a:solidFill>
              <a:effectLst>
                <a:glow rad="76200">
                  <a:schemeClr val="bg1"/>
                </a:glow>
              </a:effectLst>
            </a:endParaRPr>
          </a:p>
        </p:txBody>
      </p:sp>
      <p:grpSp>
        <p:nvGrpSpPr>
          <p:cNvPr id="2" name="グループ化 1"/>
          <p:cNvGrpSpPr/>
          <p:nvPr/>
        </p:nvGrpSpPr>
        <p:grpSpPr>
          <a:xfrm>
            <a:off x="7081009" y="945380"/>
            <a:ext cx="4847801" cy="461665"/>
            <a:chOff x="7116789" y="945380"/>
            <a:chExt cx="4847801" cy="461665"/>
          </a:xfrm>
        </p:grpSpPr>
        <p:sp>
          <p:nvSpPr>
            <p:cNvPr id="28" name="テキスト ボックス 27"/>
            <p:cNvSpPr txBox="1"/>
            <p:nvPr/>
          </p:nvSpPr>
          <p:spPr>
            <a:xfrm>
              <a:off x="8850020" y="945380"/>
              <a:ext cx="1381340" cy="461665"/>
            </a:xfrm>
            <a:prstGeom prst="rect">
              <a:avLst/>
            </a:prstGeom>
            <a:noFill/>
          </p:spPr>
          <p:txBody>
            <a:bodyPr wrap="none" rtlCol="0">
              <a:spAutoFit/>
            </a:bodyPr>
            <a:lstStyle/>
            <a:p>
              <a:pPr algn="ctr"/>
              <a:r>
                <a:rPr kumimoji="1" lang="en-US" altLang="ja-JP" sz="2400" b="1" dirty="0" smtClean="0">
                  <a:solidFill>
                    <a:srgbClr val="657079"/>
                  </a:solidFill>
                  <a:effectLst/>
                </a:rPr>
                <a:t>System</a:t>
              </a:r>
              <a:endParaRPr kumimoji="1" lang="ja-JP" altLang="en-US" sz="2400" b="1" dirty="0">
                <a:solidFill>
                  <a:srgbClr val="657079"/>
                </a:solidFill>
                <a:effectLst/>
              </a:endParaRPr>
            </a:p>
          </p:txBody>
        </p:sp>
        <p:cxnSp>
          <p:nvCxnSpPr>
            <p:cNvPr id="249" name="直線コネクタ 248"/>
            <p:cNvCxnSpPr/>
            <p:nvPr/>
          </p:nvCxnSpPr>
          <p:spPr bwMode="auto">
            <a:xfrm flipV="1">
              <a:off x="10344590" y="1176212"/>
              <a:ext cx="1620000" cy="1"/>
            </a:xfrm>
            <a:prstGeom prst="line">
              <a:avLst/>
            </a:prstGeom>
            <a:solidFill>
              <a:schemeClr val="bg1"/>
            </a:solidFill>
            <a:ln w="0" cap="flat" cmpd="sng" algn="ctr">
              <a:solidFill>
                <a:schemeClr val="bg1">
                  <a:alpha val="1000"/>
                </a:schemeClr>
              </a:solidFill>
              <a:prstDash val="solid"/>
              <a:round/>
              <a:headEnd type="none" w="med" len="med"/>
              <a:tailEnd type="triangle" w="med" len="med"/>
            </a:ln>
            <a:effectLst>
              <a:glow rad="38100">
                <a:schemeClr val="bg1">
                  <a:alpha val="40000"/>
                </a:schemeClr>
              </a:glow>
              <a:outerShdw dist="35921" dir="2700000" algn="ctr" rotWithShape="0">
                <a:schemeClr val="tx1">
                  <a:alpha val="50000"/>
                </a:schemeClr>
              </a:outerShdw>
            </a:effectLst>
            <a:extLst/>
          </p:spPr>
        </p:cxnSp>
        <p:cxnSp>
          <p:nvCxnSpPr>
            <p:cNvPr id="253" name="直線コネクタ 252"/>
            <p:cNvCxnSpPr/>
            <p:nvPr/>
          </p:nvCxnSpPr>
          <p:spPr bwMode="auto">
            <a:xfrm flipH="1" flipV="1">
              <a:off x="7116789" y="1175955"/>
              <a:ext cx="1620000" cy="514"/>
            </a:xfrm>
            <a:prstGeom prst="line">
              <a:avLst/>
            </a:prstGeom>
            <a:solidFill>
              <a:schemeClr val="bg1"/>
            </a:solidFill>
            <a:ln w="0" cap="flat" cmpd="sng" algn="ctr">
              <a:solidFill>
                <a:schemeClr val="bg1">
                  <a:alpha val="1000"/>
                </a:schemeClr>
              </a:solidFill>
              <a:prstDash val="solid"/>
              <a:round/>
              <a:headEnd type="none" w="med" len="med"/>
              <a:tailEnd type="triangle" w="med" len="med"/>
            </a:ln>
            <a:effectLst>
              <a:glow rad="38100">
                <a:schemeClr val="bg1">
                  <a:alpha val="40000"/>
                </a:schemeClr>
              </a:glow>
              <a:outerShdw dist="35921" dir="2700000" algn="ctr" rotWithShape="0">
                <a:schemeClr val="tx1">
                  <a:alpha val="50000"/>
                </a:schemeClr>
              </a:outerShdw>
            </a:effectLst>
            <a:extLst/>
          </p:spPr>
        </p:cxnSp>
      </p:grpSp>
      <p:grpSp>
        <p:nvGrpSpPr>
          <p:cNvPr id="3" name="グループ化 2"/>
          <p:cNvGrpSpPr/>
          <p:nvPr/>
        </p:nvGrpSpPr>
        <p:grpSpPr>
          <a:xfrm>
            <a:off x="4655800" y="945380"/>
            <a:ext cx="2172950" cy="461665"/>
            <a:chOff x="4655800" y="945380"/>
            <a:chExt cx="2172950" cy="461665"/>
          </a:xfrm>
        </p:grpSpPr>
        <p:sp>
          <p:nvSpPr>
            <p:cNvPr id="258" name="テキスト ボックス 257"/>
            <p:cNvSpPr txBox="1"/>
            <p:nvPr/>
          </p:nvSpPr>
          <p:spPr>
            <a:xfrm>
              <a:off x="5054704" y="945380"/>
              <a:ext cx="1401346" cy="461665"/>
            </a:xfrm>
            <a:prstGeom prst="rect">
              <a:avLst/>
            </a:prstGeom>
            <a:noFill/>
          </p:spPr>
          <p:txBody>
            <a:bodyPr wrap="none" rtlCol="0">
              <a:spAutoFit/>
            </a:bodyPr>
            <a:lstStyle/>
            <a:p>
              <a:pPr algn="ctr"/>
              <a:r>
                <a:rPr kumimoji="1" lang="en-US" altLang="ja-JP" sz="2400" b="1" dirty="0" smtClean="0">
                  <a:solidFill>
                    <a:srgbClr val="657079"/>
                  </a:solidFill>
                  <a:effectLst/>
                </a:rPr>
                <a:t>Method</a:t>
              </a:r>
              <a:endParaRPr kumimoji="1" lang="ja-JP" altLang="en-US" sz="2400" b="1" dirty="0">
                <a:solidFill>
                  <a:srgbClr val="657079"/>
                </a:solidFill>
                <a:effectLst/>
              </a:endParaRPr>
            </a:p>
          </p:txBody>
        </p:sp>
        <p:cxnSp>
          <p:nvCxnSpPr>
            <p:cNvPr id="259" name="直線コネクタ 258"/>
            <p:cNvCxnSpPr/>
            <p:nvPr/>
          </p:nvCxnSpPr>
          <p:spPr bwMode="auto">
            <a:xfrm flipH="1" flipV="1">
              <a:off x="4655800" y="1175955"/>
              <a:ext cx="360000" cy="514"/>
            </a:xfrm>
            <a:prstGeom prst="line">
              <a:avLst/>
            </a:prstGeom>
            <a:solidFill>
              <a:schemeClr val="bg1"/>
            </a:solidFill>
            <a:ln w="0" cap="flat" cmpd="sng" algn="ctr">
              <a:solidFill>
                <a:schemeClr val="bg1">
                  <a:alpha val="1000"/>
                </a:schemeClr>
              </a:solidFill>
              <a:prstDash val="solid"/>
              <a:round/>
              <a:headEnd type="none" w="med" len="med"/>
              <a:tailEnd type="triangle" w="med" len="med"/>
            </a:ln>
            <a:effectLst>
              <a:glow rad="38100">
                <a:schemeClr val="bg1">
                  <a:alpha val="40000"/>
                </a:schemeClr>
              </a:glow>
              <a:outerShdw dist="35921" dir="2700000" algn="ctr" rotWithShape="0">
                <a:schemeClr val="tx1">
                  <a:alpha val="50000"/>
                </a:schemeClr>
              </a:outerShdw>
            </a:effectLst>
            <a:extLst/>
          </p:spPr>
        </p:cxnSp>
        <p:cxnSp>
          <p:nvCxnSpPr>
            <p:cNvPr id="260" name="直線コネクタ 259"/>
            <p:cNvCxnSpPr/>
            <p:nvPr/>
          </p:nvCxnSpPr>
          <p:spPr bwMode="auto">
            <a:xfrm flipV="1">
              <a:off x="6468750" y="1176212"/>
              <a:ext cx="360000" cy="1"/>
            </a:xfrm>
            <a:prstGeom prst="line">
              <a:avLst/>
            </a:prstGeom>
            <a:solidFill>
              <a:schemeClr val="bg1"/>
            </a:solidFill>
            <a:ln w="0" cap="flat" cmpd="sng" algn="ctr">
              <a:solidFill>
                <a:schemeClr val="bg1">
                  <a:alpha val="1000"/>
                </a:schemeClr>
              </a:solidFill>
              <a:prstDash val="solid"/>
              <a:round/>
              <a:headEnd type="none" w="med" len="med"/>
              <a:tailEnd type="triangle" w="med" len="med"/>
            </a:ln>
            <a:effectLst>
              <a:glow rad="38100">
                <a:schemeClr val="bg1">
                  <a:alpha val="40000"/>
                </a:schemeClr>
              </a:glow>
              <a:outerShdw dist="35921" dir="2700000" algn="ctr" rotWithShape="0">
                <a:schemeClr val="tx1">
                  <a:alpha val="50000"/>
                </a:schemeClr>
              </a:outerShdw>
            </a:effectLst>
            <a:extLst/>
          </p:spPr>
        </p:cxnSp>
      </p:grpSp>
      <p:pic>
        <p:nvPicPr>
          <p:cNvPr id="264" name="図 2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015" y="4973796"/>
            <a:ext cx="1892572" cy="576000"/>
          </a:xfrm>
          <a:prstGeom prst="rect">
            <a:avLst/>
          </a:prstGeom>
          <a:effectLst>
            <a:glow rad="25400">
              <a:schemeClr val="bg1"/>
            </a:glow>
          </a:effectLst>
        </p:spPr>
      </p:pic>
      <p:cxnSp>
        <p:nvCxnSpPr>
          <p:cNvPr id="245" name="直線コネクタ 244"/>
          <p:cNvCxnSpPr/>
          <p:nvPr/>
        </p:nvCxnSpPr>
        <p:spPr bwMode="auto">
          <a:xfrm>
            <a:off x="6967464" y="1017390"/>
            <a:ext cx="0" cy="5220000"/>
          </a:xfrm>
          <a:prstGeom prst="line">
            <a:avLst/>
          </a:prstGeom>
          <a:solidFill>
            <a:schemeClr val="bg1"/>
          </a:solidFill>
          <a:ln w="0" cap="flat" cmpd="sng" algn="ctr">
            <a:solidFill>
              <a:schemeClr val="bg1">
                <a:alpha val="1000"/>
              </a:schemeClr>
            </a:solidFill>
            <a:prstDash val="solid"/>
            <a:round/>
            <a:headEnd type="none" w="med" len="med"/>
            <a:tailEnd type="none" w="med" len="med"/>
          </a:ln>
          <a:effectLst>
            <a:glow rad="38100">
              <a:schemeClr val="bg1">
                <a:alpha val="40000"/>
              </a:schemeClr>
            </a:glow>
            <a:outerShdw dist="35921" dir="2700000" algn="ctr" rotWithShape="0">
              <a:schemeClr val="tx1">
                <a:alpha val="50000"/>
              </a:schemeClr>
            </a:outerShdw>
          </a:effectLst>
          <a:extLst/>
        </p:spPr>
      </p:cxnSp>
      <p:cxnSp>
        <p:nvCxnSpPr>
          <p:cNvPr id="257" name="直線コネクタ 256"/>
          <p:cNvCxnSpPr/>
          <p:nvPr/>
        </p:nvCxnSpPr>
        <p:spPr bwMode="auto">
          <a:xfrm>
            <a:off x="4511780" y="1017390"/>
            <a:ext cx="0" cy="5220000"/>
          </a:xfrm>
          <a:prstGeom prst="line">
            <a:avLst/>
          </a:prstGeom>
          <a:solidFill>
            <a:schemeClr val="bg1"/>
          </a:solidFill>
          <a:ln w="0" cap="flat" cmpd="sng" algn="ctr">
            <a:solidFill>
              <a:schemeClr val="bg1">
                <a:alpha val="1000"/>
              </a:schemeClr>
            </a:solidFill>
            <a:prstDash val="solid"/>
            <a:round/>
            <a:headEnd type="none" w="med" len="med"/>
            <a:tailEnd type="none" w="med" len="med"/>
          </a:ln>
          <a:effectLst>
            <a:glow rad="38100">
              <a:schemeClr val="bg1">
                <a:alpha val="40000"/>
              </a:schemeClr>
            </a:glow>
            <a:outerShdw dist="35921" dir="2700000" algn="ctr" rotWithShape="0">
              <a:schemeClr val="tx1">
                <a:alpha val="50000"/>
              </a:schemeClr>
            </a:outerShdw>
          </a:effectLst>
          <a:extLst/>
        </p:spPr>
      </p:cxnSp>
      <p:pic>
        <p:nvPicPr>
          <p:cNvPr id="35" name="図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696" y="5655763"/>
            <a:ext cx="1095211" cy="288000"/>
          </a:xfrm>
          <a:prstGeom prst="rect">
            <a:avLst/>
          </a:prstGeom>
          <a:effectLst>
            <a:glow rad="25400">
              <a:schemeClr val="bg1"/>
            </a:glow>
          </a:effectLst>
        </p:spPr>
      </p:pic>
      <p:sp>
        <p:nvSpPr>
          <p:cNvPr id="142" name="円柱 141"/>
          <p:cNvSpPr/>
          <p:nvPr/>
        </p:nvSpPr>
        <p:spPr bwMode="auto">
          <a:xfrm>
            <a:off x="281696" y="1688241"/>
            <a:ext cx="3600000" cy="2536605"/>
          </a:xfrm>
          <a:prstGeom prst="can">
            <a:avLst>
              <a:gd name="adj" fmla="val 13284"/>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9" name="テキスト ボックス 178"/>
          <p:cNvSpPr txBox="1"/>
          <p:nvPr/>
        </p:nvSpPr>
        <p:spPr>
          <a:xfrm>
            <a:off x="1629489" y="1700760"/>
            <a:ext cx="904415" cy="369332"/>
          </a:xfrm>
          <a:prstGeom prst="rect">
            <a:avLst/>
          </a:prstGeom>
          <a:noFill/>
        </p:spPr>
        <p:txBody>
          <a:bodyPr wrap="none" rtlCol="0">
            <a:spAutoFit/>
          </a:bodyPr>
          <a:lstStyle/>
          <a:p>
            <a:r>
              <a:rPr kumimoji="1" lang="en-US" altLang="ja-JP" b="1" dirty="0" smtClean="0">
                <a:solidFill>
                  <a:srgbClr val="002B62"/>
                </a:solidFill>
                <a:effectLst>
                  <a:glow rad="101600">
                    <a:schemeClr val="bg1"/>
                  </a:glow>
                </a:effectLst>
              </a:rPr>
              <a:t>CMDB</a:t>
            </a:r>
            <a:endParaRPr kumimoji="1" lang="ja-JP" altLang="en-US" b="1" dirty="0">
              <a:solidFill>
                <a:srgbClr val="002B62"/>
              </a:solidFill>
              <a:effectLst>
                <a:glow rad="101600">
                  <a:schemeClr val="bg1"/>
                </a:glow>
              </a:effectLst>
            </a:endParaRPr>
          </a:p>
        </p:txBody>
      </p:sp>
      <p:sp>
        <p:nvSpPr>
          <p:cNvPr id="175" name="角丸四角形 174"/>
          <p:cNvSpPr/>
          <p:nvPr/>
        </p:nvSpPr>
        <p:spPr bwMode="auto">
          <a:xfrm>
            <a:off x="281696" y="4414893"/>
            <a:ext cx="3600000" cy="1462447"/>
          </a:xfrm>
          <a:prstGeom prst="roundRect">
            <a:avLst>
              <a:gd name="adj" fmla="val 14189"/>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0" name="テキスト ボックス 179"/>
          <p:cNvSpPr txBox="1"/>
          <p:nvPr/>
        </p:nvSpPr>
        <p:spPr>
          <a:xfrm>
            <a:off x="256641" y="4455973"/>
            <a:ext cx="1302729" cy="507831"/>
          </a:xfrm>
          <a:prstGeom prst="rect">
            <a:avLst/>
          </a:prstGeom>
          <a:noFill/>
        </p:spPr>
        <p:txBody>
          <a:bodyPr wrap="none" rtlCol="0">
            <a:spAutoFit/>
          </a:bodyPr>
          <a:lstStyle/>
          <a:p>
            <a:pPr algn="ctr"/>
            <a:r>
              <a:rPr lang="en-US" altLang="ja-JP" sz="1600" b="1" dirty="0" smtClean="0">
                <a:solidFill>
                  <a:srgbClr val="002B62"/>
                </a:solidFill>
                <a:effectLst>
                  <a:glow rad="101600">
                    <a:schemeClr val="bg1"/>
                  </a:glow>
                </a:effectLst>
              </a:rPr>
              <a:t>Conductor</a:t>
            </a:r>
            <a:br>
              <a:rPr lang="en-US" altLang="ja-JP" sz="1600" b="1" dirty="0" smtClean="0">
                <a:solidFill>
                  <a:srgbClr val="002B62"/>
                </a:solidFill>
                <a:effectLst>
                  <a:glow rad="101600">
                    <a:schemeClr val="bg1"/>
                  </a:glow>
                </a:effectLst>
              </a:rPr>
            </a:br>
            <a:r>
              <a:rPr lang="en-US" altLang="ja-JP" sz="1100" b="1" dirty="0" smtClean="0">
                <a:solidFill>
                  <a:srgbClr val="002B62"/>
                </a:solidFill>
                <a:effectLst>
                  <a:glow rad="101600">
                    <a:schemeClr val="bg1"/>
                  </a:glow>
                </a:effectLst>
              </a:rPr>
              <a:t>(Job Flow)</a:t>
            </a:r>
            <a:endParaRPr kumimoji="1" lang="ja-JP" altLang="en-US" sz="1100" b="1" dirty="0">
              <a:solidFill>
                <a:srgbClr val="002B62"/>
              </a:solidFill>
              <a:effectLst>
                <a:glow rad="101600">
                  <a:schemeClr val="bg1"/>
                </a:glow>
              </a:effectLst>
            </a:endParaRPr>
          </a:p>
        </p:txBody>
      </p:sp>
      <p:pic>
        <p:nvPicPr>
          <p:cNvPr id="52" name="図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4536" y="2310423"/>
            <a:ext cx="1474320" cy="1838677"/>
          </a:xfrm>
          <a:prstGeom prst="rect">
            <a:avLst/>
          </a:prstGeom>
        </p:spPr>
      </p:pic>
      <p:sp>
        <p:nvSpPr>
          <p:cNvPr id="56" name="テキスト ボックス 55"/>
          <p:cNvSpPr txBox="1"/>
          <p:nvPr/>
        </p:nvSpPr>
        <p:spPr>
          <a:xfrm>
            <a:off x="932760" y="2002367"/>
            <a:ext cx="2297873" cy="338554"/>
          </a:xfrm>
          <a:prstGeom prst="rect">
            <a:avLst/>
          </a:prstGeom>
          <a:noFill/>
        </p:spPr>
        <p:txBody>
          <a:bodyPr wrap="none" rtlCol="0">
            <a:spAutoFit/>
          </a:bodyPr>
          <a:lstStyle/>
          <a:p>
            <a:pPr algn="ctr"/>
            <a:r>
              <a:rPr kumimoji="1" lang="en-US" altLang="ja-JP" sz="1600" b="1" dirty="0" smtClean="0">
                <a:solidFill>
                  <a:srgbClr val="002B62"/>
                </a:solidFill>
                <a:effectLst>
                  <a:glow rad="127000">
                    <a:schemeClr val="bg1"/>
                  </a:glow>
                </a:effectLst>
              </a:rPr>
              <a:t>System</a:t>
            </a:r>
            <a:r>
              <a:rPr lang="ja-JP" altLang="en-US" sz="1600" b="1" dirty="0">
                <a:solidFill>
                  <a:srgbClr val="002B62"/>
                </a:solidFill>
                <a:effectLst>
                  <a:glow rad="127000">
                    <a:schemeClr val="bg1"/>
                  </a:glow>
                </a:effectLst>
              </a:rPr>
              <a:t> </a:t>
            </a:r>
            <a:r>
              <a:rPr kumimoji="1" lang="en-US" altLang="ja-JP" sz="1600" b="1" dirty="0" smtClean="0">
                <a:solidFill>
                  <a:srgbClr val="002B62"/>
                </a:solidFill>
                <a:effectLst>
                  <a:glow rad="127000">
                    <a:schemeClr val="bg1"/>
                  </a:glow>
                </a:effectLst>
              </a:rPr>
              <a:t>Parameters</a:t>
            </a:r>
            <a:endParaRPr kumimoji="1" lang="ja-JP" altLang="en-US" sz="1600" b="1" dirty="0">
              <a:solidFill>
                <a:srgbClr val="002B62"/>
              </a:solidFill>
              <a:effectLst>
                <a:glow rad="127000">
                  <a:schemeClr val="bg1"/>
                </a:glow>
              </a:effectLst>
            </a:endParaRPr>
          </a:p>
        </p:txBody>
      </p:sp>
      <p:grpSp>
        <p:nvGrpSpPr>
          <p:cNvPr id="246" name="グループ化 245"/>
          <p:cNvGrpSpPr/>
          <p:nvPr/>
        </p:nvGrpSpPr>
        <p:grpSpPr>
          <a:xfrm>
            <a:off x="1429590" y="4216076"/>
            <a:ext cx="1304213" cy="826492"/>
            <a:chOff x="1415350" y="4216076"/>
            <a:chExt cx="1304213" cy="826492"/>
          </a:xfrm>
        </p:grpSpPr>
        <p:sp>
          <p:nvSpPr>
            <p:cNvPr id="17" name="フリーフォーム 16"/>
            <p:cNvSpPr/>
            <p:nvPr/>
          </p:nvSpPr>
          <p:spPr bwMode="auto">
            <a:xfrm>
              <a:off x="1415350" y="4216076"/>
              <a:ext cx="296073" cy="826492"/>
            </a:xfrm>
            <a:custGeom>
              <a:avLst/>
              <a:gdLst>
                <a:gd name="connsiteX0" fmla="*/ 0 w 296073"/>
                <a:gd name="connsiteY0" fmla="*/ 808907 h 826492"/>
                <a:gd name="connsiteX1" fmla="*/ 272561 w 296073"/>
                <a:gd name="connsiteY1" fmla="*/ 15 h 826492"/>
                <a:gd name="connsiteX2" fmla="*/ 263769 w 296073"/>
                <a:gd name="connsiteY2" fmla="*/ 826492 h 826492"/>
              </a:gdLst>
              <a:ahLst/>
              <a:cxnLst>
                <a:cxn ang="0">
                  <a:pos x="connsiteX0" y="connsiteY0"/>
                </a:cxn>
                <a:cxn ang="0">
                  <a:pos x="connsiteX1" y="connsiteY1"/>
                </a:cxn>
                <a:cxn ang="0">
                  <a:pos x="connsiteX2" y="connsiteY2"/>
                </a:cxn>
              </a:cxnLst>
              <a:rect l="l" t="t" r="r" b="b"/>
              <a:pathLst>
                <a:path w="296073" h="826492">
                  <a:moveTo>
                    <a:pt x="0" y="808907"/>
                  </a:moveTo>
                  <a:cubicBezTo>
                    <a:pt x="114300" y="402995"/>
                    <a:pt x="228600" y="-2916"/>
                    <a:pt x="272561" y="15"/>
                  </a:cubicBezTo>
                  <a:cubicBezTo>
                    <a:pt x="316522" y="2946"/>
                    <a:pt x="290145" y="414719"/>
                    <a:pt x="263769" y="826492"/>
                  </a:cubicBezTo>
                </a:path>
              </a:pathLst>
            </a:custGeom>
            <a:noFill/>
            <a:ln w="19050">
              <a:solidFill>
                <a:srgbClr val="002B62"/>
              </a:solidFill>
              <a:tailEnd type="triangle"/>
            </a:ln>
            <a:effectLst>
              <a:glow rad="63500">
                <a:srgbClr val="FF9F9F"/>
              </a:glow>
            </a:effectLst>
            <a:extLst/>
          </p:spPr>
          <p:txBody>
            <a:bodyPr rtlCol="0" anchor="ctr"/>
            <a:lstStyle/>
            <a:p>
              <a:pPr algn="ctr"/>
              <a:endParaRPr kumimoji="1" lang="ja-JP" altLang="en-US"/>
            </a:p>
          </p:txBody>
        </p:sp>
        <p:sp>
          <p:nvSpPr>
            <p:cNvPr id="19" name="フリーフォーム 18"/>
            <p:cNvSpPr/>
            <p:nvPr/>
          </p:nvSpPr>
          <p:spPr bwMode="auto">
            <a:xfrm>
              <a:off x="1953156" y="4233671"/>
              <a:ext cx="228600" cy="808897"/>
            </a:xfrm>
            <a:custGeom>
              <a:avLst/>
              <a:gdLst>
                <a:gd name="connsiteX0" fmla="*/ 0 w 228600"/>
                <a:gd name="connsiteY0" fmla="*/ 808897 h 808897"/>
                <a:gd name="connsiteX1" fmla="*/ 114300 w 228600"/>
                <a:gd name="connsiteY1" fmla="*/ 4 h 808897"/>
                <a:gd name="connsiteX2" fmla="*/ 228600 w 228600"/>
                <a:gd name="connsiteY2" fmla="*/ 800104 h 808897"/>
              </a:gdLst>
              <a:ahLst/>
              <a:cxnLst>
                <a:cxn ang="0">
                  <a:pos x="connsiteX0" y="connsiteY0"/>
                </a:cxn>
                <a:cxn ang="0">
                  <a:pos x="connsiteX1" y="connsiteY1"/>
                </a:cxn>
                <a:cxn ang="0">
                  <a:pos x="connsiteX2" y="connsiteY2"/>
                </a:cxn>
              </a:cxnLst>
              <a:rect l="l" t="t" r="r" b="b"/>
              <a:pathLst>
                <a:path w="228600" h="808897">
                  <a:moveTo>
                    <a:pt x="0" y="808897"/>
                  </a:moveTo>
                  <a:cubicBezTo>
                    <a:pt x="38100" y="405183"/>
                    <a:pt x="76200" y="1469"/>
                    <a:pt x="114300" y="4"/>
                  </a:cubicBezTo>
                  <a:cubicBezTo>
                    <a:pt x="152400" y="-1461"/>
                    <a:pt x="190500" y="399321"/>
                    <a:pt x="228600" y="800104"/>
                  </a:cubicBezTo>
                </a:path>
              </a:pathLst>
            </a:custGeom>
            <a:noFill/>
            <a:ln w="19050">
              <a:solidFill>
                <a:srgbClr val="002B62"/>
              </a:solidFill>
              <a:tailEnd type="triangle"/>
            </a:ln>
            <a:effectLst>
              <a:glow rad="63500">
                <a:srgbClr val="ACA5F2"/>
              </a:glow>
            </a:effectLst>
            <a:extLst/>
          </p:spPr>
          <p:txBody>
            <a:bodyPr rtlCol="0" anchor="ctr"/>
            <a:lstStyle/>
            <a:p>
              <a:pPr algn="ctr"/>
              <a:endParaRPr kumimoji="1" lang="ja-JP" altLang="en-US"/>
            </a:p>
          </p:txBody>
        </p:sp>
        <p:sp>
          <p:nvSpPr>
            <p:cNvPr id="97" name="フリーフォーム 96"/>
            <p:cNvSpPr/>
            <p:nvPr/>
          </p:nvSpPr>
          <p:spPr bwMode="auto">
            <a:xfrm flipH="1">
              <a:off x="2423490" y="4216076"/>
              <a:ext cx="296073" cy="826492"/>
            </a:xfrm>
            <a:custGeom>
              <a:avLst/>
              <a:gdLst>
                <a:gd name="connsiteX0" fmla="*/ 0 w 296073"/>
                <a:gd name="connsiteY0" fmla="*/ 808907 h 826492"/>
                <a:gd name="connsiteX1" fmla="*/ 272561 w 296073"/>
                <a:gd name="connsiteY1" fmla="*/ 15 h 826492"/>
                <a:gd name="connsiteX2" fmla="*/ 263769 w 296073"/>
                <a:gd name="connsiteY2" fmla="*/ 826492 h 826492"/>
              </a:gdLst>
              <a:ahLst/>
              <a:cxnLst>
                <a:cxn ang="0">
                  <a:pos x="connsiteX0" y="connsiteY0"/>
                </a:cxn>
                <a:cxn ang="0">
                  <a:pos x="connsiteX1" y="connsiteY1"/>
                </a:cxn>
                <a:cxn ang="0">
                  <a:pos x="connsiteX2" y="connsiteY2"/>
                </a:cxn>
              </a:cxnLst>
              <a:rect l="l" t="t" r="r" b="b"/>
              <a:pathLst>
                <a:path w="296073" h="826492">
                  <a:moveTo>
                    <a:pt x="0" y="808907"/>
                  </a:moveTo>
                  <a:cubicBezTo>
                    <a:pt x="114300" y="402995"/>
                    <a:pt x="228600" y="-2916"/>
                    <a:pt x="272561" y="15"/>
                  </a:cubicBezTo>
                  <a:cubicBezTo>
                    <a:pt x="316522" y="2946"/>
                    <a:pt x="290145" y="414719"/>
                    <a:pt x="263769" y="826492"/>
                  </a:cubicBezTo>
                </a:path>
              </a:pathLst>
            </a:custGeom>
            <a:noFill/>
            <a:ln w="19050">
              <a:solidFill>
                <a:srgbClr val="002B62"/>
              </a:solidFill>
              <a:headEnd type="triangle"/>
            </a:ln>
            <a:effectLst>
              <a:glow rad="63500">
                <a:srgbClr val="FF9F9F"/>
              </a:glow>
            </a:effectLst>
            <a:extLst/>
          </p:spPr>
          <p:txBody>
            <a:bodyPr rtlCol="0" anchor="ctr"/>
            <a:lstStyle/>
            <a:p>
              <a:pPr algn="ctr"/>
              <a:endParaRPr kumimoji="1" lang="ja-JP" altLang="en-US"/>
            </a:p>
          </p:txBody>
        </p:sp>
      </p:grpSp>
      <p:cxnSp>
        <p:nvCxnSpPr>
          <p:cNvPr id="23" name="カギ線コネクタ 22"/>
          <p:cNvCxnSpPr>
            <a:stCxn id="276" idx="4"/>
            <a:endCxn id="8" idx="1"/>
          </p:cNvCxnSpPr>
          <p:nvPr/>
        </p:nvCxnSpPr>
        <p:spPr bwMode="auto">
          <a:xfrm rot="5400000" flipH="1" flipV="1">
            <a:off x="1946508" y="2743485"/>
            <a:ext cx="3813191" cy="2087821"/>
          </a:xfrm>
          <a:prstGeom prst="bentConnector4">
            <a:avLst>
              <a:gd name="adj1" fmla="val -5995"/>
              <a:gd name="adj2" fmla="val 62217"/>
            </a:avLst>
          </a:prstGeom>
          <a:solidFill>
            <a:schemeClr val="bg1"/>
          </a:solidFill>
          <a:ln w="19050" cap="flat" cmpd="sng" algn="ctr">
            <a:solidFill>
              <a:srgbClr val="002B62"/>
            </a:solidFill>
            <a:prstDash val="solid"/>
            <a:round/>
            <a:headEnd type="none" w="med" len="med"/>
            <a:tailEnd type="triangle"/>
          </a:ln>
          <a:effectLst>
            <a:glow rad="63500">
              <a:srgbClr val="FF9F9F"/>
            </a:glow>
          </a:effectLst>
          <a:extLst/>
        </p:spPr>
      </p:cxnSp>
      <p:cxnSp>
        <p:nvCxnSpPr>
          <p:cNvPr id="105" name="カギ線コネクタ 104"/>
          <p:cNvCxnSpPr>
            <a:stCxn id="275" idx="4"/>
            <a:endCxn id="134" idx="1"/>
          </p:cNvCxnSpPr>
          <p:nvPr/>
        </p:nvCxnSpPr>
        <p:spPr bwMode="auto">
          <a:xfrm rot="5400000" flipH="1" flipV="1">
            <a:off x="2408242" y="3338932"/>
            <a:ext cx="2053914" cy="2656204"/>
          </a:xfrm>
          <a:prstGeom prst="bentConnector4">
            <a:avLst>
              <a:gd name="adj1" fmla="val -18325"/>
              <a:gd name="adj2" fmla="val 81162"/>
            </a:avLst>
          </a:prstGeom>
          <a:solidFill>
            <a:schemeClr val="bg1"/>
          </a:solidFill>
          <a:ln w="19050" cap="flat" cmpd="sng" algn="ctr">
            <a:solidFill>
              <a:srgbClr val="002B62"/>
            </a:solidFill>
            <a:prstDash val="solid"/>
            <a:round/>
            <a:headEnd type="none" w="med" len="med"/>
            <a:tailEnd type="triangle"/>
          </a:ln>
          <a:effectLst>
            <a:glow rad="63500">
              <a:srgbClr val="ACA5F2"/>
            </a:glow>
          </a:effectLst>
          <a:extLst/>
        </p:spPr>
      </p:cxnSp>
      <p:cxnSp>
        <p:nvCxnSpPr>
          <p:cNvPr id="119" name="カギ線コネクタ 118"/>
          <p:cNvCxnSpPr>
            <a:stCxn id="271" idx="4"/>
            <a:endCxn id="264" idx="1"/>
          </p:cNvCxnSpPr>
          <p:nvPr/>
        </p:nvCxnSpPr>
        <p:spPr bwMode="auto">
          <a:xfrm rot="5400000" flipH="1" flipV="1">
            <a:off x="2934909" y="3731886"/>
            <a:ext cx="432195" cy="3492015"/>
          </a:xfrm>
          <a:prstGeom prst="bentConnector4">
            <a:avLst>
              <a:gd name="adj1" fmla="val -121280"/>
              <a:gd name="adj2" fmla="val 85341"/>
            </a:avLst>
          </a:prstGeom>
          <a:solidFill>
            <a:schemeClr val="bg1"/>
          </a:solidFill>
          <a:ln w="19050" cap="flat" cmpd="sng" algn="ctr">
            <a:solidFill>
              <a:srgbClr val="002B62"/>
            </a:solidFill>
            <a:prstDash val="solid"/>
            <a:round/>
            <a:headEnd type="none" w="med" len="med"/>
            <a:tailEnd type="triangle"/>
          </a:ln>
          <a:effectLst>
            <a:glow rad="63500">
              <a:srgbClr val="FF9F9F"/>
            </a:glow>
          </a:effectLst>
          <a:extLst/>
        </p:spPr>
      </p:cxnSp>
      <p:grpSp>
        <p:nvGrpSpPr>
          <p:cNvPr id="241" name="グループ化 240"/>
          <p:cNvGrpSpPr/>
          <p:nvPr/>
        </p:nvGrpSpPr>
        <p:grpSpPr>
          <a:xfrm>
            <a:off x="382100" y="5153991"/>
            <a:ext cx="3399193" cy="540000"/>
            <a:chOff x="320477" y="5153991"/>
            <a:chExt cx="3399193" cy="540000"/>
          </a:xfrm>
        </p:grpSpPr>
        <p:cxnSp>
          <p:nvCxnSpPr>
            <p:cNvPr id="278" name="直線コネクタ 277"/>
            <p:cNvCxnSpPr>
              <a:stCxn id="266" idx="1"/>
              <a:endCxn id="82" idx="1"/>
            </p:cNvCxnSpPr>
            <p:nvPr/>
          </p:nvCxnSpPr>
          <p:spPr bwMode="auto">
            <a:xfrm>
              <a:off x="885878" y="5423991"/>
              <a:ext cx="2293792" cy="0"/>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4" name="グループ化 13"/>
            <p:cNvGrpSpPr/>
            <p:nvPr/>
          </p:nvGrpSpPr>
          <p:grpSpPr>
            <a:xfrm>
              <a:off x="320477" y="5153991"/>
              <a:ext cx="590803" cy="540000"/>
              <a:chOff x="263190" y="5070415"/>
              <a:chExt cx="590803" cy="540000"/>
            </a:xfrm>
          </p:grpSpPr>
          <p:sp>
            <p:nvSpPr>
              <p:cNvPr id="266" name="フローチャート: 論理積ゲート 265"/>
              <p:cNvSpPr/>
              <p:nvPr/>
            </p:nvSpPr>
            <p:spPr bwMode="auto">
              <a:xfrm rot="10800000">
                <a:off x="288591" y="5070415"/>
                <a:ext cx="540000" cy="540000"/>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7" name="テキスト ボックス 266"/>
              <p:cNvSpPr txBox="1"/>
              <p:nvPr/>
            </p:nvSpPr>
            <p:spPr>
              <a:xfrm>
                <a:off x="263190" y="5201916"/>
                <a:ext cx="590803" cy="276999"/>
              </a:xfrm>
              <a:prstGeom prst="rect">
                <a:avLst/>
              </a:prstGeom>
              <a:noFill/>
            </p:spPr>
            <p:txBody>
              <a:bodyPr wrap="none" rtlCol="0">
                <a:spAutoFit/>
              </a:bodyPr>
              <a:lstStyle/>
              <a:p>
                <a:pPr algn="ctr"/>
                <a:r>
                  <a:rPr kumimoji="1" lang="en-US" altLang="ja-JP" sz="1200" b="1" dirty="0" smtClean="0">
                    <a:solidFill>
                      <a:srgbClr val="002B62"/>
                    </a:solidFill>
                  </a:rPr>
                  <a:t>Start</a:t>
                </a:r>
                <a:endParaRPr kumimoji="1" lang="ja-JP" altLang="en-US" sz="1200" b="1" dirty="0">
                  <a:solidFill>
                    <a:srgbClr val="002B62"/>
                  </a:solidFill>
                </a:endParaRPr>
              </a:p>
            </p:txBody>
          </p:sp>
        </p:grpSp>
        <p:sp>
          <p:nvSpPr>
            <p:cNvPr id="271" name="楕円 270"/>
            <p:cNvSpPr/>
            <p:nvPr/>
          </p:nvSpPr>
          <p:spPr bwMode="auto">
            <a:xfrm>
              <a:off x="1073377" y="5153991"/>
              <a:ext cx="540000" cy="540000"/>
            </a:xfrm>
            <a:prstGeom prst="ellipse">
              <a:avLst/>
            </a:prstGeom>
            <a:solidFill>
              <a:schemeClr val="bg1"/>
            </a:solidFill>
            <a:ln w="38100">
              <a:solidFill>
                <a:srgbClr val="002B62"/>
              </a:solidFill>
            </a:ln>
            <a:effectLst>
              <a:glow rad="127000">
                <a:srgbClr val="F57F7F"/>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sp>
          <p:nvSpPr>
            <p:cNvPr id="275" name="楕円 274"/>
            <p:cNvSpPr/>
            <p:nvPr/>
          </p:nvSpPr>
          <p:spPr bwMode="auto">
            <a:xfrm>
              <a:off x="1775474" y="5153991"/>
              <a:ext cx="540000" cy="540000"/>
            </a:xfrm>
            <a:prstGeom prst="ellipse">
              <a:avLst/>
            </a:prstGeom>
            <a:solidFill>
              <a:schemeClr val="bg1"/>
            </a:solidFill>
            <a:ln w="38100">
              <a:solidFill>
                <a:srgbClr val="002B62"/>
              </a:solidFill>
            </a:ln>
            <a:effectLst>
              <a:glow rad="127000">
                <a:srgbClr val="ACA4FC"/>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sp>
          <p:nvSpPr>
            <p:cNvPr id="276" name="楕円 275"/>
            <p:cNvSpPr/>
            <p:nvPr/>
          </p:nvSpPr>
          <p:spPr bwMode="auto">
            <a:xfrm>
              <a:off x="2477571" y="5153991"/>
              <a:ext cx="540000" cy="540000"/>
            </a:xfrm>
            <a:prstGeom prst="ellipse">
              <a:avLst/>
            </a:prstGeom>
            <a:solidFill>
              <a:schemeClr val="bg1"/>
            </a:solidFill>
            <a:ln w="38100">
              <a:solidFill>
                <a:srgbClr val="002B62"/>
              </a:solidFill>
            </a:ln>
            <a:effectLst>
              <a:glow rad="127000">
                <a:srgbClr val="F57F7F"/>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grpSp>
          <p:nvGrpSpPr>
            <p:cNvPr id="13" name="グループ化 12"/>
            <p:cNvGrpSpPr/>
            <p:nvPr/>
          </p:nvGrpSpPr>
          <p:grpSpPr>
            <a:xfrm>
              <a:off x="3179670" y="5153991"/>
              <a:ext cx="540000" cy="540000"/>
              <a:chOff x="3360612" y="5100853"/>
              <a:chExt cx="540000" cy="540000"/>
            </a:xfrm>
          </p:grpSpPr>
          <p:sp>
            <p:nvSpPr>
              <p:cNvPr id="82" name="フローチャート: 論理積ゲート 81"/>
              <p:cNvSpPr/>
              <p:nvPr/>
            </p:nvSpPr>
            <p:spPr bwMode="auto">
              <a:xfrm>
                <a:off x="3360612" y="5100853"/>
                <a:ext cx="540000" cy="540000"/>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3" name="テキスト ボックス 82"/>
              <p:cNvSpPr txBox="1"/>
              <p:nvPr/>
            </p:nvSpPr>
            <p:spPr>
              <a:xfrm>
                <a:off x="3384391" y="5232354"/>
                <a:ext cx="492443" cy="276999"/>
              </a:xfrm>
              <a:prstGeom prst="rect">
                <a:avLst/>
              </a:prstGeom>
              <a:noFill/>
            </p:spPr>
            <p:txBody>
              <a:bodyPr wrap="none" rtlCol="0">
                <a:spAutoFit/>
              </a:bodyPr>
              <a:lstStyle/>
              <a:p>
                <a:pPr algn="ctr"/>
                <a:r>
                  <a:rPr kumimoji="1" lang="en-US" altLang="ja-JP" sz="1200" b="1" dirty="0" smtClean="0">
                    <a:solidFill>
                      <a:srgbClr val="002B62"/>
                    </a:solidFill>
                  </a:rPr>
                  <a:t>End</a:t>
                </a:r>
                <a:endParaRPr kumimoji="1" lang="ja-JP" altLang="en-US" sz="1200" b="1" dirty="0">
                  <a:solidFill>
                    <a:srgbClr val="002B62"/>
                  </a:solidFill>
                </a:endParaRPr>
              </a:p>
            </p:txBody>
          </p:sp>
        </p:grpSp>
      </p:grpSp>
      <p:cxnSp>
        <p:nvCxnSpPr>
          <p:cNvPr id="81" name="直線コネクタ 80"/>
          <p:cNvCxnSpPr/>
          <p:nvPr/>
        </p:nvCxnSpPr>
        <p:spPr bwMode="auto">
          <a:xfrm>
            <a:off x="12038326" y="1017390"/>
            <a:ext cx="0" cy="5220000"/>
          </a:xfrm>
          <a:prstGeom prst="line">
            <a:avLst/>
          </a:prstGeom>
          <a:solidFill>
            <a:schemeClr val="bg1"/>
          </a:solidFill>
          <a:ln w="0" cap="flat" cmpd="sng" algn="ctr">
            <a:solidFill>
              <a:schemeClr val="bg1">
                <a:alpha val="1000"/>
              </a:schemeClr>
            </a:solidFill>
            <a:prstDash val="solid"/>
            <a:round/>
            <a:headEnd type="none" w="med" len="med"/>
            <a:tailEnd type="none" w="med" len="med"/>
          </a:ln>
          <a:effectLst>
            <a:glow rad="38100">
              <a:schemeClr val="bg1">
                <a:alpha val="40000"/>
              </a:schemeClr>
            </a:glow>
            <a:outerShdw dist="35921" dir="2700000" algn="ctr" rotWithShape="0">
              <a:schemeClr val="tx1">
                <a:alpha val="50000"/>
              </a:schemeClr>
            </a:outerShdw>
          </a:effectLst>
          <a:extLst/>
        </p:spPr>
      </p:cxnSp>
    </p:spTree>
    <p:extLst>
      <p:ext uri="{BB962C8B-B14F-4D97-AF65-F5344CB8AC3E}">
        <p14:creationId xmlns:p14="http://schemas.microsoft.com/office/powerpoint/2010/main" val="3674006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7 Features of Exastro IT Automation</a:t>
            </a:r>
            <a:endParaRPr kumimoji="1" lang="ja-JP" altLang="en-US" dirty="0"/>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 r="522"/>
          <a:stretch/>
        </p:blipFill>
        <p:spPr>
          <a:xfrm>
            <a:off x="-600" y="657430"/>
            <a:ext cx="12193200" cy="5886000"/>
          </a:xfrm>
          <a:prstGeom prst="rect">
            <a:avLst/>
          </a:prstGeom>
        </p:spPr>
      </p:pic>
      <p:pic>
        <p:nvPicPr>
          <p:cNvPr id="2" name="図 1"/>
          <p:cNvPicPr>
            <a:picLocks noChangeAspect="1"/>
          </p:cNvPicPr>
          <p:nvPr/>
        </p:nvPicPr>
        <p:blipFill>
          <a:blip r:embed="rId4"/>
          <a:stretch>
            <a:fillRect/>
          </a:stretch>
        </p:blipFill>
        <p:spPr>
          <a:xfrm>
            <a:off x="0" y="650165"/>
            <a:ext cx="12211050" cy="5905500"/>
          </a:xfrm>
          <a:prstGeom prst="rect">
            <a:avLst/>
          </a:prstGeom>
        </p:spPr>
      </p:pic>
      <p:sp>
        <p:nvSpPr>
          <p:cNvPr id="5" name="テキスト ボックス 4"/>
          <p:cNvSpPr txBox="1"/>
          <p:nvPr/>
        </p:nvSpPr>
        <p:spPr>
          <a:xfrm>
            <a:off x="4079720" y="1072887"/>
            <a:ext cx="6616620" cy="369332"/>
          </a:xfrm>
          <a:prstGeom prst="rect">
            <a:avLst/>
          </a:prstGeom>
          <a:noFill/>
        </p:spPr>
        <p:txBody>
          <a:bodyPr wrap="none" rtlCol="0">
            <a:spAutoFit/>
          </a:bodyPr>
          <a:lstStyle/>
          <a:p>
            <a:r>
              <a:rPr kumimoji="1" lang="en-US" altLang="ja-JP" b="1" dirty="0" smtClean="0">
                <a:solidFill>
                  <a:schemeClr val="tx1">
                    <a:lumMod val="65000"/>
                    <a:lumOff val="35000"/>
                  </a:schemeClr>
                </a:solidFill>
              </a:rPr>
              <a:t>Multiple user interfaces &amp; Role Based Access Control</a:t>
            </a:r>
            <a:endParaRPr kumimoji="1" lang="ja-JP" altLang="en-US" b="1" dirty="0">
              <a:solidFill>
                <a:schemeClr val="tx1">
                  <a:lumMod val="65000"/>
                  <a:lumOff val="35000"/>
                </a:schemeClr>
              </a:solidFill>
            </a:endParaRPr>
          </a:p>
        </p:txBody>
      </p:sp>
      <p:sp>
        <p:nvSpPr>
          <p:cNvPr id="8" name="テキスト ボックス 7"/>
          <p:cNvSpPr txBox="1"/>
          <p:nvPr/>
        </p:nvSpPr>
        <p:spPr>
          <a:xfrm>
            <a:off x="4295750" y="1844183"/>
            <a:ext cx="6072111" cy="369332"/>
          </a:xfrm>
          <a:prstGeom prst="rect">
            <a:avLst/>
          </a:prstGeom>
          <a:noFill/>
        </p:spPr>
        <p:txBody>
          <a:bodyPr wrap="none" rtlCol="0">
            <a:spAutoFit/>
          </a:bodyPr>
          <a:lstStyle/>
          <a:p>
            <a:r>
              <a:rPr kumimoji="1" lang="en-US" altLang="ja-JP" b="1" dirty="0" smtClean="0">
                <a:solidFill>
                  <a:schemeClr val="tx1">
                    <a:lumMod val="65000"/>
                    <a:lumOff val="35000"/>
                  </a:schemeClr>
                </a:solidFill>
              </a:rPr>
              <a:t>Function to manage parameters’ change history</a:t>
            </a:r>
            <a:endParaRPr kumimoji="1" lang="ja-JP" altLang="en-US" b="1" dirty="0">
              <a:solidFill>
                <a:schemeClr val="tx1">
                  <a:lumMod val="65000"/>
                  <a:lumOff val="35000"/>
                </a:schemeClr>
              </a:solidFill>
            </a:endParaRPr>
          </a:p>
        </p:txBody>
      </p:sp>
      <p:sp>
        <p:nvSpPr>
          <p:cNvPr id="9" name="テキスト ボックス 8"/>
          <p:cNvSpPr txBox="1"/>
          <p:nvPr/>
        </p:nvSpPr>
        <p:spPr>
          <a:xfrm>
            <a:off x="4593896" y="2643383"/>
            <a:ext cx="5589094" cy="369332"/>
          </a:xfrm>
          <a:prstGeom prst="rect">
            <a:avLst/>
          </a:prstGeom>
          <a:noFill/>
        </p:spPr>
        <p:txBody>
          <a:bodyPr wrap="none" rtlCol="0">
            <a:spAutoFit/>
          </a:bodyPr>
          <a:lstStyle/>
          <a:p>
            <a:r>
              <a:rPr kumimoji="1" lang="en-US" altLang="ja-JP" b="1" dirty="0" smtClean="0">
                <a:solidFill>
                  <a:schemeClr val="tx1">
                    <a:lumMod val="65000"/>
                    <a:lumOff val="35000"/>
                  </a:schemeClr>
                </a:solidFill>
              </a:rPr>
              <a:t>Function to prevent typos of variable names</a:t>
            </a:r>
            <a:endParaRPr kumimoji="1" lang="ja-JP" altLang="en-US" b="1" dirty="0">
              <a:solidFill>
                <a:schemeClr val="tx1">
                  <a:lumMod val="65000"/>
                  <a:lumOff val="35000"/>
                </a:schemeClr>
              </a:solidFill>
            </a:endParaRPr>
          </a:p>
        </p:txBody>
      </p:sp>
      <p:sp>
        <p:nvSpPr>
          <p:cNvPr id="10" name="テキスト ボックス 9"/>
          <p:cNvSpPr txBox="1"/>
          <p:nvPr/>
        </p:nvSpPr>
        <p:spPr>
          <a:xfrm>
            <a:off x="4871830" y="3438826"/>
            <a:ext cx="5292603" cy="369332"/>
          </a:xfrm>
          <a:prstGeom prst="rect">
            <a:avLst/>
          </a:prstGeom>
          <a:noFill/>
        </p:spPr>
        <p:txBody>
          <a:bodyPr wrap="none" rtlCol="0">
            <a:spAutoFit/>
          </a:bodyPr>
          <a:lstStyle/>
          <a:p>
            <a:r>
              <a:rPr kumimoji="1" lang="en-US" altLang="ja-JP" b="1" dirty="0" smtClean="0">
                <a:solidFill>
                  <a:schemeClr val="tx1">
                    <a:lumMod val="65000"/>
                    <a:lumOff val="35000"/>
                  </a:schemeClr>
                </a:solidFill>
              </a:rPr>
              <a:t>Function to improve the reusability of </a:t>
            </a:r>
            <a:r>
              <a:rPr kumimoji="1" lang="en-US" altLang="ja-JP" b="1" dirty="0" err="1" smtClean="0">
                <a:solidFill>
                  <a:schemeClr val="tx1">
                    <a:lumMod val="65000"/>
                    <a:lumOff val="35000"/>
                  </a:schemeClr>
                </a:solidFill>
              </a:rPr>
              <a:t>IaC</a:t>
            </a:r>
            <a:endParaRPr kumimoji="1" lang="ja-JP" altLang="en-US" b="1" dirty="0">
              <a:solidFill>
                <a:schemeClr val="tx1">
                  <a:lumMod val="65000"/>
                  <a:lumOff val="35000"/>
                </a:schemeClr>
              </a:solidFill>
            </a:endParaRPr>
          </a:p>
        </p:txBody>
      </p:sp>
      <p:sp>
        <p:nvSpPr>
          <p:cNvPr id="11" name="テキスト ボックス 10"/>
          <p:cNvSpPr txBox="1"/>
          <p:nvPr/>
        </p:nvSpPr>
        <p:spPr>
          <a:xfrm>
            <a:off x="4593896" y="4210122"/>
            <a:ext cx="5743495" cy="369332"/>
          </a:xfrm>
          <a:prstGeom prst="rect">
            <a:avLst/>
          </a:prstGeom>
          <a:noFill/>
        </p:spPr>
        <p:txBody>
          <a:bodyPr wrap="none" rtlCol="0">
            <a:spAutoFit/>
          </a:bodyPr>
          <a:lstStyle/>
          <a:p>
            <a:r>
              <a:rPr kumimoji="1" lang="en-US" altLang="ja-JP" b="1" dirty="0" smtClean="0">
                <a:solidFill>
                  <a:schemeClr val="tx1">
                    <a:lumMod val="65000"/>
                    <a:lumOff val="35000"/>
                  </a:schemeClr>
                </a:solidFill>
              </a:rPr>
              <a:t>Function to control multiple automation tools</a:t>
            </a:r>
            <a:endParaRPr kumimoji="1" lang="ja-JP" altLang="en-US" b="1" dirty="0">
              <a:solidFill>
                <a:schemeClr val="tx1">
                  <a:lumMod val="65000"/>
                  <a:lumOff val="35000"/>
                </a:schemeClr>
              </a:solidFill>
            </a:endParaRPr>
          </a:p>
        </p:txBody>
      </p:sp>
      <p:sp>
        <p:nvSpPr>
          <p:cNvPr id="12" name="テキスト ボックス 11"/>
          <p:cNvSpPr txBox="1"/>
          <p:nvPr/>
        </p:nvSpPr>
        <p:spPr>
          <a:xfrm>
            <a:off x="4295750" y="4981418"/>
            <a:ext cx="6527108" cy="369332"/>
          </a:xfrm>
          <a:prstGeom prst="rect">
            <a:avLst/>
          </a:prstGeom>
          <a:noFill/>
        </p:spPr>
        <p:txBody>
          <a:bodyPr wrap="none" rtlCol="0">
            <a:spAutoFit/>
          </a:bodyPr>
          <a:lstStyle/>
          <a:p>
            <a:r>
              <a:rPr kumimoji="1" lang="en-US" altLang="ja-JP" b="1" dirty="0" smtClean="0">
                <a:solidFill>
                  <a:schemeClr val="tx1">
                    <a:lumMod val="65000"/>
                    <a:lumOff val="35000"/>
                  </a:schemeClr>
                </a:solidFill>
              </a:rPr>
              <a:t>The last way to continue automation: pioneer mode</a:t>
            </a:r>
            <a:endParaRPr kumimoji="1" lang="ja-JP" altLang="en-US" b="1" dirty="0">
              <a:solidFill>
                <a:schemeClr val="tx1">
                  <a:lumMod val="65000"/>
                  <a:lumOff val="35000"/>
                </a:schemeClr>
              </a:solidFill>
            </a:endParaRPr>
          </a:p>
        </p:txBody>
      </p:sp>
      <p:sp>
        <p:nvSpPr>
          <p:cNvPr id="13" name="テキスト ボックス 12"/>
          <p:cNvSpPr txBox="1"/>
          <p:nvPr/>
        </p:nvSpPr>
        <p:spPr>
          <a:xfrm>
            <a:off x="4079720" y="5789141"/>
            <a:ext cx="5211811" cy="369332"/>
          </a:xfrm>
          <a:prstGeom prst="rect">
            <a:avLst/>
          </a:prstGeom>
          <a:noFill/>
        </p:spPr>
        <p:txBody>
          <a:bodyPr wrap="none" rtlCol="0">
            <a:spAutoFit/>
          </a:bodyPr>
          <a:lstStyle/>
          <a:p>
            <a:r>
              <a:rPr kumimoji="1" lang="en-US" altLang="ja-JP" b="1" dirty="0" smtClean="0">
                <a:solidFill>
                  <a:schemeClr val="tx1">
                    <a:lumMod val="65000"/>
                    <a:lumOff val="35000"/>
                  </a:schemeClr>
                </a:solidFill>
              </a:rPr>
              <a:t>Real-time monitoring of execution status</a:t>
            </a:r>
            <a:endParaRPr kumimoji="1" lang="ja-JP" altLang="en-US" b="1" dirty="0">
              <a:solidFill>
                <a:schemeClr val="tx1">
                  <a:lumMod val="65000"/>
                  <a:lumOff val="35000"/>
                </a:schemeClr>
              </a:solidFill>
            </a:endParaRPr>
          </a:p>
        </p:txBody>
      </p:sp>
    </p:spTree>
    <p:extLst>
      <p:ext uri="{BB962C8B-B14F-4D97-AF65-F5344CB8AC3E}">
        <p14:creationId xmlns:p14="http://schemas.microsoft.com/office/powerpoint/2010/main" val="1017875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1</a:t>
            </a:r>
            <a:r>
              <a:rPr lang="en-US" altLang="ja-JP" baseline="30000" dirty="0" smtClean="0"/>
              <a:t>st</a:t>
            </a:r>
            <a:r>
              <a:rPr lang="en-US" altLang="ja-JP" dirty="0" smtClean="0"/>
              <a:t> feature- </a:t>
            </a:r>
            <a:r>
              <a:rPr lang="en-US" altLang="ja-JP" b="1" dirty="0" smtClean="0">
                <a:effectLst>
                  <a:glow rad="127000">
                    <a:srgbClr val="002B62"/>
                  </a:glow>
                </a:effectLst>
              </a:rPr>
              <a:t>Multiple user interfaces and RBAC</a:t>
            </a:r>
            <a:endParaRPr kumimoji="1" lang="ja-JP" altLang="en-US" b="1" dirty="0">
              <a:effectLst>
                <a:glow rad="127000">
                  <a:srgbClr val="002B62"/>
                </a:glow>
              </a:effectLst>
            </a:endParaRPr>
          </a:p>
        </p:txBody>
      </p:sp>
      <p:sp>
        <p:nvSpPr>
          <p:cNvPr id="9" name="テキスト プレースホルダー 7"/>
          <p:cNvSpPr txBox="1">
            <a:spLocks/>
          </p:cNvSpPr>
          <p:nvPr/>
        </p:nvSpPr>
        <p:spPr bwMode="gray">
          <a:xfrm>
            <a:off x="239916" y="817533"/>
            <a:ext cx="11712168" cy="2064000"/>
          </a:xfrm>
          <a:prstGeom prst="roundRect">
            <a:avLst>
              <a:gd name="adj" fmla="val 8816"/>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000" b="1" kern="0" dirty="0" smtClean="0">
                <a:solidFill>
                  <a:srgbClr val="005DD6"/>
                </a:solidFill>
                <a:effectLst>
                  <a:glow rad="152400">
                    <a:srgbClr val="FFFFFF"/>
                  </a:glow>
                </a:effectLst>
                <a:latin typeface="メイリオ"/>
              </a:rPr>
              <a:t>User operations can be executed from </a:t>
            </a:r>
            <a:r>
              <a:rPr lang="en-US" altLang="ja-JP" sz="2000" b="1" kern="0" dirty="0" smtClean="0">
                <a:solidFill>
                  <a:srgbClr val="C00000"/>
                </a:solidFill>
                <a:effectLst>
                  <a:glow rad="152400">
                    <a:srgbClr val="FFFFFF"/>
                  </a:glow>
                </a:effectLst>
                <a:latin typeface="メイリオ"/>
              </a:rPr>
              <a:t>3</a:t>
            </a:r>
            <a:r>
              <a:rPr lang="ja-JP" altLang="en-US" sz="2000" b="1" kern="0" dirty="0" smtClean="0">
                <a:solidFill>
                  <a:srgbClr val="C00000"/>
                </a:solidFill>
                <a:effectLst>
                  <a:glow rad="152400">
                    <a:srgbClr val="FFFFFF"/>
                  </a:glow>
                </a:effectLst>
                <a:latin typeface="メイリオ"/>
              </a:rPr>
              <a:t> </a:t>
            </a:r>
            <a:r>
              <a:rPr lang="en-US" altLang="ja-JP" sz="2000" b="1" kern="0" dirty="0" smtClean="0">
                <a:solidFill>
                  <a:srgbClr val="C00000"/>
                </a:solidFill>
                <a:effectLst>
                  <a:glow rad="152400">
                    <a:srgbClr val="FFFFFF"/>
                  </a:glow>
                </a:effectLst>
                <a:latin typeface="メイリオ"/>
              </a:rPr>
              <a:t>types of interfaces(Web</a:t>
            </a:r>
            <a:r>
              <a:rPr lang="en-US" altLang="ja-JP" sz="2000" b="1" kern="0" dirty="0">
                <a:solidFill>
                  <a:srgbClr val="C00000"/>
                </a:solidFill>
                <a:effectLst>
                  <a:glow rad="152400">
                    <a:srgbClr val="FFFFFF"/>
                  </a:glow>
                </a:effectLst>
                <a:latin typeface="メイリオ"/>
              </a:rPr>
              <a:t>, Excel, </a:t>
            </a:r>
            <a:r>
              <a:rPr lang="en-US" altLang="ja-JP" sz="2000" b="1" kern="0" dirty="0" smtClean="0">
                <a:solidFill>
                  <a:srgbClr val="C00000"/>
                </a:solidFill>
                <a:effectLst>
                  <a:glow rad="152400">
                    <a:srgbClr val="FFFFFF"/>
                  </a:glow>
                </a:effectLst>
                <a:latin typeface="メイリオ"/>
              </a:rPr>
              <a:t>RestAPI</a:t>
            </a:r>
            <a:r>
              <a:rPr lang="en-US" altLang="ja-JP" sz="2000" b="1" kern="0" dirty="0">
                <a:solidFill>
                  <a:srgbClr val="C00000"/>
                </a:solidFill>
                <a:effectLst>
                  <a:glow rad="152400">
                    <a:srgbClr val="FFFFFF"/>
                  </a:glow>
                </a:effectLst>
                <a:latin typeface="メイリオ"/>
              </a:rPr>
              <a:t>.</a:t>
            </a:r>
            <a:endParaRPr lang="en-US" altLang="ja-JP" sz="2000" b="1" kern="0" dirty="0" smtClean="0">
              <a:solidFill>
                <a:srgbClr val="005DD6"/>
              </a:solidFill>
              <a:effectLst>
                <a:glow rad="152400">
                  <a:srgbClr val="FFFFFF"/>
                </a:glow>
              </a:effectLst>
              <a:latin typeface="メイリオ"/>
            </a:endParaRPr>
          </a:p>
          <a:p>
            <a:pPr lvl="0" algn="l">
              <a:buClr>
                <a:srgbClr val="002B62"/>
              </a:buClr>
              <a:defRPr/>
            </a:pPr>
            <a:r>
              <a:rPr lang="en-US" altLang="ja-JP" sz="2000" b="1" kern="0" dirty="0" smtClean="0">
                <a:solidFill>
                  <a:srgbClr val="005DD6"/>
                </a:solidFill>
                <a:effectLst>
                  <a:glow rad="152400">
                    <a:srgbClr val="FFFFFF"/>
                  </a:glow>
                </a:effectLst>
                <a:latin typeface="メイリオ"/>
              </a:rPr>
              <a:t>ITA also records operation information from all interfaces, such as</a:t>
            </a:r>
            <a:r>
              <a:rPr lang="ja-JP" altLang="en-US" sz="2000" b="1" kern="0" dirty="0" smtClean="0">
                <a:solidFill>
                  <a:srgbClr val="C00000"/>
                </a:solidFill>
                <a:effectLst>
                  <a:glow rad="152400">
                    <a:srgbClr val="FFFFFF"/>
                  </a:glow>
                </a:effectLst>
                <a:latin typeface="メイリオ"/>
              </a:rPr>
              <a:t>「</a:t>
            </a:r>
            <a:r>
              <a:rPr lang="en-US" altLang="ja-JP" sz="2000" b="1" kern="0" dirty="0" smtClean="0">
                <a:solidFill>
                  <a:srgbClr val="C00000"/>
                </a:solidFill>
                <a:effectLst>
                  <a:glow rad="152400">
                    <a:srgbClr val="FFFFFF"/>
                  </a:glow>
                </a:effectLst>
                <a:latin typeface="メイリオ"/>
              </a:rPr>
              <a:t>Who did it</a:t>
            </a:r>
            <a:r>
              <a:rPr lang="ja-JP" altLang="en-US" sz="2000" b="1" kern="0" dirty="0" smtClean="0">
                <a:solidFill>
                  <a:srgbClr val="C00000"/>
                </a:solidFill>
                <a:effectLst>
                  <a:glow rad="152400">
                    <a:srgbClr val="FFFFFF"/>
                  </a:glow>
                </a:effectLst>
                <a:latin typeface="メイリオ"/>
              </a:rPr>
              <a:t>・</a:t>
            </a:r>
            <a:r>
              <a:rPr lang="en-US" altLang="ja-JP" sz="2000" b="1" kern="0" dirty="0" smtClean="0">
                <a:solidFill>
                  <a:srgbClr val="C00000"/>
                </a:solidFill>
                <a:effectLst>
                  <a:glow rad="152400">
                    <a:srgbClr val="FFFFFF"/>
                  </a:glow>
                </a:effectLst>
                <a:latin typeface="メイリオ"/>
              </a:rPr>
              <a:t>when</a:t>
            </a:r>
            <a:r>
              <a:rPr lang="ja-JP" altLang="en-US" sz="2000" b="1" kern="0" dirty="0" smtClean="0">
                <a:solidFill>
                  <a:srgbClr val="C00000"/>
                </a:solidFill>
                <a:effectLst>
                  <a:glow rad="152400">
                    <a:srgbClr val="FFFFFF"/>
                  </a:glow>
                </a:effectLst>
                <a:latin typeface="メイリオ"/>
              </a:rPr>
              <a:t>・</a:t>
            </a:r>
            <a:r>
              <a:rPr lang="en-US" altLang="ja-JP" sz="2000" b="1" kern="0" dirty="0" smtClean="0">
                <a:solidFill>
                  <a:srgbClr val="C00000"/>
                </a:solidFill>
                <a:effectLst>
                  <a:glow rad="152400">
                    <a:srgbClr val="FFFFFF"/>
                  </a:glow>
                </a:effectLst>
                <a:latin typeface="メイリオ"/>
              </a:rPr>
              <a:t>what</a:t>
            </a:r>
            <a:r>
              <a:rPr lang="ja-JP" altLang="en-US" sz="2000" b="1" kern="0" dirty="0" smtClean="0">
                <a:solidFill>
                  <a:srgbClr val="C00000"/>
                </a:solidFill>
                <a:effectLst>
                  <a:glow rad="152400">
                    <a:srgbClr val="FFFFFF"/>
                  </a:glow>
                </a:effectLst>
                <a:latin typeface="メイリオ"/>
              </a:rPr>
              <a:t>」</a:t>
            </a:r>
            <a:r>
              <a:rPr lang="en-US" altLang="ja-JP" sz="2000" b="1" kern="0" dirty="0" smtClean="0">
                <a:solidFill>
                  <a:srgbClr val="C00000"/>
                </a:solidFill>
                <a:effectLst>
                  <a:glow rad="152400">
                    <a:srgbClr val="FFFFFF"/>
                  </a:glow>
                </a:effectLst>
                <a:latin typeface="メイリオ"/>
              </a:rPr>
              <a:t>.</a:t>
            </a:r>
            <a:br>
              <a:rPr lang="en-US" altLang="ja-JP" sz="2000" b="1" kern="0" dirty="0" smtClean="0">
                <a:solidFill>
                  <a:srgbClr val="C00000"/>
                </a:solidFill>
                <a:effectLst>
                  <a:glow rad="152400">
                    <a:srgbClr val="FFFFFF"/>
                  </a:glow>
                </a:effectLst>
                <a:latin typeface="メイリオ"/>
              </a:rPr>
            </a:br>
            <a:r>
              <a:rPr lang="en-US" altLang="ja-JP" sz="2000" b="1" kern="0" dirty="0" smtClean="0">
                <a:solidFill>
                  <a:srgbClr val="005DD6"/>
                </a:solidFill>
                <a:effectLst>
                  <a:glow rad="152400">
                    <a:srgbClr val="FFFFFF"/>
                  </a:glow>
                </a:effectLst>
                <a:latin typeface="メイリオ"/>
              </a:rPr>
              <a:t>With Role based access control(RBAC), users can define roles, such as Developer, Operator and Users. They can also</a:t>
            </a:r>
            <a:r>
              <a:rPr lang="en-US" altLang="ja-JP" sz="2000" b="1" kern="0" dirty="0">
                <a:solidFill>
                  <a:srgbClr val="C00000"/>
                </a:solidFill>
                <a:effectLst>
                  <a:glow rad="152400">
                    <a:srgbClr val="FFFFFF"/>
                  </a:glow>
                </a:effectLst>
                <a:latin typeface="メイリオ"/>
              </a:rPr>
              <a:t> </a:t>
            </a:r>
            <a:r>
              <a:rPr lang="en-US" altLang="ja-JP" sz="2000" b="1" kern="0" dirty="0" smtClean="0">
                <a:solidFill>
                  <a:srgbClr val="C00000"/>
                </a:solidFill>
                <a:effectLst>
                  <a:glow rad="152400">
                    <a:srgbClr val="FFFFFF"/>
                  </a:glow>
                </a:effectLst>
                <a:latin typeface="メイリオ"/>
              </a:rPr>
              <a:t>control what each role can do, such as  “View Only, Update, and Execute.”</a:t>
            </a:r>
            <a:endParaRPr lang="en-US" altLang="ja-JP" sz="2000" b="1" kern="0" dirty="0">
              <a:solidFill>
                <a:srgbClr val="005DD6"/>
              </a:solidFill>
              <a:effectLst>
                <a:glow rad="152400">
                  <a:srgbClr val="FFFFFF"/>
                </a:glow>
              </a:effectLst>
              <a:latin typeface="メイリオ"/>
            </a:endParaRPr>
          </a:p>
        </p:txBody>
      </p:sp>
      <p:pic>
        <p:nvPicPr>
          <p:cNvPr id="1028" name="Picture 4" descr="Example of RB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52" y="2895184"/>
            <a:ext cx="10007861" cy="3752948"/>
          </a:xfrm>
          <a:prstGeom prst="rect">
            <a:avLst/>
          </a:prstGeom>
          <a:noFill/>
          <a:effectLst>
            <a:glow rad="76200">
              <a:schemeClr val="bg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74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11" name="タイトル 32"/>
          <p:cNvSpPr>
            <a:spLocks noGrp="1"/>
          </p:cNvSpPr>
          <p:nvPr>
            <p:ph type="title"/>
          </p:nvPr>
        </p:nvSpPr>
        <p:spPr>
          <a:xfrm>
            <a:off x="239351" y="38400"/>
            <a:ext cx="11712000" cy="624000"/>
          </a:xfrm>
        </p:spPr>
        <p:txBody>
          <a:bodyPr>
            <a:normAutofit/>
          </a:bodyPr>
          <a:lstStyle/>
          <a:p>
            <a:r>
              <a:rPr lang="en-US" altLang="ja-JP" dirty="0" smtClean="0"/>
              <a:t>2</a:t>
            </a:r>
            <a:r>
              <a:rPr lang="en-US" altLang="ja-JP" baseline="30000" dirty="0" smtClean="0"/>
              <a:t>nd</a:t>
            </a:r>
            <a:r>
              <a:rPr lang="en-US" altLang="ja-JP" dirty="0" smtClean="0"/>
              <a:t> Feature</a:t>
            </a:r>
            <a:r>
              <a:rPr lang="ja-JP" altLang="en-US" dirty="0" smtClean="0"/>
              <a:t> </a:t>
            </a:r>
            <a:r>
              <a:rPr lang="en-US" altLang="ja-JP" dirty="0" smtClean="0"/>
              <a:t>–</a:t>
            </a:r>
            <a:r>
              <a:rPr lang="ja-JP" altLang="en-US" dirty="0" smtClean="0"/>
              <a:t> </a:t>
            </a:r>
            <a:r>
              <a:rPr lang="en-US" altLang="ja-JP" b="1" dirty="0" smtClean="0">
                <a:effectLst>
                  <a:glow rad="127000">
                    <a:srgbClr val="002B62"/>
                  </a:glow>
                </a:effectLst>
              </a:rPr>
              <a:t>Group and manage Parameters’ change history</a:t>
            </a:r>
            <a:r>
              <a:rPr lang="ja-JP" altLang="en-US" b="1" dirty="0" smtClean="0">
                <a:effectLst>
                  <a:glow rad="127000">
                    <a:srgbClr val="002B62"/>
                  </a:glow>
                </a:effectLst>
              </a:rPr>
              <a:t> </a:t>
            </a:r>
            <a:r>
              <a:rPr lang="en-US" altLang="ja-JP" b="1" dirty="0" smtClean="0">
                <a:effectLst>
                  <a:glow rad="127000">
                    <a:srgbClr val="002B62"/>
                  </a:glow>
                </a:effectLst>
              </a:rPr>
              <a:t>(1/2)</a:t>
            </a:r>
            <a:endParaRPr kumimoji="1" lang="ja-JP" altLang="en-US" b="1" dirty="0">
              <a:effectLst>
                <a:glow rad="127000">
                  <a:srgbClr val="002B62"/>
                </a:glow>
              </a:effectLst>
            </a:endParaRPr>
          </a:p>
        </p:txBody>
      </p:sp>
      <p:sp>
        <p:nvSpPr>
          <p:cNvPr id="9" name="テキスト プレースホルダー 7"/>
          <p:cNvSpPr txBox="1">
            <a:spLocks/>
          </p:cNvSpPr>
          <p:nvPr/>
        </p:nvSpPr>
        <p:spPr bwMode="gray">
          <a:xfrm>
            <a:off x="239916" y="817533"/>
            <a:ext cx="11712168" cy="720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005DD6"/>
                </a:solidFill>
                <a:effectLst>
                  <a:glow rad="152400">
                    <a:srgbClr val="FFFFFF"/>
                  </a:glow>
                </a:effectLst>
                <a:latin typeface="メイリオ"/>
              </a:rPr>
              <a:t>Group and manage System parameter information.</a:t>
            </a: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7220"/>
            <a:ext cx="12192000" cy="5867400"/>
          </a:xfrm>
          <a:prstGeom prst="rect">
            <a:avLst/>
          </a:prstGeom>
        </p:spPr>
      </p:pic>
    </p:spTree>
    <p:extLst>
      <p:ext uri="{BB962C8B-B14F-4D97-AF65-F5344CB8AC3E}">
        <p14:creationId xmlns:p14="http://schemas.microsoft.com/office/powerpoint/2010/main" val="2813867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a:t>2</a:t>
            </a:r>
            <a:r>
              <a:rPr lang="en-US" altLang="ja-JP" baseline="30000" dirty="0"/>
              <a:t>nd</a:t>
            </a:r>
            <a:r>
              <a:rPr lang="en-US" altLang="ja-JP" dirty="0"/>
              <a:t> Feature</a:t>
            </a:r>
            <a:r>
              <a:rPr lang="ja-JP" altLang="en-US" dirty="0"/>
              <a:t> </a:t>
            </a:r>
            <a:r>
              <a:rPr lang="en-US" altLang="ja-JP" dirty="0"/>
              <a:t>–</a:t>
            </a:r>
            <a:r>
              <a:rPr lang="ja-JP" altLang="en-US" dirty="0"/>
              <a:t> </a:t>
            </a:r>
            <a:r>
              <a:rPr lang="en-US" altLang="ja-JP" b="1" dirty="0">
                <a:effectLst>
                  <a:glow rad="127000">
                    <a:srgbClr val="002B62"/>
                  </a:glow>
                </a:effectLst>
              </a:rPr>
              <a:t>Group and manage Parameters’ change history</a:t>
            </a:r>
            <a:r>
              <a:rPr lang="ja-JP" altLang="en-US" b="1" dirty="0">
                <a:effectLst>
                  <a:glow rad="127000">
                    <a:srgbClr val="002B62"/>
                  </a:glow>
                </a:effectLst>
              </a:rPr>
              <a:t> </a:t>
            </a:r>
            <a:r>
              <a:rPr lang="en-US" altLang="ja-JP" b="1" dirty="0" smtClean="0">
                <a:effectLst>
                  <a:glow rad="127000">
                    <a:srgbClr val="002B62"/>
                  </a:glow>
                </a:effectLst>
              </a:rPr>
              <a:t>(2/2</a:t>
            </a:r>
            <a:r>
              <a:rPr lang="en-US" altLang="ja-JP" b="1" dirty="0">
                <a:effectLst>
                  <a:glow rad="127000">
                    <a:srgbClr val="002B62"/>
                  </a:glow>
                </a:effectLst>
              </a:rPr>
              <a:t>)</a:t>
            </a:r>
            <a:endParaRPr kumimoji="1" lang="ja-JP" altLang="en-US" dirty="0"/>
          </a:p>
        </p:txBody>
      </p:sp>
      <p:sp>
        <p:nvSpPr>
          <p:cNvPr id="5" name="テキスト プレースホルダー 7"/>
          <p:cNvSpPr txBox="1">
            <a:spLocks/>
          </p:cNvSpPr>
          <p:nvPr/>
        </p:nvSpPr>
        <p:spPr bwMode="gray">
          <a:xfrm>
            <a:off x="239916" y="817533"/>
            <a:ext cx="11712168" cy="1152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96000" tIns="144000" rIns="9600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400" b="1" kern="0" dirty="0" smtClean="0">
                <a:solidFill>
                  <a:srgbClr val="005DD6"/>
                </a:solidFill>
                <a:effectLst>
                  <a:glow rad="152400">
                    <a:srgbClr val="FFFFFF"/>
                  </a:glow>
                </a:effectLst>
                <a:latin typeface="メイリオ"/>
              </a:rPr>
              <a:t>Parameter sheets come standard with </a:t>
            </a:r>
            <a:r>
              <a:rPr lang="en-US" altLang="ja-JP" sz="2400" b="1" kern="0" dirty="0">
                <a:solidFill>
                  <a:srgbClr val="C00000"/>
                </a:solidFill>
                <a:effectLst>
                  <a:glow rad="152400">
                    <a:srgbClr val="FFFFFF"/>
                  </a:glow>
                </a:effectLst>
                <a:latin typeface="メイリオ"/>
              </a:rPr>
              <a:t>h</a:t>
            </a:r>
            <a:r>
              <a:rPr lang="en-US" altLang="ja-JP" sz="2400" b="1" kern="0" dirty="0" smtClean="0">
                <a:solidFill>
                  <a:srgbClr val="C00000"/>
                </a:solidFill>
                <a:effectLst>
                  <a:glow rad="152400">
                    <a:srgbClr val="FFFFFF"/>
                  </a:glow>
                </a:effectLst>
                <a:latin typeface="メイリオ"/>
              </a:rPr>
              <a:t>istory management function.</a:t>
            </a:r>
            <a:r>
              <a:rPr lang="en-US" altLang="ja-JP" sz="2400" b="1" kern="0" dirty="0">
                <a:solidFill>
                  <a:srgbClr val="005DD6"/>
                </a:solidFill>
                <a:effectLst>
                  <a:glow rad="152400">
                    <a:srgbClr val="FFFFFF"/>
                  </a:glow>
                </a:effectLst>
                <a:latin typeface="メイリオ"/>
              </a:rPr>
              <a:t/>
            </a:r>
            <a:br>
              <a:rPr lang="en-US" altLang="ja-JP" sz="2400" b="1" kern="0" dirty="0">
                <a:solidFill>
                  <a:srgbClr val="005DD6"/>
                </a:solidFill>
                <a:effectLst>
                  <a:glow rad="152400">
                    <a:srgbClr val="FFFFFF"/>
                  </a:glow>
                </a:effectLst>
                <a:latin typeface="メイリオ"/>
              </a:rPr>
            </a:br>
            <a:r>
              <a:rPr lang="en-US" altLang="ja-JP" sz="2400" b="1" kern="0" dirty="0" smtClean="0">
                <a:solidFill>
                  <a:srgbClr val="C00000"/>
                </a:solidFill>
                <a:effectLst>
                  <a:glow rad="152400">
                    <a:srgbClr val="FFFFFF"/>
                  </a:glow>
                </a:effectLst>
                <a:latin typeface="メイリオ"/>
              </a:rPr>
              <a:t>The system uses the extracted info from the design history to update the system</a:t>
            </a:r>
            <a:endParaRPr lang="en-US" altLang="ja-JP" sz="2400" b="1" kern="0" dirty="0">
              <a:solidFill>
                <a:srgbClr val="005DD6"/>
              </a:solidFill>
              <a:effectLst>
                <a:glow rad="152400">
                  <a:srgbClr val="FFFFFF"/>
                </a:glow>
              </a:effectLst>
              <a:latin typeface="メイリオ"/>
            </a:endParaRPr>
          </a:p>
        </p:txBody>
      </p:sp>
      <p:pic>
        <p:nvPicPr>
          <p:cNvPr id="2" name="図 1"/>
          <p:cNvPicPr>
            <a:picLocks noChangeAspect="1"/>
          </p:cNvPicPr>
          <p:nvPr/>
        </p:nvPicPr>
        <p:blipFill>
          <a:blip r:embed="rId3"/>
          <a:stretch>
            <a:fillRect/>
          </a:stretch>
        </p:blipFill>
        <p:spPr>
          <a:xfrm>
            <a:off x="523226" y="2348850"/>
            <a:ext cx="11144250" cy="3638550"/>
          </a:xfrm>
          <a:prstGeom prst="rect">
            <a:avLst/>
          </a:prstGeom>
        </p:spPr>
      </p:pic>
    </p:spTree>
    <p:extLst>
      <p:ext uri="{BB962C8B-B14F-4D97-AF65-F5344CB8AC3E}">
        <p14:creationId xmlns:p14="http://schemas.microsoft.com/office/powerpoint/2010/main" val="1777705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3</a:t>
            </a:r>
            <a:r>
              <a:rPr lang="en-US" altLang="ja-JP" baseline="30000" dirty="0" smtClean="0"/>
              <a:t>rd</a:t>
            </a:r>
            <a:r>
              <a:rPr lang="en-US" altLang="ja-JP" dirty="0" smtClean="0"/>
              <a:t> feature-</a:t>
            </a:r>
            <a:r>
              <a:rPr lang="ja-JP" altLang="en-US" dirty="0" smtClean="0"/>
              <a:t> </a:t>
            </a:r>
            <a:r>
              <a:rPr lang="en-US" altLang="ja-JP" b="1" dirty="0" smtClean="0">
                <a:effectLst>
                  <a:glow rad="127000">
                    <a:srgbClr val="002B62"/>
                  </a:glow>
                </a:effectLst>
              </a:rPr>
              <a:t>Preventing typos in variable names</a:t>
            </a:r>
            <a:endParaRPr kumimoji="1" lang="ja-JP" altLang="en-US" dirty="0"/>
          </a:p>
        </p:txBody>
      </p:sp>
      <p:sp>
        <p:nvSpPr>
          <p:cNvPr id="5" name="テキスト プレースホルダー 7"/>
          <p:cNvSpPr txBox="1">
            <a:spLocks/>
          </p:cNvSpPr>
          <p:nvPr/>
        </p:nvSpPr>
        <p:spPr bwMode="gray">
          <a:xfrm>
            <a:off x="239916" y="817532"/>
            <a:ext cx="11712168" cy="202819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000" b="1" kern="0" dirty="0" smtClean="0">
                <a:solidFill>
                  <a:srgbClr val="005DD6"/>
                </a:solidFill>
                <a:effectLst>
                  <a:glow rad="152400">
                    <a:srgbClr val="FFFFFF"/>
                  </a:glow>
                </a:effectLst>
                <a:latin typeface="メイリオ"/>
              </a:rPr>
              <a:t>When an </a:t>
            </a:r>
            <a:r>
              <a:rPr lang="en-US" altLang="ja-JP" sz="2000" b="1" kern="0" dirty="0" err="1" smtClean="0">
                <a:solidFill>
                  <a:srgbClr val="005DD6"/>
                </a:solidFill>
                <a:effectLst>
                  <a:glow rad="152400">
                    <a:srgbClr val="FFFFFF"/>
                  </a:glow>
                </a:effectLst>
                <a:latin typeface="メイリオ"/>
              </a:rPr>
              <a:t>IaC</a:t>
            </a:r>
            <a:r>
              <a:rPr lang="en-US" altLang="ja-JP" sz="2000" b="1" kern="0" dirty="0" smtClean="0">
                <a:solidFill>
                  <a:srgbClr val="005DD6"/>
                </a:solidFill>
                <a:effectLst>
                  <a:glow rad="152400">
                    <a:srgbClr val="FFFFFF"/>
                  </a:glow>
                </a:effectLst>
                <a:latin typeface="メイリオ"/>
              </a:rPr>
              <a:t> is uploaded in ITA, it will first be analyzed to check whether there are any errors in it.</a:t>
            </a:r>
            <a:endParaRPr lang="en-US" altLang="ja-JP" sz="2000" b="1" kern="0" dirty="0">
              <a:solidFill>
                <a:srgbClr val="005DD6"/>
              </a:solidFill>
              <a:effectLst>
                <a:glow rad="152400">
                  <a:srgbClr val="FFFFFF"/>
                </a:glow>
              </a:effectLst>
              <a:latin typeface="メイリオ"/>
            </a:endParaRPr>
          </a:p>
          <a:p>
            <a:pPr lvl="0" algn="l">
              <a:buClr>
                <a:srgbClr val="002B62"/>
              </a:buClr>
              <a:defRPr/>
            </a:pPr>
            <a:r>
              <a:rPr lang="en-US" altLang="ja-JP" sz="2000" b="1" kern="0" dirty="0" smtClean="0">
                <a:solidFill>
                  <a:srgbClr val="005DD6"/>
                </a:solidFill>
                <a:effectLst>
                  <a:glow rad="152400">
                    <a:srgbClr val="FFFFFF"/>
                  </a:glow>
                </a:effectLst>
                <a:latin typeface="メイリオ"/>
              </a:rPr>
              <a:t>If there are no errors, the variable names from the </a:t>
            </a:r>
            <a:r>
              <a:rPr lang="en-US" altLang="ja-JP" sz="2000" b="1" kern="0" dirty="0" err="1" smtClean="0">
                <a:solidFill>
                  <a:srgbClr val="005DD6"/>
                </a:solidFill>
                <a:effectLst>
                  <a:glow rad="152400">
                    <a:srgbClr val="FFFFFF"/>
                  </a:glow>
                </a:effectLst>
                <a:latin typeface="メイリオ"/>
              </a:rPr>
              <a:t>IaC</a:t>
            </a:r>
            <a:r>
              <a:rPr lang="en-US" altLang="ja-JP" sz="2000" b="1" kern="0" dirty="0" smtClean="0">
                <a:solidFill>
                  <a:srgbClr val="005DD6"/>
                </a:solidFill>
                <a:effectLst>
                  <a:glow rad="152400">
                    <a:srgbClr val="FFFFFF"/>
                  </a:glow>
                </a:effectLst>
                <a:latin typeface="メイリオ"/>
              </a:rPr>
              <a:t> description are </a:t>
            </a:r>
            <a:r>
              <a:rPr lang="en-US" altLang="ja-JP" sz="2000" b="1" kern="0" dirty="0" smtClean="0">
                <a:solidFill>
                  <a:srgbClr val="C00000"/>
                </a:solidFill>
                <a:effectLst>
                  <a:glow rad="152400">
                    <a:srgbClr val="FFFFFF"/>
                  </a:glow>
                </a:effectLst>
                <a:latin typeface="メイリオ"/>
              </a:rPr>
              <a:t>obtained and then managed</a:t>
            </a:r>
            <a:r>
              <a:rPr lang="en-US" altLang="ja-JP" sz="2000" b="1" kern="0" dirty="0">
                <a:solidFill>
                  <a:srgbClr val="005DD6"/>
                </a:solidFill>
                <a:effectLst>
                  <a:glow rad="152400">
                    <a:srgbClr val="FFFFFF"/>
                  </a:glow>
                </a:effectLst>
                <a:latin typeface="メイリオ"/>
              </a:rPr>
              <a:t>.</a:t>
            </a:r>
          </a:p>
          <a:p>
            <a:pPr lvl="0" algn="l">
              <a:buClr>
                <a:srgbClr val="002B62"/>
              </a:buClr>
              <a:defRPr/>
            </a:pPr>
            <a:r>
              <a:rPr lang="en-US" altLang="ja-JP" sz="2000" b="1" kern="0" dirty="0" smtClean="0">
                <a:solidFill>
                  <a:srgbClr val="005DD6"/>
                </a:solidFill>
                <a:effectLst>
                  <a:glow rad="152400">
                    <a:srgbClr val="FFFFFF"/>
                  </a:glow>
                </a:effectLst>
                <a:latin typeface="メイリオ"/>
                <a:ea typeface="メイリオ"/>
              </a:rPr>
              <a:t>Since variable names are used in selection formulas, this </a:t>
            </a:r>
            <a:r>
              <a:rPr lang="en-US" altLang="ja-JP" sz="2000" b="1" kern="0" dirty="0" smtClean="0">
                <a:solidFill>
                  <a:srgbClr val="C00000"/>
                </a:solidFill>
                <a:effectLst>
                  <a:glow rad="152400">
                    <a:srgbClr val="FFFFFF"/>
                  </a:glow>
                </a:effectLst>
                <a:latin typeface="メイリオ"/>
                <a:ea typeface="メイリオ"/>
              </a:rPr>
              <a:t>prevents human error</a:t>
            </a:r>
            <a:r>
              <a:rPr lang="ja-JP" altLang="en-US" sz="2000" b="1" kern="0" dirty="0">
                <a:solidFill>
                  <a:srgbClr val="005DD6"/>
                </a:solidFill>
                <a:effectLst>
                  <a:glow rad="152400">
                    <a:srgbClr val="FFFFFF"/>
                  </a:glow>
                </a:effectLst>
                <a:latin typeface="メイリオ"/>
                <a:ea typeface="メイリオ"/>
              </a:rPr>
              <a:t> </a:t>
            </a:r>
            <a:r>
              <a:rPr lang="en-US" altLang="ja-JP" sz="2000" b="1" kern="0" dirty="0" smtClean="0">
                <a:solidFill>
                  <a:srgbClr val="005DD6"/>
                </a:solidFill>
                <a:effectLst>
                  <a:glow rad="152400">
                    <a:srgbClr val="FFFFFF"/>
                  </a:glow>
                </a:effectLst>
                <a:latin typeface="メイリオ"/>
                <a:ea typeface="メイリオ"/>
              </a:rPr>
              <a:t>when typing</a:t>
            </a:r>
            <a:endParaRPr lang="en-US" altLang="ja-JP" sz="2000" b="1" kern="0" dirty="0">
              <a:solidFill>
                <a:srgbClr val="005DD6"/>
              </a:solidFill>
              <a:effectLst>
                <a:glow rad="152400">
                  <a:srgbClr val="FFFFFF"/>
                </a:glow>
              </a:effectLst>
              <a:latin typeface="メイリオ"/>
              <a:ea typeface="メイリオ"/>
            </a:endParaRPr>
          </a:p>
        </p:txBody>
      </p:sp>
      <p:pic>
        <p:nvPicPr>
          <p:cNvPr id="2050" name="Picture 2" descr="Analyzes for errors in I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31" y="3000862"/>
            <a:ext cx="11464320" cy="3403470"/>
          </a:xfrm>
          <a:prstGeom prst="rect">
            <a:avLst/>
          </a:prstGeom>
          <a:noFill/>
          <a:effectLst>
            <a:glow rad="88900">
              <a:schemeClr val="bg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4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4</a:t>
            </a:r>
            <a:r>
              <a:rPr lang="en-US" altLang="ja-JP" baseline="30000" dirty="0" smtClean="0"/>
              <a:t>th</a:t>
            </a:r>
            <a:r>
              <a:rPr lang="en-US" altLang="ja-JP" dirty="0" smtClean="0"/>
              <a:t> feature-</a:t>
            </a:r>
            <a:r>
              <a:rPr lang="ja-JP" altLang="en-US" dirty="0" smtClean="0"/>
              <a:t> </a:t>
            </a:r>
            <a:r>
              <a:rPr lang="en-US" altLang="ja-JP" b="1" dirty="0" smtClean="0">
                <a:effectLst>
                  <a:glow rad="127000">
                    <a:srgbClr val="002B62"/>
                  </a:glow>
                </a:effectLst>
              </a:rPr>
              <a:t>Improve </a:t>
            </a:r>
            <a:r>
              <a:rPr lang="en-US" altLang="ja-JP" b="1" dirty="0" err="1" smtClean="0">
                <a:effectLst>
                  <a:glow rad="127000">
                    <a:srgbClr val="002B62"/>
                  </a:glow>
                </a:effectLst>
              </a:rPr>
              <a:t>IaC</a:t>
            </a:r>
            <a:r>
              <a:rPr lang="en-US" altLang="ja-JP" b="1" dirty="0" smtClean="0">
                <a:effectLst>
                  <a:glow rad="127000">
                    <a:srgbClr val="002B62"/>
                  </a:glow>
                </a:effectLst>
              </a:rPr>
              <a:t> reusability.</a:t>
            </a:r>
            <a:endParaRPr kumimoji="1" lang="ja-JP" altLang="en-US" dirty="0"/>
          </a:p>
        </p:txBody>
      </p:sp>
      <p:sp>
        <p:nvSpPr>
          <p:cNvPr id="5" name="テキスト プレースホルダー 7"/>
          <p:cNvSpPr txBox="1">
            <a:spLocks/>
          </p:cNvSpPr>
          <p:nvPr/>
        </p:nvSpPr>
        <p:spPr bwMode="gray">
          <a:xfrm>
            <a:off x="239916" y="817533"/>
            <a:ext cx="11712168" cy="1152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algn="l">
              <a:buClr>
                <a:srgbClr val="002B62"/>
              </a:buClr>
              <a:defRPr/>
            </a:pPr>
            <a:r>
              <a:rPr lang="en-US" altLang="ja-JP" sz="2400" b="1" kern="0" dirty="0" smtClean="0">
                <a:solidFill>
                  <a:srgbClr val="005DD6"/>
                </a:solidFill>
                <a:effectLst>
                  <a:glow rad="152400">
                    <a:srgbClr val="FFFFFF"/>
                  </a:glow>
                </a:effectLst>
                <a:latin typeface="メイリオ"/>
              </a:rPr>
              <a:t>ITA can reuse </a:t>
            </a:r>
            <a:r>
              <a:rPr lang="en-US" altLang="ja-JP" sz="2400" b="1" kern="0" dirty="0" err="1" smtClean="0">
                <a:solidFill>
                  <a:srgbClr val="005DD6"/>
                </a:solidFill>
                <a:effectLst>
                  <a:glow rad="152400">
                    <a:srgbClr val="FFFFFF"/>
                  </a:glow>
                </a:effectLst>
                <a:latin typeface="メイリオ"/>
              </a:rPr>
              <a:t>IaC</a:t>
            </a:r>
            <a:r>
              <a:rPr lang="en-US" altLang="ja-JP" sz="2400" b="1" kern="0" dirty="0" smtClean="0">
                <a:solidFill>
                  <a:srgbClr val="005DD6"/>
                </a:solidFill>
                <a:effectLst>
                  <a:glow rad="152400">
                    <a:srgbClr val="FFFFFF"/>
                  </a:glow>
                </a:effectLst>
                <a:latin typeface="メイリオ"/>
              </a:rPr>
              <a:t> (Playbook, etc.) meaning that it </a:t>
            </a:r>
            <a:r>
              <a:rPr lang="en-US" altLang="ja-JP" sz="2400" b="1" kern="0" dirty="0" smtClean="0">
                <a:solidFill>
                  <a:srgbClr val="C00000"/>
                </a:solidFill>
                <a:effectLst>
                  <a:glow rad="152400">
                    <a:srgbClr val="FFFFFF"/>
                  </a:glow>
                </a:effectLst>
                <a:latin typeface="メイリオ"/>
              </a:rPr>
              <a:t>can be used multiple time without being obsolete.</a:t>
            </a:r>
            <a:r>
              <a:rPr lang="en-US" altLang="ja-JP" sz="2400" b="1" kern="0" dirty="0">
                <a:solidFill>
                  <a:srgbClr val="005DD6"/>
                </a:solidFill>
                <a:effectLst>
                  <a:glow rad="152400">
                    <a:srgbClr val="FFFFFF"/>
                  </a:glow>
                </a:effectLst>
                <a:latin typeface="メイリオ"/>
              </a:rPr>
              <a:t> </a:t>
            </a:r>
            <a:r>
              <a:rPr lang="en-US" altLang="ja-JP" sz="2400" b="1" kern="0" dirty="0" smtClean="0">
                <a:solidFill>
                  <a:srgbClr val="005DD6"/>
                </a:solidFill>
                <a:effectLst>
                  <a:glow rad="152400">
                    <a:srgbClr val="FFFFFF"/>
                  </a:glow>
                </a:effectLst>
                <a:latin typeface="メイリオ"/>
              </a:rPr>
              <a:t>They can then be modularized and assembled when you want to use them</a:t>
            </a:r>
            <a:endParaRPr lang="en-US" altLang="ja-JP" sz="2400" b="1" kern="0" dirty="0">
              <a:solidFill>
                <a:srgbClr val="005DD6"/>
              </a:solidFill>
              <a:effectLst>
                <a:glow rad="152400">
                  <a:srgbClr val="FFFFFF"/>
                </a:glow>
              </a:effectLst>
              <a:latin typeface="メイリオ"/>
              <a:ea typeface="メイリオ"/>
            </a:endParaRPr>
          </a:p>
        </p:txBody>
      </p:sp>
      <p:pic>
        <p:nvPicPr>
          <p:cNvPr id="3074" name="Picture 2" descr="IaC can be modularized and assemb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20" y="1969532"/>
            <a:ext cx="10947016" cy="4555897"/>
          </a:xfrm>
          <a:prstGeom prst="rect">
            <a:avLst/>
          </a:prstGeom>
          <a:noFill/>
          <a:effectLst>
            <a:glow rad="63500">
              <a:schemeClr val="bg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018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a:t>Introduction – What is “Offensive” and “ Defensive” Automation?</a:t>
            </a:r>
            <a:endParaRPr kumimoji="1" lang="ja-JP" altLang="en-US" dirty="0"/>
          </a:p>
        </p:txBody>
      </p:sp>
      <p:grpSp>
        <p:nvGrpSpPr>
          <p:cNvPr id="113" name="グループ化 112"/>
          <p:cNvGrpSpPr/>
          <p:nvPr/>
        </p:nvGrpSpPr>
        <p:grpSpPr>
          <a:xfrm>
            <a:off x="595133" y="1285274"/>
            <a:ext cx="4322376" cy="4137952"/>
            <a:chOff x="595133" y="1637787"/>
            <a:chExt cx="4322376" cy="4137952"/>
          </a:xfrm>
        </p:grpSpPr>
        <p:sp>
          <p:nvSpPr>
            <p:cNvPr id="114" name="正方形/長方形 113"/>
            <p:cNvSpPr/>
            <p:nvPr/>
          </p:nvSpPr>
          <p:spPr bwMode="auto">
            <a:xfrm>
              <a:off x="596321" y="2404432"/>
              <a:ext cx="4320000" cy="829896"/>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Tightly grouped applications</a:t>
              </a:r>
              <a:endParaRPr lang="ja-JP" altLang="en-US" sz="2400" b="1" dirty="0">
                <a:solidFill>
                  <a:srgbClr val="002B62"/>
                </a:solidFill>
                <a:latin typeface="+mj-ea"/>
              </a:endParaRPr>
            </a:p>
          </p:txBody>
        </p:sp>
        <p:sp>
          <p:nvSpPr>
            <p:cNvPr id="115" name="正方形/長方形 114"/>
            <p:cNvSpPr/>
            <p:nvPr/>
          </p:nvSpPr>
          <p:spPr bwMode="auto">
            <a:xfrm>
              <a:off x="596321" y="4278719"/>
              <a:ext cx="4320000" cy="1497020"/>
            </a:xfrm>
            <a:prstGeom prst="rect">
              <a:avLst/>
            </a:prstGeom>
            <a:solidFill>
              <a:schemeClr val="accent4">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100" b="1" spc="-150" dirty="0">
                  <a:solidFill>
                    <a:srgbClr val="002B62"/>
                  </a:solidFill>
                  <a:latin typeface="+mj-ea"/>
                </a:rPr>
                <a:t>Manual Construction/Operation</a:t>
              </a:r>
            </a:p>
          </p:txBody>
        </p:sp>
        <p:sp>
          <p:nvSpPr>
            <p:cNvPr id="116" name="正方形/長方形 115"/>
            <p:cNvSpPr/>
            <p:nvPr/>
          </p:nvSpPr>
          <p:spPr bwMode="auto">
            <a:xfrm>
              <a:off x="596321" y="3342668"/>
              <a:ext cx="4320000" cy="829896"/>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Traditional static</a:t>
              </a:r>
              <a:br>
                <a:rPr lang="en-US" altLang="ja-JP" sz="2400" b="1" dirty="0">
                  <a:solidFill>
                    <a:srgbClr val="002B62"/>
                  </a:solidFill>
                  <a:latin typeface="+mj-ea"/>
                </a:rPr>
              </a:br>
              <a:r>
                <a:rPr lang="en-US" altLang="ja-JP" sz="2400" b="1" dirty="0">
                  <a:solidFill>
                    <a:srgbClr val="002B62"/>
                  </a:solidFill>
                  <a:latin typeface="+mj-ea"/>
                </a:rPr>
                <a:t>Environments</a:t>
              </a:r>
              <a:endParaRPr lang="ja-JP" altLang="en-US" sz="2400" b="1" dirty="0">
                <a:solidFill>
                  <a:srgbClr val="002B62"/>
                </a:solidFill>
                <a:latin typeface="+mj-ea"/>
              </a:endParaRPr>
            </a:p>
          </p:txBody>
        </p:sp>
        <p:grpSp>
          <p:nvGrpSpPr>
            <p:cNvPr id="117" name="グループ化 116"/>
            <p:cNvGrpSpPr/>
            <p:nvPr/>
          </p:nvGrpSpPr>
          <p:grpSpPr>
            <a:xfrm>
              <a:off x="595133" y="1637787"/>
              <a:ext cx="4322376" cy="632720"/>
              <a:chOff x="446350" y="1390430"/>
              <a:chExt cx="3241782" cy="468000"/>
            </a:xfrm>
          </p:grpSpPr>
          <p:sp>
            <p:nvSpPr>
              <p:cNvPr id="184" name="角丸四角形 183"/>
              <p:cNvSpPr/>
              <p:nvPr/>
            </p:nvSpPr>
            <p:spPr bwMode="auto">
              <a:xfrm>
                <a:off x="446350"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5" name="角丸四角形 184"/>
              <p:cNvSpPr/>
              <p:nvPr/>
            </p:nvSpPr>
            <p:spPr bwMode="auto">
              <a:xfrm>
                <a:off x="1286944"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6" name="角丸四角形 185"/>
              <p:cNvSpPr/>
              <p:nvPr/>
            </p:nvSpPr>
            <p:spPr bwMode="auto">
              <a:xfrm>
                <a:off x="2127538"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7" name="角丸四角形 186"/>
              <p:cNvSpPr/>
              <p:nvPr/>
            </p:nvSpPr>
            <p:spPr bwMode="auto">
              <a:xfrm>
                <a:off x="2968132"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grpSp>
        <p:sp>
          <p:nvSpPr>
            <p:cNvPr id="118" name="テキスト ボックス 117"/>
            <p:cNvSpPr txBox="1"/>
            <p:nvPr/>
          </p:nvSpPr>
          <p:spPr>
            <a:xfrm>
              <a:off x="990957" y="1637787"/>
              <a:ext cx="3492879" cy="830997"/>
            </a:xfrm>
            <a:prstGeom prst="rect">
              <a:avLst/>
            </a:prstGeom>
            <a:noFill/>
          </p:spPr>
          <p:txBody>
            <a:bodyPr wrap="none" rtlCol="0">
              <a:spAutoFit/>
            </a:bodyPr>
            <a:lstStyle/>
            <a:p>
              <a:pPr algn="ctr"/>
              <a:r>
                <a:rPr lang="en-US" altLang="ja-JP" sz="2400" b="1" dirty="0">
                  <a:solidFill>
                    <a:schemeClr val="tx1">
                      <a:lumMod val="50000"/>
                      <a:lumOff val="50000"/>
                    </a:schemeClr>
                  </a:solidFill>
                  <a:effectLst>
                    <a:glow rad="317500">
                      <a:schemeClr val="bg1"/>
                    </a:glow>
                  </a:effectLst>
                </a:rPr>
                <a:t>Hard to incorporate </a:t>
              </a:r>
              <a:br>
                <a:rPr lang="en-US" altLang="ja-JP" sz="2400" b="1" dirty="0">
                  <a:solidFill>
                    <a:schemeClr val="tx1">
                      <a:lumMod val="50000"/>
                      <a:lumOff val="50000"/>
                    </a:schemeClr>
                  </a:solidFill>
                  <a:effectLst>
                    <a:glow rad="317500">
                      <a:schemeClr val="bg1"/>
                    </a:glow>
                  </a:effectLst>
                </a:rPr>
              </a:br>
              <a:r>
                <a:rPr lang="en-US" altLang="ja-JP" sz="2400" b="1" dirty="0">
                  <a:solidFill>
                    <a:schemeClr val="tx1">
                      <a:lumMod val="50000"/>
                      <a:lumOff val="50000"/>
                    </a:schemeClr>
                  </a:solidFill>
                  <a:effectLst>
                    <a:glow rad="317500">
                      <a:schemeClr val="bg1"/>
                    </a:glow>
                  </a:effectLst>
                </a:rPr>
                <a:t>new technology</a:t>
              </a:r>
              <a:endParaRPr lang="ja-JP" altLang="en-US" sz="2400" b="1" dirty="0">
                <a:solidFill>
                  <a:schemeClr val="tx1">
                    <a:lumMod val="50000"/>
                    <a:lumOff val="50000"/>
                  </a:schemeClr>
                </a:solidFill>
                <a:effectLst>
                  <a:glow rad="317500">
                    <a:schemeClr val="bg1"/>
                  </a:glow>
                </a:effectLst>
              </a:endParaRPr>
            </a:p>
          </p:txBody>
        </p:sp>
        <p:grpSp>
          <p:nvGrpSpPr>
            <p:cNvPr id="119" name="グループ化 118"/>
            <p:cNvGrpSpPr>
              <a:grpSpLocks noChangeAspect="1"/>
            </p:cNvGrpSpPr>
            <p:nvPr/>
          </p:nvGrpSpPr>
          <p:grpSpPr bwMode="gray">
            <a:xfrm>
              <a:off x="2883743" y="4738085"/>
              <a:ext cx="1872063" cy="851103"/>
              <a:chOff x="2681287" y="-2319307"/>
              <a:chExt cx="5757862" cy="2617757"/>
            </a:xfrm>
          </p:grpSpPr>
          <p:sp>
            <p:nvSpPr>
              <p:cNvPr id="182" name="フリーフォーム 181"/>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183" name="フリーフォーム 182"/>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grpSp>
          <p:nvGrpSpPr>
            <p:cNvPr id="120" name="グループ化 119"/>
            <p:cNvGrpSpPr>
              <a:grpSpLocks noChangeAspect="1"/>
            </p:cNvGrpSpPr>
            <p:nvPr/>
          </p:nvGrpSpPr>
          <p:grpSpPr>
            <a:xfrm>
              <a:off x="1417280" y="4671283"/>
              <a:ext cx="431093" cy="466380"/>
              <a:chOff x="4766112" y="1593874"/>
              <a:chExt cx="3862142" cy="4178276"/>
            </a:xfrm>
            <a:solidFill>
              <a:schemeClr val="accent6"/>
            </a:solidFill>
            <a:effectLst>
              <a:glow rad="12700">
                <a:schemeClr val="bg1"/>
              </a:glow>
            </a:effectLst>
          </p:grpSpPr>
          <p:sp>
            <p:nvSpPr>
              <p:cNvPr id="178"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9"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80"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81"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1" name="グループ化 120"/>
            <p:cNvGrpSpPr>
              <a:grpSpLocks noChangeAspect="1"/>
            </p:cNvGrpSpPr>
            <p:nvPr/>
          </p:nvGrpSpPr>
          <p:grpSpPr>
            <a:xfrm>
              <a:off x="1828550" y="4773205"/>
              <a:ext cx="431093" cy="466380"/>
              <a:chOff x="4766112" y="1593874"/>
              <a:chExt cx="3862142" cy="4178276"/>
            </a:xfrm>
            <a:solidFill>
              <a:schemeClr val="accent6"/>
            </a:solidFill>
            <a:effectLst>
              <a:glow rad="12700">
                <a:schemeClr val="bg1"/>
              </a:glow>
            </a:effectLst>
          </p:grpSpPr>
          <p:sp>
            <p:nvSpPr>
              <p:cNvPr id="17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2" name="グループ化 121"/>
            <p:cNvGrpSpPr>
              <a:grpSpLocks noChangeAspect="1"/>
            </p:cNvGrpSpPr>
            <p:nvPr/>
          </p:nvGrpSpPr>
          <p:grpSpPr>
            <a:xfrm>
              <a:off x="2239818" y="4875126"/>
              <a:ext cx="431093" cy="466380"/>
              <a:chOff x="4766112" y="1593874"/>
              <a:chExt cx="3862142" cy="4178276"/>
            </a:xfrm>
            <a:solidFill>
              <a:schemeClr val="accent6"/>
            </a:solidFill>
            <a:effectLst>
              <a:glow rad="12700">
                <a:schemeClr val="bg1"/>
              </a:glow>
            </a:effectLst>
          </p:grpSpPr>
          <p:sp>
            <p:nvSpPr>
              <p:cNvPr id="170"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1"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2"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3"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3" name="グループ化 122"/>
            <p:cNvGrpSpPr>
              <a:grpSpLocks noChangeAspect="1"/>
            </p:cNvGrpSpPr>
            <p:nvPr/>
          </p:nvGrpSpPr>
          <p:grpSpPr>
            <a:xfrm>
              <a:off x="1128350" y="4874483"/>
              <a:ext cx="431093" cy="466380"/>
              <a:chOff x="4766112" y="1593874"/>
              <a:chExt cx="3862142" cy="4178276"/>
            </a:xfrm>
            <a:solidFill>
              <a:schemeClr val="accent6"/>
            </a:solidFill>
            <a:effectLst>
              <a:glow rad="12700">
                <a:schemeClr val="bg1"/>
              </a:glow>
            </a:effectLst>
          </p:grpSpPr>
          <p:sp>
            <p:nvSpPr>
              <p:cNvPr id="14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7"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8"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9"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4" name="グループ化 123"/>
            <p:cNvGrpSpPr>
              <a:grpSpLocks noChangeAspect="1"/>
            </p:cNvGrpSpPr>
            <p:nvPr/>
          </p:nvGrpSpPr>
          <p:grpSpPr>
            <a:xfrm>
              <a:off x="1539619" y="4976405"/>
              <a:ext cx="431093" cy="466380"/>
              <a:chOff x="4766112" y="1593874"/>
              <a:chExt cx="3862142" cy="4178276"/>
            </a:xfrm>
            <a:solidFill>
              <a:schemeClr val="accent6"/>
            </a:solidFill>
            <a:effectLst>
              <a:glow rad="12700">
                <a:schemeClr val="bg1"/>
              </a:glow>
            </a:effectLst>
          </p:grpSpPr>
          <p:sp>
            <p:nvSpPr>
              <p:cNvPr id="145"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6"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7"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8"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5" name="グループ化 124"/>
            <p:cNvGrpSpPr>
              <a:grpSpLocks noChangeAspect="1"/>
            </p:cNvGrpSpPr>
            <p:nvPr/>
          </p:nvGrpSpPr>
          <p:grpSpPr>
            <a:xfrm>
              <a:off x="1950887" y="5078326"/>
              <a:ext cx="431093" cy="466380"/>
              <a:chOff x="4766112" y="1593874"/>
              <a:chExt cx="3862142" cy="4178276"/>
            </a:xfrm>
            <a:solidFill>
              <a:schemeClr val="accent6"/>
            </a:solidFill>
            <a:effectLst>
              <a:glow rad="12700">
                <a:schemeClr val="bg1"/>
              </a:glow>
            </a:effectLst>
          </p:grpSpPr>
          <p:sp>
            <p:nvSpPr>
              <p:cNvPr id="141"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2"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3"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4"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6" name="グループ化 125"/>
            <p:cNvGrpSpPr>
              <a:grpSpLocks noChangeAspect="1"/>
            </p:cNvGrpSpPr>
            <p:nvPr/>
          </p:nvGrpSpPr>
          <p:grpSpPr>
            <a:xfrm>
              <a:off x="839426" y="5084033"/>
              <a:ext cx="431093" cy="466380"/>
              <a:chOff x="4766112" y="1593874"/>
              <a:chExt cx="3862142" cy="4178276"/>
            </a:xfrm>
            <a:solidFill>
              <a:schemeClr val="accent6"/>
            </a:solidFill>
            <a:effectLst>
              <a:glow rad="12700">
                <a:schemeClr val="bg1"/>
              </a:glow>
            </a:effectLst>
          </p:grpSpPr>
          <p:sp>
            <p:nvSpPr>
              <p:cNvPr id="137"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8"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9"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0"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7" name="グループ化 126"/>
            <p:cNvGrpSpPr>
              <a:grpSpLocks noChangeAspect="1"/>
            </p:cNvGrpSpPr>
            <p:nvPr/>
          </p:nvGrpSpPr>
          <p:grpSpPr>
            <a:xfrm>
              <a:off x="1250695" y="5185954"/>
              <a:ext cx="431093" cy="466380"/>
              <a:chOff x="4766112" y="1593874"/>
              <a:chExt cx="3862142" cy="4178276"/>
            </a:xfrm>
            <a:solidFill>
              <a:schemeClr val="accent6"/>
            </a:solidFill>
            <a:effectLst>
              <a:glow rad="12700">
                <a:schemeClr val="bg1"/>
              </a:glow>
            </a:effectLst>
          </p:grpSpPr>
          <p:sp>
            <p:nvSpPr>
              <p:cNvPr id="133"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4"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5"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6"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8" name="グループ化 127"/>
            <p:cNvGrpSpPr>
              <a:grpSpLocks noChangeAspect="1"/>
            </p:cNvGrpSpPr>
            <p:nvPr/>
          </p:nvGrpSpPr>
          <p:grpSpPr>
            <a:xfrm>
              <a:off x="1661963" y="5287875"/>
              <a:ext cx="431093" cy="466380"/>
              <a:chOff x="4766112" y="1593874"/>
              <a:chExt cx="3862142" cy="4178276"/>
            </a:xfrm>
            <a:solidFill>
              <a:schemeClr val="accent6"/>
            </a:solidFill>
            <a:effectLst>
              <a:glow rad="12700">
                <a:schemeClr val="bg1"/>
              </a:glow>
            </a:effectLst>
          </p:grpSpPr>
          <p:sp>
            <p:nvSpPr>
              <p:cNvPr id="12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sp>
        <p:nvSpPr>
          <p:cNvPr id="188" name="テキスト ボックス 187"/>
          <p:cNvSpPr txBox="1"/>
          <p:nvPr/>
        </p:nvSpPr>
        <p:spPr>
          <a:xfrm>
            <a:off x="1545893" y="5517290"/>
            <a:ext cx="2420856" cy="1077218"/>
          </a:xfrm>
          <a:prstGeom prst="rect">
            <a:avLst/>
          </a:prstGeom>
          <a:noFill/>
        </p:spPr>
        <p:txBody>
          <a:bodyPr wrap="none" rtlCol="0">
            <a:spAutoFit/>
          </a:bodyPr>
          <a:lstStyle/>
          <a:p>
            <a:pPr algn="ctr"/>
            <a:r>
              <a:rPr lang="en-US" altLang="ja-JP" sz="3200" b="1" dirty="0" smtClean="0">
                <a:solidFill>
                  <a:schemeClr val="bg1"/>
                </a:solidFill>
              </a:rPr>
              <a:t>Monolithic</a:t>
            </a:r>
            <a:endParaRPr kumimoji="1" lang="en-US" altLang="ja-JP" sz="3200" b="1" dirty="0" smtClean="0">
              <a:solidFill>
                <a:schemeClr val="bg1"/>
              </a:solidFill>
            </a:endParaRPr>
          </a:p>
          <a:p>
            <a:pPr algn="ctr"/>
            <a:r>
              <a:rPr lang="en-US" altLang="ja-JP" sz="3200" b="1" dirty="0" smtClean="0">
                <a:solidFill>
                  <a:schemeClr val="bg1"/>
                </a:solidFill>
              </a:rPr>
              <a:t>(</a:t>
            </a:r>
            <a:r>
              <a:rPr lang="en-US" altLang="ja-JP" sz="3200" b="1" dirty="0" err="1" smtClean="0">
                <a:solidFill>
                  <a:schemeClr val="bg1"/>
                </a:solidFill>
              </a:rPr>
              <a:t>Cloudlift</a:t>
            </a:r>
            <a:r>
              <a:rPr lang="en-US" altLang="ja-JP" sz="3200" b="1" dirty="0" smtClean="0">
                <a:solidFill>
                  <a:schemeClr val="bg1"/>
                </a:solidFill>
              </a:rPr>
              <a:t>)</a:t>
            </a:r>
            <a:endParaRPr kumimoji="1" lang="ja-JP" altLang="en-US" sz="3200" b="1" dirty="0">
              <a:solidFill>
                <a:schemeClr val="bg1"/>
              </a:solidFill>
            </a:endParaRPr>
          </a:p>
        </p:txBody>
      </p:sp>
      <p:sp>
        <p:nvSpPr>
          <p:cNvPr id="2" name="右矢印 1"/>
          <p:cNvSpPr/>
          <p:nvPr/>
        </p:nvSpPr>
        <p:spPr bwMode="auto">
          <a:xfrm>
            <a:off x="5556000" y="1809000"/>
            <a:ext cx="1080000" cy="3240000"/>
          </a:xfrm>
          <a:prstGeom prst="rightArrow">
            <a:avLst/>
          </a:prstGeom>
          <a:noFill/>
          <a:ln w="762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 name="テキスト ボックス 2"/>
          <p:cNvSpPr txBox="1"/>
          <p:nvPr/>
        </p:nvSpPr>
        <p:spPr>
          <a:xfrm>
            <a:off x="6849955" y="866345"/>
            <a:ext cx="5101396" cy="5386090"/>
          </a:xfrm>
          <a:prstGeom prst="rect">
            <a:avLst/>
          </a:prstGeom>
          <a:noFill/>
        </p:spPr>
        <p:txBody>
          <a:bodyPr wrap="square" rtlCol="0">
            <a:spAutoFit/>
          </a:bodyPr>
          <a:lstStyle/>
          <a:p>
            <a:r>
              <a:rPr lang="en-US" altLang="ja-JP" sz="2800" b="1" u="sng" dirty="0" smtClean="0">
                <a:solidFill>
                  <a:schemeClr val="bg1"/>
                </a:solidFill>
              </a:rPr>
              <a:t>Expectations for Cloud shift</a:t>
            </a:r>
            <a:r>
              <a:rPr kumimoji="1" lang="en-US" altLang="ja-JP" sz="2800" b="1" u="sng" dirty="0" smtClean="0">
                <a:solidFill>
                  <a:schemeClr val="bg1"/>
                </a:solidFill>
              </a:rPr>
              <a:t>(</a:t>
            </a:r>
            <a:r>
              <a:rPr kumimoji="1" lang="ja-JP" altLang="en-US" sz="2800" b="1" u="sng" dirty="0" smtClean="0">
                <a:solidFill>
                  <a:schemeClr val="bg1"/>
                </a:solidFill>
              </a:rPr>
              <a:t>①</a:t>
            </a:r>
            <a:r>
              <a:rPr kumimoji="1" lang="en-US" altLang="ja-JP" sz="2800" b="1" u="sng" dirty="0" smtClean="0">
                <a:solidFill>
                  <a:schemeClr val="bg1"/>
                </a:solidFill>
              </a:rPr>
              <a:t>)</a:t>
            </a:r>
            <a:r>
              <a:rPr kumimoji="1" lang="en-US" altLang="ja-JP" sz="2400" b="1" dirty="0" smtClean="0">
                <a:solidFill>
                  <a:schemeClr val="bg1"/>
                </a:solidFill>
              </a:rPr>
              <a:t/>
            </a:r>
            <a:br>
              <a:rPr kumimoji="1" lang="en-US" altLang="ja-JP" sz="2400" b="1" dirty="0" smtClean="0">
                <a:solidFill>
                  <a:schemeClr val="bg1"/>
                </a:solidFill>
              </a:rPr>
            </a:br>
            <a:r>
              <a:rPr lang="en-US" altLang="ja-JP" sz="2400" b="1" dirty="0" smtClean="0">
                <a:solidFill>
                  <a:schemeClr val="bg1"/>
                </a:solidFill>
              </a:rPr>
              <a:t>Improved OPEX efficiency.</a:t>
            </a:r>
            <a:endParaRPr kumimoji="1" lang="en-US" altLang="ja-JP" sz="2400" b="1" dirty="0" smtClean="0">
              <a:solidFill>
                <a:schemeClr val="bg1"/>
              </a:solidFill>
            </a:endParaRPr>
          </a:p>
          <a:p>
            <a:pPr marL="261938"/>
            <a:r>
              <a:rPr lang="en-US" altLang="ja-JP" sz="2000" b="1" dirty="0" smtClean="0">
                <a:solidFill>
                  <a:schemeClr val="bg1"/>
                </a:solidFill>
              </a:rPr>
              <a:t>A </a:t>
            </a:r>
            <a:r>
              <a:rPr lang="ja-JP" altLang="en-US" sz="2000" b="1" dirty="0" smtClean="0">
                <a:solidFill>
                  <a:schemeClr val="bg1"/>
                </a:solidFill>
              </a:rPr>
              <a:t>「</a:t>
            </a:r>
            <a:r>
              <a:rPr lang="en-US" altLang="ja-JP" sz="2000" b="1" dirty="0" smtClean="0">
                <a:solidFill>
                  <a:srgbClr val="C00000"/>
                </a:solidFill>
                <a:effectLst>
                  <a:glow rad="63500">
                    <a:schemeClr val="bg1"/>
                  </a:glow>
                </a:effectLst>
              </a:rPr>
              <a:t>Full-fledged dynamic system</a:t>
            </a:r>
            <a:r>
              <a:rPr lang="ja-JP" altLang="en-US" sz="2000" b="1" dirty="0" smtClean="0">
                <a:solidFill>
                  <a:schemeClr val="bg1"/>
                </a:solidFill>
              </a:rPr>
              <a:t>」</a:t>
            </a:r>
            <a:r>
              <a:rPr lang="en-US" altLang="ja-JP" sz="2000" b="1" dirty="0" smtClean="0">
                <a:solidFill>
                  <a:schemeClr val="bg1"/>
                </a:solidFill>
              </a:rPr>
              <a:t>that uses necessary resources when they are needed by incorporating automation from the design stage.</a:t>
            </a:r>
            <a:br>
              <a:rPr lang="en-US" altLang="ja-JP" sz="2000" b="1" dirty="0" smtClean="0">
                <a:solidFill>
                  <a:schemeClr val="bg1"/>
                </a:solidFill>
              </a:rPr>
            </a:br>
            <a:r>
              <a:rPr lang="en-US" altLang="ja-JP" sz="1600" b="1" dirty="0" smtClean="0">
                <a:solidFill>
                  <a:schemeClr val="bg1"/>
                </a:solidFill>
              </a:rPr>
              <a:t>(</a:t>
            </a:r>
            <a:r>
              <a:rPr lang="en-US" altLang="ja-JP" sz="1600" b="1" dirty="0" smtClean="0">
                <a:solidFill>
                  <a:srgbClr val="C00000"/>
                </a:solidFill>
                <a:effectLst>
                  <a:glow rad="63500">
                    <a:schemeClr val="bg1"/>
                  </a:glow>
                </a:effectLst>
              </a:rPr>
              <a:t>Gets rid of redundant resource allocation</a:t>
            </a:r>
            <a:r>
              <a:rPr lang="en-US" altLang="ja-JP" sz="1600" b="1" dirty="0" smtClean="0">
                <a:solidFill>
                  <a:schemeClr val="bg1"/>
                </a:solidFill>
              </a:rPr>
              <a:t>)</a:t>
            </a:r>
            <a:endParaRPr lang="en-US" altLang="ja-JP" sz="2000" b="1" dirty="0">
              <a:solidFill>
                <a:schemeClr val="bg1"/>
              </a:solidFill>
            </a:endParaRPr>
          </a:p>
          <a:p>
            <a:r>
              <a:rPr lang="en-US" altLang="ja-JP" sz="2400" b="1" dirty="0" smtClean="0">
                <a:solidFill>
                  <a:schemeClr val="bg1"/>
                </a:solidFill>
              </a:rPr>
              <a:t>Increased ROI (Return On Investment</a:t>
            </a:r>
          </a:p>
          <a:p>
            <a:pPr marL="261938"/>
            <a:r>
              <a:rPr lang="en-US" altLang="ja-JP" sz="2000" b="1" dirty="0" smtClean="0">
                <a:solidFill>
                  <a:schemeClr val="bg1"/>
                </a:solidFill>
              </a:rPr>
              <a:t>By incorporating automation from the app design stage, we can add an </a:t>
            </a:r>
            <a:r>
              <a:rPr kumimoji="1" lang="ja-JP" altLang="en-US" sz="2000" b="1" dirty="0" smtClean="0">
                <a:solidFill>
                  <a:schemeClr val="bg1"/>
                </a:solidFill>
              </a:rPr>
              <a:t>「</a:t>
            </a:r>
            <a:r>
              <a:rPr lang="en-US" altLang="ja-JP" sz="2000" b="1" dirty="0" smtClean="0">
                <a:solidFill>
                  <a:srgbClr val="C00000"/>
                </a:solidFill>
                <a:effectLst>
                  <a:glow rad="63500">
                    <a:schemeClr val="bg1"/>
                  </a:glow>
                </a:effectLst>
              </a:rPr>
              <a:t>easily disposable system</a:t>
            </a:r>
            <a:r>
              <a:rPr kumimoji="1" lang="ja-JP" altLang="en-US" sz="2000" b="1" dirty="0" smtClean="0">
                <a:solidFill>
                  <a:schemeClr val="bg1"/>
                </a:solidFill>
              </a:rPr>
              <a:t>」</a:t>
            </a:r>
            <a:r>
              <a:rPr kumimoji="1" lang="en-US" altLang="ja-JP" sz="2000" b="1" dirty="0" smtClean="0">
                <a:solidFill>
                  <a:schemeClr val="bg1"/>
                </a:solidFill>
              </a:rPr>
              <a:t>that can add new functions even while running.</a:t>
            </a:r>
            <a:r>
              <a:rPr kumimoji="1" lang="en-US" altLang="ja-JP" sz="1600" b="1" dirty="0" smtClean="0">
                <a:solidFill>
                  <a:schemeClr val="bg1"/>
                </a:solidFill>
              </a:rPr>
              <a:t>(</a:t>
            </a:r>
            <a:r>
              <a:rPr lang="en-US" altLang="ja-JP" sz="1600" b="1" dirty="0" smtClean="0">
                <a:solidFill>
                  <a:srgbClr val="C00000"/>
                </a:solidFill>
                <a:effectLst>
                  <a:glow rad="63500">
                    <a:schemeClr val="bg1"/>
                  </a:glow>
                </a:effectLst>
              </a:rPr>
              <a:t>Realization of DevOps</a:t>
            </a:r>
            <a:r>
              <a:rPr lang="en-US" altLang="ja-JP" sz="1600" b="1" dirty="0" smtClean="0">
                <a:solidFill>
                  <a:schemeClr val="bg1"/>
                </a:solidFill>
              </a:rPr>
              <a:t>)</a:t>
            </a:r>
            <a:endParaRPr kumimoji="1" lang="ja-JP" altLang="en-US" sz="1600" b="1" dirty="0">
              <a:solidFill>
                <a:schemeClr val="bg1"/>
              </a:solidFill>
            </a:endParaRPr>
          </a:p>
        </p:txBody>
      </p:sp>
    </p:spTree>
    <p:extLst>
      <p:ext uri="{BB962C8B-B14F-4D97-AF65-F5344CB8AC3E}">
        <p14:creationId xmlns:p14="http://schemas.microsoft.com/office/powerpoint/2010/main" val="2200405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utomation 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2638634"/>
            <a:ext cx="8784000" cy="3890507"/>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5</a:t>
            </a:r>
            <a:r>
              <a:rPr lang="en-US" altLang="ja-JP" baseline="30000" dirty="0" smtClean="0"/>
              <a:t>th</a:t>
            </a:r>
            <a:r>
              <a:rPr lang="en-US" altLang="ja-JP" dirty="0" smtClean="0"/>
              <a:t> feature</a:t>
            </a:r>
            <a:r>
              <a:rPr lang="ja-JP" altLang="en-US" dirty="0" smtClean="0"/>
              <a:t> </a:t>
            </a:r>
            <a:r>
              <a:rPr lang="en-US" altLang="ja-JP" dirty="0" smtClean="0"/>
              <a:t>–</a:t>
            </a:r>
            <a:r>
              <a:rPr lang="ja-JP" altLang="en-US" dirty="0" smtClean="0"/>
              <a:t> </a:t>
            </a:r>
            <a:r>
              <a:rPr lang="en-US" altLang="ja-JP" b="1" dirty="0" smtClean="0">
                <a:effectLst>
                  <a:glow rad="127000">
                    <a:srgbClr val="002B62"/>
                  </a:glow>
                </a:effectLst>
              </a:rPr>
              <a:t>Control multiple automation tools</a:t>
            </a:r>
            <a:endParaRPr kumimoji="1" lang="ja-JP" altLang="en-US" dirty="0"/>
          </a:p>
        </p:txBody>
      </p:sp>
      <p:sp>
        <p:nvSpPr>
          <p:cNvPr id="5" name="テキスト プレースホルダー 7"/>
          <p:cNvSpPr txBox="1">
            <a:spLocks/>
          </p:cNvSpPr>
          <p:nvPr/>
        </p:nvSpPr>
        <p:spPr bwMode="gray">
          <a:xfrm>
            <a:off x="239916" y="817532"/>
            <a:ext cx="11712168" cy="1741901"/>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96000" tIns="96000" rIns="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000" b="1" kern="0" dirty="0" smtClean="0">
                <a:solidFill>
                  <a:srgbClr val="005DD6"/>
                </a:solidFill>
                <a:effectLst>
                  <a:glow rad="152400">
                    <a:srgbClr val="FFFFFF"/>
                  </a:glow>
                </a:effectLst>
                <a:latin typeface="メイリオ"/>
              </a:rPr>
              <a:t>In ITA, users can connect multiple automation software to work in a </a:t>
            </a:r>
            <a:r>
              <a:rPr lang="en-US" altLang="ja-JP" sz="2000" b="1" kern="0" dirty="0" smtClean="0">
                <a:solidFill>
                  <a:srgbClr val="C00000"/>
                </a:solidFill>
                <a:effectLst>
                  <a:glow rad="152400">
                    <a:srgbClr val="FFFFFF"/>
                  </a:glow>
                </a:effectLst>
                <a:latin typeface="メイリオ"/>
              </a:rPr>
              <a:t>single work flow.</a:t>
            </a:r>
            <a:endParaRPr lang="en-US" altLang="ja-JP" sz="2000" b="1" kern="0" dirty="0">
              <a:solidFill>
                <a:srgbClr val="005DD6"/>
              </a:solidFill>
              <a:effectLst>
                <a:glow rad="152400">
                  <a:srgbClr val="FFFFFF"/>
                </a:glow>
              </a:effectLst>
              <a:latin typeface="メイリオ"/>
            </a:endParaRPr>
          </a:p>
          <a:p>
            <a:pPr lvl="0" algn="l">
              <a:buClr>
                <a:srgbClr val="002B62"/>
              </a:buClr>
              <a:defRPr/>
            </a:pPr>
            <a:r>
              <a:rPr lang="en-US" altLang="ja-JP" sz="2000" b="1" kern="0" dirty="0" smtClean="0">
                <a:solidFill>
                  <a:srgbClr val="005DD6"/>
                </a:solidFill>
                <a:effectLst>
                  <a:glow rad="152400">
                    <a:srgbClr val="FFFFFF"/>
                  </a:glow>
                </a:effectLst>
                <a:latin typeface="メイリオ"/>
                <a:ea typeface="メイリオ"/>
              </a:rPr>
              <a:t>Additionally, input data necessary for operating different automation software will automatically be generated.</a:t>
            </a:r>
            <a:r>
              <a:rPr lang="en-US" altLang="ja-JP" sz="2000" b="1" kern="0" dirty="0">
                <a:solidFill>
                  <a:srgbClr val="005DD6"/>
                </a:solidFill>
                <a:effectLst>
                  <a:glow rad="152400">
                    <a:srgbClr val="FFFFFF"/>
                  </a:glow>
                </a:effectLst>
                <a:latin typeface="メイリオ"/>
                <a:ea typeface="メイリオ"/>
              </a:rPr>
              <a:t/>
            </a:r>
            <a:br>
              <a:rPr lang="en-US" altLang="ja-JP" sz="2000" b="1" kern="0" dirty="0">
                <a:solidFill>
                  <a:srgbClr val="005DD6"/>
                </a:solidFill>
                <a:effectLst>
                  <a:glow rad="152400">
                    <a:srgbClr val="FFFFFF"/>
                  </a:glow>
                </a:effectLst>
                <a:latin typeface="メイリオ"/>
                <a:ea typeface="メイリオ"/>
              </a:rPr>
            </a:br>
            <a:r>
              <a:rPr lang="en-US" altLang="ja-JP" sz="1600" b="1" kern="0" dirty="0" err="1" smtClean="0">
                <a:solidFill>
                  <a:srgbClr val="005DD6"/>
                </a:solidFill>
                <a:effectLst>
                  <a:glow rad="152400">
                    <a:srgbClr val="FFFFFF"/>
                  </a:glow>
                </a:effectLst>
                <a:latin typeface="メイリオ"/>
                <a:ea typeface="メイリオ"/>
              </a:rPr>
              <a:t>E.g</a:t>
            </a:r>
            <a:r>
              <a:rPr lang="en-US" altLang="ja-JP" sz="1600" b="1" kern="0" dirty="0" smtClean="0">
                <a:solidFill>
                  <a:srgbClr val="005DD6"/>
                </a:solidFill>
                <a:effectLst>
                  <a:glow rad="152400">
                    <a:srgbClr val="FFFFFF"/>
                  </a:glow>
                </a:effectLst>
                <a:latin typeface="メイリオ"/>
                <a:ea typeface="メイリオ"/>
              </a:rPr>
              <a:t>) For </a:t>
            </a:r>
            <a:r>
              <a:rPr lang="en-US" altLang="ja-JP" sz="1600" b="1" kern="0" dirty="0" err="1">
                <a:solidFill>
                  <a:srgbClr val="005DD6"/>
                </a:solidFill>
                <a:effectLst>
                  <a:glow rad="152400">
                    <a:srgbClr val="FFFFFF"/>
                  </a:glow>
                </a:effectLst>
                <a:latin typeface="メイリオ"/>
                <a:ea typeface="メイリオ"/>
              </a:rPr>
              <a:t>A</a:t>
            </a:r>
            <a:r>
              <a:rPr lang="en-US" altLang="ja-JP" sz="1600" b="1" kern="0" dirty="0" err="1" smtClean="0">
                <a:solidFill>
                  <a:srgbClr val="005DD6"/>
                </a:solidFill>
                <a:effectLst>
                  <a:glow rad="152400">
                    <a:srgbClr val="FFFFFF"/>
                  </a:glow>
                </a:effectLst>
                <a:latin typeface="メイリオ"/>
                <a:ea typeface="メイリオ"/>
              </a:rPr>
              <a:t>nsible</a:t>
            </a:r>
            <a:r>
              <a:rPr lang="en-US" altLang="ja-JP" sz="1600" b="1" kern="0" dirty="0" smtClean="0">
                <a:solidFill>
                  <a:srgbClr val="005DD6"/>
                </a:solidFill>
                <a:effectLst>
                  <a:glow rad="152400">
                    <a:srgbClr val="FFFFFF"/>
                  </a:glow>
                </a:effectLst>
                <a:latin typeface="メイリオ"/>
                <a:ea typeface="メイリオ"/>
              </a:rPr>
              <a:t>, the required playbooks will be gathered and connected. Then it will create </a:t>
            </a:r>
            <a:r>
              <a:rPr lang="en-US" altLang="ja-JP" sz="1600" b="1" kern="0" dirty="0" err="1" smtClean="0">
                <a:solidFill>
                  <a:srgbClr val="005DD6"/>
                </a:solidFill>
                <a:effectLst>
                  <a:glow rad="152400">
                    <a:srgbClr val="FFFFFF"/>
                  </a:glow>
                </a:effectLst>
                <a:latin typeface="メイリオ"/>
                <a:ea typeface="メイリオ"/>
              </a:rPr>
              <a:t>host_vars</a:t>
            </a:r>
            <a:r>
              <a:rPr lang="en-US" altLang="ja-JP" sz="1600" b="1" kern="0" dirty="0" smtClean="0">
                <a:solidFill>
                  <a:srgbClr val="005DD6"/>
                </a:solidFill>
                <a:effectLst>
                  <a:glow rad="152400">
                    <a:srgbClr val="FFFFFF"/>
                  </a:glow>
                </a:effectLst>
                <a:latin typeface="メイリオ"/>
                <a:ea typeface="メイリオ"/>
              </a:rPr>
              <a:t> from the parameters for each node.</a:t>
            </a:r>
            <a:endParaRPr lang="en-US" altLang="ja-JP" sz="2000" b="1" kern="0" dirty="0">
              <a:solidFill>
                <a:srgbClr val="005DD6"/>
              </a:solidFill>
              <a:effectLst>
                <a:glow rad="152400">
                  <a:srgbClr val="FFFFFF"/>
                </a:glow>
              </a:effectLst>
              <a:latin typeface="メイリオ"/>
              <a:ea typeface="メイリオ"/>
            </a:endParaRPr>
          </a:p>
        </p:txBody>
      </p:sp>
      <p:sp>
        <p:nvSpPr>
          <p:cNvPr id="2" name="楕円 1"/>
          <p:cNvSpPr/>
          <p:nvPr/>
        </p:nvSpPr>
        <p:spPr bwMode="auto">
          <a:xfrm>
            <a:off x="6816100" y="4005080"/>
            <a:ext cx="1080150" cy="484553"/>
          </a:xfrm>
          <a:prstGeom prst="ellipse">
            <a:avLst/>
          </a:prstGeom>
          <a:solidFill>
            <a:srgbClr val="FFFF99"/>
          </a:solidFill>
          <a:ln w="12700">
            <a:noFill/>
          </a:ln>
          <a:effectLst/>
          <a:scene3d>
            <a:camera prst="orthographicFront"/>
            <a:lightRig rig="threePt" dir="t"/>
          </a:scene3d>
          <a:sp3d>
            <a:bevelT/>
          </a:sp3d>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solidFill>
                  <a:srgbClr val="002B62"/>
                </a:solidFill>
                <a:latin typeface="+mn-ea"/>
              </a:rPr>
              <a:t>Declarative</a:t>
            </a:r>
            <a:br>
              <a:rPr lang="en-US" altLang="ja-JP" sz="1200" b="1" dirty="0" smtClean="0">
                <a:solidFill>
                  <a:srgbClr val="002B62"/>
                </a:solidFill>
                <a:latin typeface="+mn-ea"/>
              </a:rPr>
            </a:br>
            <a:r>
              <a:rPr lang="en-US" altLang="ja-JP" sz="1200" b="1" dirty="0" err="1" smtClean="0">
                <a:solidFill>
                  <a:srgbClr val="002B62"/>
                </a:solidFill>
                <a:latin typeface="+mn-ea"/>
              </a:rPr>
              <a:t>IaC</a:t>
            </a:r>
            <a:endParaRPr kumimoji="1" lang="ja-JP" altLang="en-US" sz="1200" b="1" dirty="0" smtClean="0">
              <a:solidFill>
                <a:srgbClr val="002B62"/>
              </a:solidFill>
              <a:latin typeface="+mn-ea"/>
            </a:endParaRPr>
          </a:p>
        </p:txBody>
      </p:sp>
      <p:sp>
        <p:nvSpPr>
          <p:cNvPr id="8" name="楕円 7"/>
          <p:cNvSpPr/>
          <p:nvPr/>
        </p:nvSpPr>
        <p:spPr bwMode="auto">
          <a:xfrm>
            <a:off x="6816100" y="3068950"/>
            <a:ext cx="1080150" cy="484553"/>
          </a:xfrm>
          <a:prstGeom prst="ellipse">
            <a:avLst/>
          </a:prstGeom>
          <a:solidFill>
            <a:srgbClr val="FFFF99"/>
          </a:solidFill>
          <a:ln w="12700">
            <a:noFill/>
          </a:ln>
          <a:effectLst/>
          <a:scene3d>
            <a:camera prst="orthographicFront"/>
            <a:lightRig rig="threePt" dir="t"/>
          </a:scene3d>
          <a:sp3d>
            <a:bevelT/>
          </a:sp3d>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solidFill>
                  <a:srgbClr val="002B62"/>
                </a:solidFill>
                <a:latin typeface="+mn-ea"/>
              </a:rPr>
              <a:t>Imperative</a:t>
            </a:r>
            <a:br>
              <a:rPr lang="en-US" altLang="ja-JP" sz="1200" b="1" dirty="0" smtClean="0">
                <a:solidFill>
                  <a:srgbClr val="002B62"/>
                </a:solidFill>
                <a:latin typeface="+mn-ea"/>
              </a:rPr>
            </a:br>
            <a:r>
              <a:rPr lang="en-US" altLang="ja-JP" sz="1200" b="1" dirty="0" err="1" smtClean="0">
                <a:solidFill>
                  <a:srgbClr val="002B62"/>
                </a:solidFill>
                <a:latin typeface="+mn-ea"/>
              </a:rPr>
              <a:t>IaC</a:t>
            </a:r>
            <a:endParaRPr kumimoji="1" lang="ja-JP" altLang="en-US" sz="1200" b="1" dirty="0" smtClean="0">
              <a:solidFill>
                <a:srgbClr val="002B62"/>
              </a:solidFill>
              <a:latin typeface="+mn-ea"/>
            </a:endParaRPr>
          </a:p>
        </p:txBody>
      </p:sp>
    </p:spTree>
    <p:extLst>
      <p:ext uri="{BB962C8B-B14F-4D97-AF65-F5344CB8AC3E}">
        <p14:creationId xmlns:p14="http://schemas.microsoft.com/office/powerpoint/2010/main" val="193496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6</a:t>
            </a:r>
            <a:r>
              <a:rPr lang="en-US" altLang="ja-JP" baseline="30000" dirty="0" smtClean="0"/>
              <a:t>th</a:t>
            </a:r>
            <a:r>
              <a:rPr lang="en-US" altLang="ja-JP" dirty="0" smtClean="0"/>
              <a:t> feature</a:t>
            </a:r>
            <a:r>
              <a:rPr lang="ja-JP" altLang="en-US" dirty="0" smtClean="0"/>
              <a:t> </a:t>
            </a:r>
            <a:r>
              <a:rPr lang="en-US" altLang="ja-JP" dirty="0" smtClean="0"/>
              <a:t>–</a:t>
            </a:r>
            <a:r>
              <a:rPr lang="ja-JP" altLang="en-US" dirty="0" smtClean="0"/>
              <a:t> </a:t>
            </a:r>
            <a:r>
              <a:rPr lang="en-US" altLang="ja-JP" b="1" dirty="0" smtClean="0">
                <a:effectLst>
                  <a:glow rad="127000">
                    <a:srgbClr val="002B62"/>
                  </a:glow>
                </a:effectLst>
              </a:rPr>
              <a:t>The trump card for automating – Pioneer mode.</a:t>
            </a:r>
            <a:endParaRPr kumimoji="1" lang="ja-JP" altLang="en-US" dirty="0"/>
          </a:p>
        </p:txBody>
      </p:sp>
      <p:sp>
        <p:nvSpPr>
          <p:cNvPr id="5" name="テキスト プレースホルダー 7"/>
          <p:cNvSpPr txBox="1">
            <a:spLocks/>
          </p:cNvSpPr>
          <p:nvPr/>
        </p:nvSpPr>
        <p:spPr bwMode="gray">
          <a:xfrm>
            <a:off x="239916" y="817533"/>
            <a:ext cx="11712168" cy="1536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400" b="1" kern="0" dirty="0" smtClean="0">
                <a:solidFill>
                  <a:srgbClr val="005DD6"/>
                </a:solidFill>
                <a:effectLst>
                  <a:glow rad="152400">
                    <a:srgbClr val="FFFFFF"/>
                  </a:glow>
                </a:effectLst>
                <a:latin typeface="メイリオ"/>
              </a:rPr>
              <a:t>If users are unable to automate using any of the </a:t>
            </a:r>
            <a:r>
              <a:rPr lang="en-US" altLang="ja-JP" sz="2400" b="1" kern="0" dirty="0" err="1" smtClean="0">
                <a:solidFill>
                  <a:srgbClr val="005DD6"/>
                </a:solidFill>
                <a:effectLst>
                  <a:glow rad="152400">
                    <a:srgbClr val="FFFFFF"/>
                  </a:glow>
                </a:effectLst>
                <a:latin typeface="メイリオ"/>
              </a:rPr>
              <a:t>Ansible</a:t>
            </a:r>
            <a:r>
              <a:rPr lang="en-US" altLang="ja-JP" sz="2400" b="1" kern="0" dirty="0" smtClean="0">
                <a:solidFill>
                  <a:srgbClr val="005DD6"/>
                </a:solidFill>
                <a:effectLst>
                  <a:glow rad="152400">
                    <a:srgbClr val="FFFFFF"/>
                  </a:glow>
                </a:effectLst>
                <a:latin typeface="メイリオ"/>
              </a:rPr>
              <a:t> modules, they will only experience half of the benefits that automation can deliver.</a:t>
            </a:r>
            <a:r>
              <a:rPr lang="ja-JP" altLang="en-US" sz="2400" b="1" kern="0" dirty="0" err="1" smtClean="0">
                <a:solidFill>
                  <a:srgbClr val="005DD6"/>
                </a:solidFill>
                <a:effectLst>
                  <a:glow rad="152400">
                    <a:srgbClr val="FFFFFF"/>
                  </a:glow>
                </a:effectLst>
                <a:latin typeface="メイリオ"/>
              </a:rPr>
              <a:t>。</a:t>
            </a:r>
            <a:r>
              <a:rPr lang="en-US" altLang="ja-JP" sz="2400" b="1" kern="0" dirty="0" smtClean="0">
                <a:solidFill>
                  <a:srgbClr val="005DD6"/>
                </a:solidFill>
                <a:effectLst>
                  <a:glow rad="152400">
                    <a:srgbClr val="FFFFFF"/>
                  </a:glow>
                </a:effectLst>
                <a:latin typeface="メイリオ"/>
              </a:rPr>
              <a:t>Therefore, </a:t>
            </a:r>
            <a:r>
              <a:rPr lang="en-US" altLang="ja-JP" sz="2400" b="1" kern="0" dirty="0" smtClean="0">
                <a:solidFill>
                  <a:srgbClr val="C00000"/>
                </a:solidFill>
                <a:effectLst>
                  <a:glow rad="152400">
                    <a:srgbClr val="FFFFFF"/>
                  </a:glow>
                </a:effectLst>
                <a:latin typeface="メイリオ"/>
              </a:rPr>
              <a:t>ITA offers Pioneer mode, which can act as a trump card when automation does not work</a:t>
            </a:r>
            <a:r>
              <a:rPr lang="en-US" altLang="ja-JP" sz="2400" b="1" kern="0" dirty="0">
                <a:solidFill>
                  <a:srgbClr val="005DD6"/>
                </a:solidFill>
                <a:effectLst>
                  <a:glow rad="152400">
                    <a:srgbClr val="FFFFFF"/>
                  </a:glow>
                </a:effectLst>
                <a:latin typeface="メイリオ"/>
              </a:rPr>
              <a:t>.</a:t>
            </a:r>
            <a:endParaRPr lang="en-US" altLang="ja-JP" sz="2400" b="1" kern="0" dirty="0">
              <a:solidFill>
                <a:srgbClr val="005DD6"/>
              </a:solidFill>
              <a:effectLst>
                <a:glow rad="152400">
                  <a:srgbClr val="FFFFFF"/>
                </a:glow>
              </a:effectLst>
              <a:latin typeface="メイリオ"/>
              <a:ea typeface="メイリオ"/>
            </a:endParaRPr>
          </a:p>
        </p:txBody>
      </p:sp>
      <p:pic>
        <p:nvPicPr>
          <p:cNvPr id="5124" name="Picture 4" descr="Pioneer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51" y="2708900"/>
            <a:ext cx="12192000" cy="3619500"/>
          </a:xfrm>
          <a:prstGeom prst="rect">
            <a:avLst/>
          </a:prstGeom>
          <a:noFill/>
          <a:effectLst>
            <a:glow rad="88900">
              <a:schemeClr val="bg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728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7</a:t>
            </a:r>
            <a:r>
              <a:rPr lang="en-US" altLang="ja-JP" baseline="30000" dirty="0" smtClean="0"/>
              <a:t>th</a:t>
            </a:r>
            <a:r>
              <a:rPr lang="en-US" altLang="ja-JP" dirty="0" smtClean="0"/>
              <a:t> feature</a:t>
            </a:r>
            <a:r>
              <a:rPr lang="ja-JP" altLang="en-US" dirty="0" smtClean="0"/>
              <a:t>：</a:t>
            </a:r>
            <a:r>
              <a:rPr lang="en-US" altLang="ja-JP" dirty="0" smtClean="0"/>
              <a:t>Real-time monitoring of Execution status</a:t>
            </a:r>
            <a:endParaRPr kumimoji="1" lang="ja-JP" altLang="en-US" dirty="0"/>
          </a:p>
        </p:txBody>
      </p:sp>
      <p:sp>
        <p:nvSpPr>
          <p:cNvPr id="5" name="テキスト プレースホルダー 7"/>
          <p:cNvSpPr txBox="1">
            <a:spLocks/>
          </p:cNvSpPr>
          <p:nvPr/>
        </p:nvSpPr>
        <p:spPr bwMode="gray">
          <a:xfrm>
            <a:off x="239916" y="817532"/>
            <a:ext cx="11711435" cy="1691393"/>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C00000"/>
                </a:solidFill>
                <a:effectLst>
                  <a:glow rad="152400">
                    <a:srgbClr val="FFFFFF"/>
                  </a:glow>
                </a:effectLst>
                <a:latin typeface="メイリオ"/>
              </a:rPr>
              <a:t>In comparison to manual operations, </a:t>
            </a:r>
            <a:r>
              <a:rPr lang="en-US" altLang="ja-JP" sz="2667" b="1" kern="0" dirty="0" smtClean="0">
                <a:solidFill>
                  <a:srgbClr val="005DD6"/>
                </a:solidFill>
                <a:effectLst>
                  <a:glow rad="152400">
                    <a:srgbClr val="FFFFFF"/>
                  </a:glow>
                </a:effectLst>
                <a:latin typeface="メイリオ"/>
              </a:rPr>
              <a:t>ITA puts great emphasis on real-time monitoring of execution status</a:t>
            </a:r>
            <a:br>
              <a:rPr lang="en-US" altLang="ja-JP" sz="2667" b="1" kern="0" dirty="0" smtClean="0">
                <a:solidFill>
                  <a:srgbClr val="005DD6"/>
                </a:solidFill>
                <a:effectLst>
                  <a:glow rad="152400">
                    <a:srgbClr val="FFFFFF"/>
                  </a:glow>
                </a:effectLst>
                <a:latin typeface="メイリオ"/>
              </a:rPr>
            </a:br>
            <a:r>
              <a:rPr lang="en-US" altLang="ja-JP" sz="2667" b="1" kern="0" dirty="0" smtClean="0">
                <a:solidFill>
                  <a:srgbClr val="005DD6"/>
                </a:solidFill>
                <a:effectLst>
                  <a:glow rad="152400">
                    <a:srgbClr val="FFFFFF"/>
                  </a:glow>
                </a:effectLst>
                <a:latin typeface="メイリオ"/>
                <a:ea typeface="メイリオ"/>
              </a:rPr>
              <a:t>It also </a:t>
            </a:r>
            <a:r>
              <a:rPr lang="en-US" altLang="ja-JP" sz="2667" b="1" kern="0" dirty="0" smtClean="0">
                <a:solidFill>
                  <a:srgbClr val="C00000"/>
                </a:solidFill>
                <a:effectLst>
                  <a:glow rad="152400">
                    <a:srgbClr val="FFFFFF"/>
                  </a:glow>
                </a:effectLst>
                <a:latin typeface="メイリオ"/>
                <a:ea typeface="メイリオ"/>
              </a:rPr>
              <a:t>manages execution records/results (operation evidence)</a:t>
            </a:r>
            <a:r>
              <a:rPr lang="en-US" altLang="ja-JP" sz="2667" b="1" kern="0" dirty="0" smtClean="0">
                <a:solidFill>
                  <a:srgbClr val="005DD6"/>
                </a:solidFill>
                <a:effectLst>
                  <a:glow rad="152400">
                    <a:srgbClr val="FFFFFF"/>
                  </a:glow>
                </a:effectLst>
                <a:latin typeface="メイリオ"/>
                <a:ea typeface="メイリオ"/>
              </a:rPr>
              <a:t> and allows users to download them.</a:t>
            </a:r>
            <a:endParaRPr lang="en-US" altLang="ja-JP" sz="2667" b="1" kern="0" dirty="0">
              <a:solidFill>
                <a:srgbClr val="005DD6"/>
              </a:solidFill>
              <a:effectLst>
                <a:glow rad="152400">
                  <a:srgbClr val="FFFFFF"/>
                </a:glow>
              </a:effectLst>
              <a:latin typeface="メイリオ"/>
            </a:endParaRPr>
          </a:p>
        </p:txBody>
      </p:sp>
      <p:pic>
        <p:nvPicPr>
          <p:cNvPr id="6146" name="Picture 2" descr="Real-time monito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51" y="2508926"/>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84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t="27502"/>
          <a:stretch/>
        </p:blipFill>
        <p:spPr>
          <a:xfrm>
            <a:off x="42200" y="2223540"/>
            <a:ext cx="12149800" cy="4229880"/>
          </a:xfrm>
          <a:prstGeom prst="rect">
            <a:avLst/>
          </a:prstGeom>
        </p:spPr>
      </p:pic>
      <p:sp>
        <p:nvSpPr>
          <p:cNvPr id="33" name="タイトル 32"/>
          <p:cNvSpPr>
            <a:spLocks noGrp="1"/>
          </p:cNvSpPr>
          <p:nvPr>
            <p:ph type="title"/>
          </p:nvPr>
        </p:nvSpPr>
        <p:spPr/>
        <p:txBody>
          <a:bodyPr>
            <a:normAutofit/>
          </a:bodyPr>
          <a:lstStyle/>
          <a:p>
            <a:r>
              <a:rPr lang="en-US" altLang="ja-JP" dirty="0" smtClean="0"/>
              <a:t>Detailed overview</a:t>
            </a:r>
            <a:endParaRPr kumimoji="1" lang="ja-JP" altLang="en-US" dirty="0"/>
          </a:p>
        </p:txBody>
      </p:sp>
      <p:sp>
        <p:nvSpPr>
          <p:cNvPr id="15" name="テキスト プレースホルダー 7"/>
          <p:cNvSpPr txBox="1">
            <a:spLocks/>
          </p:cNvSpPr>
          <p:nvPr/>
        </p:nvSpPr>
        <p:spPr bwMode="gray">
          <a:xfrm>
            <a:off x="239916" y="817533"/>
            <a:ext cx="11712168" cy="129151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000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005DD6"/>
                </a:solidFill>
                <a:effectLst>
                  <a:glow rad="152400">
                    <a:srgbClr val="FFFFFF"/>
                  </a:glow>
                </a:effectLst>
                <a:latin typeface="メイリオ"/>
              </a:rPr>
              <a:t>In addition to the 7 features mentioned above, we have devised various other ways to </a:t>
            </a:r>
            <a:r>
              <a:rPr lang="en-US" altLang="ja-JP" sz="2667" b="1" kern="0" dirty="0">
                <a:solidFill>
                  <a:srgbClr val="C00000"/>
                </a:solidFill>
                <a:effectLst>
                  <a:glow rad="152400">
                    <a:srgbClr val="FFFFFF"/>
                  </a:glow>
                </a:effectLst>
                <a:latin typeface="メイリオ"/>
              </a:rPr>
              <a:t>d</a:t>
            </a:r>
            <a:r>
              <a:rPr lang="en-US" altLang="ja-JP" sz="2667" b="1" kern="0" dirty="0" smtClean="0">
                <a:solidFill>
                  <a:srgbClr val="C00000"/>
                </a:solidFill>
                <a:effectLst>
                  <a:glow rad="152400">
                    <a:srgbClr val="FFFFFF"/>
                  </a:glow>
                </a:effectLst>
                <a:latin typeface="メイリオ"/>
              </a:rPr>
              <a:t>igitally manage system information.</a:t>
            </a:r>
            <a:endParaRPr lang="en-US" altLang="ja-JP" sz="2667" b="1" kern="0" dirty="0">
              <a:solidFill>
                <a:srgbClr val="005DD6"/>
              </a:solidFill>
              <a:effectLst>
                <a:glow rad="152400">
                  <a:srgbClr val="FFFFFF"/>
                </a:glow>
              </a:effectLst>
              <a:latin typeface="メイリオ"/>
            </a:endParaRPr>
          </a:p>
        </p:txBody>
      </p:sp>
      <p:sp>
        <p:nvSpPr>
          <p:cNvPr id="5" name="円形吹き出し 4"/>
          <p:cNvSpPr/>
          <p:nvPr/>
        </p:nvSpPr>
        <p:spPr bwMode="auto">
          <a:xfrm>
            <a:off x="726548" y="5953472"/>
            <a:ext cx="576000" cy="576000"/>
          </a:xfrm>
          <a:prstGeom prst="wedgeEllipseCallout">
            <a:avLst>
              <a:gd name="adj1" fmla="val 15179"/>
              <a:gd name="adj2" fmla="val -87431"/>
            </a:avLst>
          </a:prstGeom>
          <a:solidFill>
            <a:schemeClr val="bg1"/>
          </a:solidFill>
          <a:ln w="19050">
            <a:solidFill>
              <a:srgbClr val="FF0000"/>
            </a:solidFill>
          </a:ln>
          <a:effectLst>
            <a:outerShdw blurRad="50800" dist="25400" dir="2700000" algn="tl" rotWithShape="0">
              <a:prstClr val="black">
                <a:alpha val="40000"/>
              </a:prstClr>
            </a:outerShd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ja-JP" altLang="en-US" sz="3200" b="1" dirty="0">
                <a:solidFill>
                  <a:srgbClr val="FF0000"/>
                </a:solidFill>
                <a:latin typeface="+mj-ea"/>
                <a:ea typeface="+mj-ea"/>
              </a:rPr>
              <a:t>①</a:t>
            </a:r>
          </a:p>
        </p:txBody>
      </p:sp>
      <p:sp>
        <p:nvSpPr>
          <p:cNvPr id="6" name="円形吹き出し 5"/>
          <p:cNvSpPr/>
          <p:nvPr/>
        </p:nvSpPr>
        <p:spPr bwMode="auto">
          <a:xfrm>
            <a:off x="1014548" y="2218639"/>
            <a:ext cx="576000" cy="576000"/>
          </a:xfrm>
          <a:prstGeom prst="wedgeEllipseCallout">
            <a:avLst>
              <a:gd name="adj1" fmla="val 41637"/>
              <a:gd name="adj2" fmla="val 95573"/>
            </a:avLst>
          </a:prstGeom>
          <a:solidFill>
            <a:schemeClr val="bg1"/>
          </a:solidFill>
          <a:ln w="19050">
            <a:solidFill>
              <a:srgbClr val="FF0000"/>
            </a:solidFill>
          </a:ln>
          <a:effectLst>
            <a:outerShdw blurRad="50800" dist="25400" dir="2700000" algn="tl" rotWithShape="0">
              <a:prstClr val="black">
                <a:alpha val="40000"/>
              </a:prstClr>
            </a:outerShd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ja-JP" altLang="en-US" sz="3200" b="1" dirty="0">
                <a:solidFill>
                  <a:srgbClr val="FF0000"/>
                </a:solidFill>
                <a:latin typeface="+mj-ea"/>
                <a:ea typeface="+mj-ea"/>
              </a:rPr>
              <a:t>②</a:t>
            </a:r>
          </a:p>
        </p:txBody>
      </p:sp>
      <p:sp>
        <p:nvSpPr>
          <p:cNvPr id="7" name="円形吹き出し 6"/>
          <p:cNvSpPr/>
          <p:nvPr/>
        </p:nvSpPr>
        <p:spPr bwMode="auto">
          <a:xfrm>
            <a:off x="3575650" y="4987443"/>
            <a:ext cx="576000" cy="576000"/>
          </a:xfrm>
          <a:prstGeom prst="wedgeEllipseCallout">
            <a:avLst>
              <a:gd name="adj1" fmla="val 131154"/>
              <a:gd name="adj2" fmla="val -62295"/>
            </a:avLst>
          </a:prstGeom>
          <a:solidFill>
            <a:schemeClr val="bg1"/>
          </a:solidFill>
          <a:ln w="19050">
            <a:solidFill>
              <a:srgbClr val="FF0000"/>
            </a:solidFill>
          </a:ln>
          <a:effectLst>
            <a:outerShdw blurRad="50800" dist="25400" dir="2700000" algn="tl" rotWithShape="0">
              <a:prstClr val="black">
                <a:alpha val="40000"/>
              </a:prstClr>
            </a:outerShd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ja-JP" altLang="en-US" sz="3200" b="1" dirty="0">
                <a:solidFill>
                  <a:srgbClr val="FF0000"/>
                </a:solidFill>
                <a:latin typeface="+mj-ea"/>
                <a:ea typeface="+mj-ea"/>
              </a:rPr>
              <a:t>③</a:t>
            </a:r>
          </a:p>
        </p:txBody>
      </p:sp>
      <p:sp>
        <p:nvSpPr>
          <p:cNvPr id="8" name="円形吹き出し 7"/>
          <p:cNvSpPr/>
          <p:nvPr/>
        </p:nvSpPr>
        <p:spPr bwMode="auto">
          <a:xfrm>
            <a:off x="7032210" y="3043745"/>
            <a:ext cx="576000" cy="576000"/>
          </a:xfrm>
          <a:prstGeom prst="wedgeEllipseCallout">
            <a:avLst>
              <a:gd name="adj1" fmla="val -50967"/>
              <a:gd name="adj2" fmla="val 137465"/>
            </a:avLst>
          </a:prstGeom>
          <a:solidFill>
            <a:schemeClr val="bg1"/>
          </a:solidFill>
          <a:ln w="19050">
            <a:solidFill>
              <a:srgbClr val="FF0000"/>
            </a:solidFill>
          </a:ln>
          <a:effectLst>
            <a:outerShdw blurRad="50800" dist="25400" dir="2700000" algn="tl" rotWithShape="0">
              <a:prstClr val="black">
                <a:alpha val="40000"/>
              </a:prstClr>
            </a:outerShd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ja-JP" altLang="en-US" sz="3200" b="1" dirty="0">
                <a:solidFill>
                  <a:srgbClr val="FF0000"/>
                </a:solidFill>
                <a:latin typeface="+mj-ea"/>
                <a:ea typeface="+mj-ea"/>
              </a:rPr>
              <a:t>④</a:t>
            </a:r>
          </a:p>
        </p:txBody>
      </p:sp>
      <p:sp>
        <p:nvSpPr>
          <p:cNvPr id="9" name="円形吹き出し 8"/>
          <p:cNvSpPr/>
          <p:nvPr/>
        </p:nvSpPr>
        <p:spPr bwMode="auto">
          <a:xfrm>
            <a:off x="10314796" y="2109043"/>
            <a:ext cx="576000" cy="576000"/>
          </a:xfrm>
          <a:prstGeom prst="wedgeEllipseCallout">
            <a:avLst>
              <a:gd name="adj1" fmla="val -7840"/>
              <a:gd name="adj2" fmla="val 128410"/>
            </a:avLst>
          </a:prstGeom>
          <a:solidFill>
            <a:schemeClr val="bg1"/>
          </a:solidFill>
          <a:ln w="19050">
            <a:solidFill>
              <a:srgbClr val="FF0000"/>
            </a:solidFill>
          </a:ln>
          <a:effectLst>
            <a:outerShdw blurRad="50800" dist="25400" dir="2700000" algn="tl" rotWithShape="0">
              <a:prstClr val="black">
                <a:alpha val="40000"/>
              </a:prstClr>
            </a:outerShd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ja-JP" altLang="en-US" sz="3200" b="1" dirty="0">
                <a:solidFill>
                  <a:srgbClr val="FF0000"/>
                </a:solidFill>
                <a:latin typeface="+mj-ea"/>
                <a:ea typeface="+mj-ea"/>
              </a:rPr>
              <a:t>⑤</a:t>
            </a:r>
          </a:p>
        </p:txBody>
      </p:sp>
      <p:sp>
        <p:nvSpPr>
          <p:cNvPr id="10" name="円形吹き出し 9"/>
          <p:cNvSpPr/>
          <p:nvPr/>
        </p:nvSpPr>
        <p:spPr bwMode="auto">
          <a:xfrm>
            <a:off x="11064770" y="5589300"/>
            <a:ext cx="576000" cy="576000"/>
          </a:xfrm>
          <a:prstGeom prst="wedgeEllipseCallout">
            <a:avLst>
              <a:gd name="adj1" fmla="val -9075"/>
              <a:gd name="adj2" fmla="val -170481"/>
            </a:avLst>
          </a:prstGeom>
          <a:solidFill>
            <a:schemeClr val="bg1"/>
          </a:solidFill>
          <a:ln w="19050">
            <a:solidFill>
              <a:srgbClr val="FF0000"/>
            </a:solidFill>
          </a:ln>
          <a:effectLst>
            <a:outerShdw blurRad="50800" dist="25400" dir="2700000" algn="tl" rotWithShape="0">
              <a:prstClr val="black">
                <a:alpha val="40000"/>
              </a:prstClr>
            </a:outerShd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ja-JP" altLang="en-US" sz="3200" b="1" dirty="0">
                <a:solidFill>
                  <a:srgbClr val="FF0000"/>
                </a:solidFill>
                <a:latin typeface="+mj-ea"/>
                <a:ea typeface="+mj-ea"/>
              </a:rPr>
              <a:t>⑥</a:t>
            </a:r>
          </a:p>
        </p:txBody>
      </p:sp>
      <p:sp>
        <p:nvSpPr>
          <p:cNvPr id="11" name="円形吹き出し 10"/>
          <p:cNvSpPr/>
          <p:nvPr/>
        </p:nvSpPr>
        <p:spPr bwMode="auto">
          <a:xfrm>
            <a:off x="9480470" y="2818412"/>
            <a:ext cx="576000" cy="576000"/>
          </a:xfrm>
          <a:prstGeom prst="wedgeEllipseCallout">
            <a:avLst>
              <a:gd name="adj1" fmla="val -67106"/>
              <a:gd name="adj2" fmla="val 56973"/>
            </a:avLst>
          </a:prstGeom>
          <a:solidFill>
            <a:schemeClr val="bg1"/>
          </a:solidFill>
          <a:ln w="19050">
            <a:solidFill>
              <a:srgbClr val="FF0000"/>
            </a:solidFill>
          </a:ln>
          <a:effectLst>
            <a:outerShdw blurRad="50800" dist="25400" dir="2700000" algn="tl" rotWithShape="0">
              <a:prstClr val="black">
                <a:alpha val="40000"/>
              </a:prstClr>
            </a:outerShd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ja-JP" altLang="en-US" sz="3200" b="1" dirty="0">
                <a:solidFill>
                  <a:srgbClr val="FF0000"/>
                </a:solidFill>
                <a:latin typeface="+mj-ea"/>
                <a:ea typeface="+mj-ea"/>
              </a:rPr>
              <a:t>⑦</a:t>
            </a:r>
          </a:p>
        </p:txBody>
      </p:sp>
    </p:spTree>
    <p:extLst>
      <p:ext uri="{BB962C8B-B14F-4D97-AF65-F5344CB8AC3E}">
        <p14:creationId xmlns:p14="http://schemas.microsoft.com/office/powerpoint/2010/main" val="3835997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32" presetClass="emph" presetSubtype="0" repeatCount="4500" fill="hold" grpId="2" nodeType="withEffect">
                                  <p:stCondLst>
                                    <p:cond delay="0"/>
                                  </p:stCondLst>
                                  <p:endCondLst>
                                    <p:cond evt="onNext" delay="0">
                                      <p:tgtEl>
                                        <p:sldTgt/>
                                      </p:tgtEl>
                                    </p:cond>
                                  </p:endCondLst>
                                  <p:childTnLst>
                                    <p:animRot by="120000">
                                      <p:cBhvr>
                                        <p:cTn id="9" dur="100" fill="hold">
                                          <p:stCondLst>
                                            <p:cond delay="0"/>
                                          </p:stCondLst>
                                        </p:cTn>
                                        <p:tgtEl>
                                          <p:spTgt spid="5"/>
                                        </p:tgtEl>
                                        <p:attrNameLst>
                                          <p:attrName>r</p:attrName>
                                        </p:attrNameLst>
                                      </p:cBhvr>
                                    </p:animRot>
                                    <p:animRot by="-240000">
                                      <p:cBhvr>
                                        <p:cTn id="10" dur="200" fill="hold">
                                          <p:stCondLst>
                                            <p:cond delay="200"/>
                                          </p:stCondLst>
                                        </p:cTn>
                                        <p:tgtEl>
                                          <p:spTgt spid="5"/>
                                        </p:tgtEl>
                                        <p:attrNameLst>
                                          <p:attrName>r</p:attrName>
                                        </p:attrNameLst>
                                      </p:cBhvr>
                                    </p:animRot>
                                    <p:animRot by="240000">
                                      <p:cBhvr>
                                        <p:cTn id="11" dur="200" fill="hold">
                                          <p:stCondLst>
                                            <p:cond delay="400"/>
                                          </p:stCondLst>
                                        </p:cTn>
                                        <p:tgtEl>
                                          <p:spTgt spid="5"/>
                                        </p:tgtEl>
                                        <p:attrNameLst>
                                          <p:attrName>r</p:attrName>
                                        </p:attrNameLst>
                                      </p:cBhvr>
                                    </p:animRot>
                                    <p:animRot by="-240000">
                                      <p:cBhvr>
                                        <p:cTn id="12" dur="200" fill="hold">
                                          <p:stCondLst>
                                            <p:cond delay="600"/>
                                          </p:stCondLst>
                                        </p:cTn>
                                        <p:tgtEl>
                                          <p:spTgt spid="5"/>
                                        </p:tgtEl>
                                        <p:attrNameLst>
                                          <p:attrName>r</p:attrName>
                                        </p:attrNameLst>
                                      </p:cBhvr>
                                    </p:animRot>
                                    <p:animRot by="120000">
                                      <p:cBhvr>
                                        <p:cTn id="13" dur="200" fill="hold">
                                          <p:stCondLst>
                                            <p:cond delay="800"/>
                                          </p:stCondLst>
                                        </p:cTn>
                                        <p:tgtEl>
                                          <p:spTgt spid="5"/>
                                        </p:tgtEl>
                                        <p:attrNameLst>
                                          <p:attrName>r</p:attrName>
                                        </p:attrNameLst>
                                      </p:cBhvr>
                                    </p:animRot>
                                  </p:childTnLst>
                                </p:cTn>
                              </p:par>
                              <p:par>
                                <p:cTn id="14" presetID="10" presetClass="entr" presetSubtype="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par>
                                <p:cTn id="17" presetID="32" presetClass="emph" presetSubtype="0" repeatCount="4000" fill="hold" grpId="2" nodeType="withEffect">
                                  <p:stCondLst>
                                    <p:cond delay="500"/>
                                  </p:stCondLst>
                                  <p:endCondLst>
                                    <p:cond evt="onNext" delay="0">
                                      <p:tgtEl>
                                        <p:sldTgt/>
                                      </p:tgtEl>
                                    </p:cond>
                                  </p:endCondLst>
                                  <p:childTnLst>
                                    <p:animRot by="120000">
                                      <p:cBhvr>
                                        <p:cTn id="18" dur="100" fill="hold">
                                          <p:stCondLst>
                                            <p:cond delay="0"/>
                                          </p:stCondLst>
                                        </p:cTn>
                                        <p:tgtEl>
                                          <p:spTgt spid="6"/>
                                        </p:tgtEl>
                                        <p:attrNameLst>
                                          <p:attrName>r</p:attrName>
                                        </p:attrNameLst>
                                      </p:cBhvr>
                                    </p:animRot>
                                    <p:animRot by="-240000">
                                      <p:cBhvr>
                                        <p:cTn id="19" dur="200" fill="hold">
                                          <p:stCondLst>
                                            <p:cond delay="200"/>
                                          </p:stCondLst>
                                        </p:cTn>
                                        <p:tgtEl>
                                          <p:spTgt spid="6"/>
                                        </p:tgtEl>
                                        <p:attrNameLst>
                                          <p:attrName>r</p:attrName>
                                        </p:attrNameLst>
                                      </p:cBhvr>
                                    </p:animRot>
                                    <p:animRot by="240000">
                                      <p:cBhvr>
                                        <p:cTn id="20" dur="200" fill="hold">
                                          <p:stCondLst>
                                            <p:cond delay="400"/>
                                          </p:stCondLst>
                                        </p:cTn>
                                        <p:tgtEl>
                                          <p:spTgt spid="6"/>
                                        </p:tgtEl>
                                        <p:attrNameLst>
                                          <p:attrName>r</p:attrName>
                                        </p:attrNameLst>
                                      </p:cBhvr>
                                    </p:animRot>
                                    <p:animRot by="-240000">
                                      <p:cBhvr>
                                        <p:cTn id="21" dur="200" fill="hold">
                                          <p:stCondLst>
                                            <p:cond delay="600"/>
                                          </p:stCondLst>
                                        </p:cTn>
                                        <p:tgtEl>
                                          <p:spTgt spid="6"/>
                                        </p:tgtEl>
                                        <p:attrNameLst>
                                          <p:attrName>r</p:attrName>
                                        </p:attrNameLst>
                                      </p:cBhvr>
                                    </p:animRot>
                                    <p:animRot by="120000">
                                      <p:cBhvr>
                                        <p:cTn id="22" dur="200" fill="hold">
                                          <p:stCondLst>
                                            <p:cond delay="800"/>
                                          </p:stCondLst>
                                        </p:cTn>
                                        <p:tgtEl>
                                          <p:spTgt spid="6"/>
                                        </p:tgtEl>
                                        <p:attrNameLst>
                                          <p:attrName>r</p:attrName>
                                        </p:attrNameLst>
                                      </p:cBhvr>
                                    </p:animRot>
                                  </p:childTnLst>
                                </p:cTn>
                              </p:par>
                              <p:par>
                                <p:cTn id="23" presetID="10" presetClass="entr" presetSubtype="0" fill="hold" grpId="0" nodeType="withEffect">
                                  <p:stCondLst>
                                    <p:cond delay="10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par>
                                <p:cTn id="26" presetID="32" presetClass="emph" presetSubtype="0" repeatCount="3500" fill="hold" grpId="2" nodeType="withEffect">
                                  <p:stCondLst>
                                    <p:cond delay="1000"/>
                                  </p:stCondLst>
                                  <p:endCondLst>
                                    <p:cond evt="onNext" delay="0">
                                      <p:tgtEl>
                                        <p:sldTgt/>
                                      </p:tgtEl>
                                    </p:cond>
                                  </p:endCondLst>
                                  <p:childTnLst>
                                    <p:animRot by="120000">
                                      <p:cBhvr>
                                        <p:cTn id="27" dur="100" fill="hold">
                                          <p:stCondLst>
                                            <p:cond delay="0"/>
                                          </p:stCondLst>
                                        </p:cTn>
                                        <p:tgtEl>
                                          <p:spTgt spid="7"/>
                                        </p:tgtEl>
                                        <p:attrNameLst>
                                          <p:attrName>r</p:attrName>
                                        </p:attrNameLst>
                                      </p:cBhvr>
                                    </p:animRot>
                                    <p:animRot by="-240000">
                                      <p:cBhvr>
                                        <p:cTn id="28" dur="200" fill="hold">
                                          <p:stCondLst>
                                            <p:cond delay="200"/>
                                          </p:stCondLst>
                                        </p:cTn>
                                        <p:tgtEl>
                                          <p:spTgt spid="7"/>
                                        </p:tgtEl>
                                        <p:attrNameLst>
                                          <p:attrName>r</p:attrName>
                                        </p:attrNameLst>
                                      </p:cBhvr>
                                    </p:animRot>
                                    <p:animRot by="240000">
                                      <p:cBhvr>
                                        <p:cTn id="29" dur="200" fill="hold">
                                          <p:stCondLst>
                                            <p:cond delay="400"/>
                                          </p:stCondLst>
                                        </p:cTn>
                                        <p:tgtEl>
                                          <p:spTgt spid="7"/>
                                        </p:tgtEl>
                                        <p:attrNameLst>
                                          <p:attrName>r</p:attrName>
                                        </p:attrNameLst>
                                      </p:cBhvr>
                                    </p:animRot>
                                    <p:animRot by="-240000">
                                      <p:cBhvr>
                                        <p:cTn id="30" dur="200" fill="hold">
                                          <p:stCondLst>
                                            <p:cond delay="600"/>
                                          </p:stCondLst>
                                        </p:cTn>
                                        <p:tgtEl>
                                          <p:spTgt spid="7"/>
                                        </p:tgtEl>
                                        <p:attrNameLst>
                                          <p:attrName>r</p:attrName>
                                        </p:attrNameLst>
                                      </p:cBhvr>
                                    </p:animRot>
                                    <p:animRot by="120000">
                                      <p:cBhvr>
                                        <p:cTn id="31" dur="200" fill="hold">
                                          <p:stCondLst>
                                            <p:cond delay="800"/>
                                          </p:stCondLst>
                                        </p:cTn>
                                        <p:tgtEl>
                                          <p:spTgt spid="7"/>
                                        </p:tgtEl>
                                        <p:attrNameLst>
                                          <p:attrName>r</p:attrName>
                                        </p:attrNameLst>
                                      </p:cBhvr>
                                    </p:animRot>
                                  </p:childTnLst>
                                </p:cTn>
                              </p:par>
                              <p:par>
                                <p:cTn id="32" presetID="10" presetClass="entr" presetSubtype="0" fill="hold" grpId="0" nodeType="withEffect">
                                  <p:stCondLst>
                                    <p:cond delay="15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childTnLst>
                                </p:cTn>
                              </p:par>
                              <p:par>
                                <p:cTn id="35" presetID="32" presetClass="emph" presetSubtype="0" repeatCount="3000" fill="hold" grpId="2" nodeType="withEffect">
                                  <p:stCondLst>
                                    <p:cond delay="1500"/>
                                  </p:stCondLst>
                                  <p:endCondLst>
                                    <p:cond evt="onNext" delay="0">
                                      <p:tgtEl>
                                        <p:sldTgt/>
                                      </p:tgtEl>
                                    </p:cond>
                                  </p:endCondLst>
                                  <p:childTnLst>
                                    <p:animRot by="120000">
                                      <p:cBhvr>
                                        <p:cTn id="36" dur="100" fill="hold">
                                          <p:stCondLst>
                                            <p:cond delay="0"/>
                                          </p:stCondLst>
                                        </p:cTn>
                                        <p:tgtEl>
                                          <p:spTgt spid="8"/>
                                        </p:tgtEl>
                                        <p:attrNameLst>
                                          <p:attrName>r</p:attrName>
                                        </p:attrNameLst>
                                      </p:cBhvr>
                                    </p:animRot>
                                    <p:animRot by="-240000">
                                      <p:cBhvr>
                                        <p:cTn id="37" dur="200" fill="hold">
                                          <p:stCondLst>
                                            <p:cond delay="200"/>
                                          </p:stCondLst>
                                        </p:cTn>
                                        <p:tgtEl>
                                          <p:spTgt spid="8"/>
                                        </p:tgtEl>
                                        <p:attrNameLst>
                                          <p:attrName>r</p:attrName>
                                        </p:attrNameLst>
                                      </p:cBhvr>
                                    </p:animRot>
                                    <p:animRot by="240000">
                                      <p:cBhvr>
                                        <p:cTn id="38" dur="200" fill="hold">
                                          <p:stCondLst>
                                            <p:cond delay="400"/>
                                          </p:stCondLst>
                                        </p:cTn>
                                        <p:tgtEl>
                                          <p:spTgt spid="8"/>
                                        </p:tgtEl>
                                        <p:attrNameLst>
                                          <p:attrName>r</p:attrName>
                                        </p:attrNameLst>
                                      </p:cBhvr>
                                    </p:animRot>
                                    <p:animRot by="-240000">
                                      <p:cBhvr>
                                        <p:cTn id="39" dur="200" fill="hold">
                                          <p:stCondLst>
                                            <p:cond delay="600"/>
                                          </p:stCondLst>
                                        </p:cTn>
                                        <p:tgtEl>
                                          <p:spTgt spid="8"/>
                                        </p:tgtEl>
                                        <p:attrNameLst>
                                          <p:attrName>r</p:attrName>
                                        </p:attrNameLst>
                                      </p:cBhvr>
                                    </p:animRot>
                                    <p:animRot by="120000">
                                      <p:cBhvr>
                                        <p:cTn id="40" dur="200" fill="hold">
                                          <p:stCondLst>
                                            <p:cond delay="800"/>
                                          </p:stCondLst>
                                        </p:cTn>
                                        <p:tgtEl>
                                          <p:spTgt spid="8"/>
                                        </p:tgtEl>
                                        <p:attrNameLst>
                                          <p:attrName>r</p:attrName>
                                        </p:attrNameLst>
                                      </p:cBhvr>
                                    </p:animRot>
                                  </p:childTnLst>
                                </p:cTn>
                              </p:par>
                              <p:par>
                                <p:cTn id="41" presetID="10" presetClass="entr" presetSubtype="0" fill="hold" grpId="0" nodeType="withEffect">
                                  <p:stCondLst>
                                    <p:cond delay="20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childTnLst>
                                </p:cTn>
                              </p:par>
                              <p:par>
                                <p:cTn id="44" presetID="32" presetClass="emph" presetSubtype="0" repeatCount="2500" fill="hold" grpId="2" nodeType="withEffect">
                                  <p:stCondLst>
                                    <p:cond delay="2000"/>
                                  </p:stCondLst>
                                  <p:endCondLst>
                                    <p:cond evt="onNext" delay="0">
                                      <p:tgtEl>
                                        <p:sldTgt/>
                                      </p:tgtEl>
                                    </p:cond>
                                  </p:endCondLst>
                                  <p:childTnLst>
                                    <p:animRot by="120000">
                                      <p:cBhvr>
                                        <p:cTn id="45" dur="100" fill="hold">
                                          <p:stCondLst>
                                            <p:cond delay="0"/>
                                          </p:stCondLst>
                                        </p:cTn>
                                        <p:tgtEl>
                                          <p:spTgt spid="9"/>
                                        </p:tgtEl>
                                        <p:attrNameLst>
                                          <p:attrName>r</p:attrName>
                                        </p:attrNameLst>
                                      </p:cBhvr>
                                    </p:animRot>
                                    <p:animRot by="-240000">
                                      <p:cBhvr>
                                        <p:cTn id="46" dur="200" fill="hold">
                                          <p:stCondLst>
                                            <p:cond delay="200"/>
                                          </p:stCondLst>
                                        </p:cTn>
                                        <p:tgtEl>
                                          <p:spTgt spid="9"/>
                                        </p:tgtEl>
                                        <p:attrNameLst>
                                          <p:attrName>r</p:attrName>
                                        </p:attrNameLst>
                                      </p:cBhvr>
                                    </p:animRot>
                                    <p:animRot by="240000">
                                      <p:cBhvr>
                                        <p:cTn id="47" dur="200" fill="hold">
                                          <p:stCondLst>
                                            <p:cond delay="400"/>
                                          </p:stCondLst>
                                        </p:cTn>
                                        <p:tgtEl>
                                          <p:spTgt spid="9"/>
                                        </p:tgtEl>
                                        <p:attrNameLst>
                                          <p:attrName>r</p:attrName>
                                        </p:attrNameLst>
                                      </p:cBhvr>
                                    </p:animRot>
                                    <p:animRot by="-240000">
                                      <p:cBhvr>
                                        <p:cTn id="48" dur="200" fill="hold">
                                          <p:stCondLst>
                                            <p:cond delay="600"/>
                                          </p:stCondLst>
                                        </p:cTn>
                                        <p:tgtEl>
                                          <p:spTgt spid="9"/>
                                        </p:tgtEl>
                                        <p:attrNameLst>
                                          <p:attrName>r</p:attrName>
                                        </p:attrNameLst>
                                      </p:cBhvr>
                                    </p:animRot>
                                    <p:animRot by="120000">
                                      <p:cBhvr>
                                        <p:cTn id="49" dur="200" fill="hold">
                                          <p:stCondLst>
                                            <p:cond delay="800"/>
                                          </p:stCondLst>
                                        </p:cTn>
                                        <p:tgtEl>
                                          <p:spTgt spid="9"/>
                                        </p:tgtEl>
                                        <p:attrNameLst>
                                          <p:attrName>r</p:attrName>
                                        </p:attrNameLst>
                                      </p:cBhvr>
                                    </p:animRot>
                                  </p:childTnLst>
                                </p:cTn>
                              </p:par>
                              <p:par>
                                <p:cTn id="50" presetID="10" presetClass="entr" presetSubtype="0" fill="hold" grpId="0" nodeType="withEffect">
                                  <p:stCondLst>
                                    <p:cond delay="2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childTnLst>
                                </p:cTn>
                              </p:par>
                              <p:par>
                                <p:cTn id="53" presetID="32" presetClass="emph" presetSubtype="0" repeatCount="2000" fill="hold" grpId="2" nodeType="withEffect">
                                  <p:stCondLst>
                                    <p:cond delay="2500"/>
                                  </p:stCondLst>
                                  <p:endCondLst>
                                    <p:cond evt="onNext" delay="0">
                                      <p:tgtEl>
                                        <p:sldTgt/>
                                      </p:tgtEl>
                                    </p:cond>
                                  </p:endCondLst>
                                  <p:childTnLst>
                                    <p:animRot by="120000">
                                      <p:cBhvr>
                                        <p:cTn id="54" dur="100" fill="hold">
                                          <p:stCondLst>
                                            <p:cond delay="0"/>
                                          </p:stCondLst>
                                        </p:cTn>
                                        <p:tgtEl>
                                          <p:spTgt spid="10"/>
                                        </p:tgtEl>
                                        <p:attrNameLst>
                                          <p:attrName>r</p:attrName>
                                        </p:attrNameLst>
                                      </p:cBhvr>
                                    </p:animRot>
                                    <p:animRot by="-240000">
                                      <p:cBhvr>
                                        <p:cTn id="55" dur="200" fill="hold">
                                          <p:stCondLst>
                                            <p:cond delay="200"/>
                                          </p:stCondLst>
                                        </p:cTn>
                                        <p:tgtEl>
                                          <p:spTgt spid="10"/>
                                        </p:tgtEl>
                                        <p:attrNameLst>
                                          <p:attrName>r</p:attrName>
                                        </p:attrNameLst>
                                      </p:cBhvr>
                                    </p:animRot>
                                    <p:animRot by="240000">
                                      <p:cBhvr>
                                        <p:cTn id="56" dur="200" fill="hold">
                                          <p:stCondLst>
                                            <p:cond delay="400"/>
                                          </p:stCondLst>
                                        </p:cTn>
                                        <p:tgtEl>
                                          <p:spTgt spid="10"/>
                                        </p:tgtEl>
                                        <p:attrNameLst>
                                          <p:attrName>r</p:attrName>
                                        </p:attrNameLst>
                                      </p:cBhvr>
                                    </p:animRot>
                                    <p:animRot by="-240000">
                                      <p:cBhvr>
                                        <p:cTn id="57" dur="200" fill="hold">
                                          <p:stCondLst>
                                            <p:cond delay="600"/>
                                          </p:stCondLst>
                                        </p:cTn>
                                        <p:tgtEl>
                                          <p:spTgt spid="10"/>
                                        </p:tgtEl>
                                        <p:attrNameLst>
                                          <p:attrName>r</p:attrName>
                                        </p:attrNameLst>
                                      </p:cBhvr>
                                    </p:animRot>
                                    <p:animRot by="120000">
                                      <p:cBhvr>
                                        <p:cTn id="58" dur="200" fill="hold">
                                          <p:stCondLst>
                                            <p:cond delay="800"/>
                                          </p:stCondLst>
                                        </p:cTn>
                                        <p:tgtEl>
                                          <p:spTgt spid="10"/>
                                        </p:tgtEl>
                                        <p:attrNameLst>
                                          <p:attrName>r</p:attrName>
                                        </p:attrNameLst>
                                      </p:cBhvr>
                                    </p:animRot>
                                  </p:childTnLst>
                                </p:cTn>
                              </p:par>
                              <p:par>
                                <p:cTn id="59" presetID="10" presetClass="entr" presetSubtype="0" fill="hold" grpId="0" nodeType="withEffect">
                                  <p:stCondLst>
                                    <p:cond delay="300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1000"/>
                                        <p:tgtEl>
                                          <p:spTgt spid="11"/>
                                        </p:tgtEl>
                                      </p:cBhvr>
                                    </p:animEffect>
                                  </p:childTnLst>
                                </p:cTn>
                              </p:par>
                              <p:par>
                                <p:cTn id="62" presetID="32" presetClass="emph" presetSubtype="0" repeatCount="1500" fill="hold" grpId="2" nodeType="withEffect">
                                  <p:stCondLst>
                                    <p:cond delay="3000"/>
                                  </p:stCondLst>
                                  <p:childTnLst>
                                    <p:animRot by="120000">
                                      <p:cBhvr>
                                        <p:cTn id="63" dur="100" fill="hold">
                                          <p:stCondLst>
                                            <p:cond delay="0"/>
                                          </p:stCondLst>
                                        </p:cTn>
                                        <p:tgtEl>
                                          <p:spTgt spid="11"/>
                                        </p:tgtEl>
                                        <p:attrNameLst>
                                          <p:attrName>r</p:attrName>
                                        </p:attrNameLst>
                                      </p:cBhvr>
                                    </p:animRot>
                                    <p:animRot by="-240000">
                                      <p:cBhvr>
                                        <p:cTn id="64" dur="200" fill="hold">
                                          <p:stCondLst>
                                            <p:cond delay="200"/>
                                          </p:stCondLst>
                                        </p:cTn>
                                        <p:tgtEl>
                                          <p:spTgt spid="11"/>
                                        </p:tgtEl>
                                        <p:attrNameLst>
                                          <p:attrName>r</p:attrName>
                                        </p:attrNameLst>
                                      </p:cBhvr>
                                    </p:animRot>
                                    <p:animRot by="240000">
                                      <p:cBhvr>
                                        <p:cTn id="65" dur="200" fill="hold">
                                          <p:stCondLst>
                                            <p:cond delay="400"/>
                                          </p:stCondLst>
                                        </p:cTn>
                                        <p:tgtEl>
                                          <p:spTgt spid="11"/>
                                        </p:tgtEl>
                                        <p:attrNameLst>
                                          <p:attrName>r</p:attrName>
                                        </p:attrNameLst>
                                      </p:cBhvr>
                                    </p:animRot>
                                    <p:animRot by="-240000">
                                      <p:cBhvr>
                                        <p:cTn id="66" dur="200" fill="hold">
                                          <p:stCondLst>
                                            <p:cond delay="600"/>
                                          </p:stCondLst>
                                        </p:cTn>
                                        <p:tgtEl>
                                          <p:spTgt spid="11"/>
                                        </p:tgtEl>
                                        <p:attrNameLst>
                                          <p:attrName>r</p:attrName>
                                        </p:attrNameLst>
                                      </p:cBhvr>
                                    </p:animRot>
                                    <p:animRot by="120000">
                                      <p:cBhvr>
                                        <p:cTn id="67" dur="200" fill="hold">
                                          <p:stCondLst>
                                            <p:cond delay="800"/>
                                          </p:stCondLst>
                                        </p:cTn>
                                        <p:tgtEl>
                                          <p:spTgt spid="11"/>
                                        </p:tgtEl>
                                        <p:attrNameLst>
                                          <p:attrName>r</p:attrName>
                                        </p:attrNameLst>
                                      </p:cBhvr>
                                    </p:animRot>
                                  </p:childTnLst>
                                </p:cTn>
                              </p:par>
                              <p:par>
                                <p:cTn id="68" presetID="27" presetClass="emph" presetSubtype="0" fill="remove" grpId="1" nodeType="withEffect">
                                  <p:stCondLst>
                                    <p:cond delay="4000"/>
                                  </p:stCondLst>
                                  <p:childTnLst>
                                    <p:animClr clrSpc="rgb" dir="cw">
                                      <p:cBhvr override="childStyle">
                                        <p:cTn id="69" dur="500" autoRev="1" fill="remove"/>
                                        <p:tgtEl>
                                          <p:spTgt spid="5"/>
                                        </p:tgtEl>
                                        <p:attrNameLst>
                                          <p:attrName>style.color</p:attrName>
                                        </p:attrNameLst>
                                      </p:cBhvr>
                                      <p:to>
                                        <a:schemeClr val="bg1"/>
                                      </p:to>
                                    </p:animClr>
                                    <p:animClr clrSpc="rgb" dir="cw">
                                      <p:cBhvr>
                                        <p:cTn id="70" dur="500" autoRev="1" fill="remove"/>
                                        <p:tgtEl>
                                          <p:spTgt spid="5"/>
                                        </p:tgtEl>
                                        <p:attrNameLst>
                                          <p:attrName>fillcolor</p:attrName>
                                        </p:attrNameLst>
                                      </p:cBhvr>
                                      <p:to>
                                        <a:schemeClr val="bg1"/>
                                      </p:to>
                                    </p:animClr>
                                    <p:set>
                                      <p:cBhvr>
                                        <p:cTn id="71" dur="500" autoRev="1" fill="remove"/>
                                        <p:tgtEl>
                                          <p:spTgt spid="5"/>
                                        </p:tgtEl>
                                        <p:attrNameLst>
                                          <p:attrName>fill.type</p:attrName>
                                        </p:attrNameLst>
                                      </p:cBhvr>
                                      <p:to>
                                        <p:strVal val="solid"/>
                                      </p:to>
                                    </p:set>
                                    <p:set>
                                      <p:cBhvr>
                                        <p:cTn id="72" dur="500" autoRev="1" fill="remove"/>
                                        <p:tgtEl>
                                          <p:spTgt spid="5"/>
                                        </p:tgtEl>
                                        <p:attrNameLst>
                                          <p:attrName>fill.on</p:attrName>
                                        </p:attrNameLst>
                                      </p:cBhvr>
                                      <p:to>
                                        <p:strVal val="true"/>
                                      </p:to>
                                    </p:set>
                                  </p:childTnLst>
                                </p:cTn>
                              </p:par>
                              <p:par>
                                <p:cTn id="73" presetID="27" presetClass="emph" presetSubtype="0" fill="remove" grpId="1" nodeType="withEffect">
                                  <p:stCondLst>
                                    <p:cond delay="4000"/>
                                  </p:stCondLst>
                                  <p:childTnLst>
                                    <p:animClr clrSpc="rgb" dir="cw">
                                      <p:cBhvr override="childStyle">
                                        <p:cTn id="74" dur="500" autoRev="1" fill="remove"/>
                                        <p:tgtEl>
                                          <p:spTgt spid="6"/>
                                        </p:tgtEl>
                                        <p:attrNameLst>
                                          <p:attrName>style.color</p:attrName>
                                        </p:attrNameLst>
                                      </p:cBhvr>
                                      <p:to>
                                        <a:schemeClr val="bg1"/>
                                      </p:to>
                                    </p:animClr>
                                    <p:animClr clrSpc="rgb" dir="cw">
                                      <p:cBhvr>
                                        <p:cTn id="75" dur="500" autoRev="1" fill="remove"/>
                                        <p:tgtEl>
                                          <p:spTgt spid="6"/>
                                        </p:tgtEl>
                                        <p:attrNameLst>
                                          <p:attrName>fillcolor</p:attrName>
                                        </p:attrNameLst>
                                      </p:cBhvr>
                                      <p:to>
                                        <a:schemeClr val="bg1"/>
                                      </p:to>
                                    </p:animClr>
                                    <p:set>
                                      <p:cBhvr>
                                        <p:cTn id="76" dur="500" autoRev="1" fill="remove"/>
                                        <p:tgtEl>
                                          <p:spTgt spid="6"/>
                                        </p:tgtEl>
                                        <p:attrNameLst>
                                          <p:attrName>fill.type</p:attrName>
                                        </p:attrNameLst>
                                      </p:cBhvr>
                                      <p:to>
                                        <p:strVal val="solid"/>
                                      </p:to>
                                    </p:set>
                                    <p:set>
                                      <p:cBhvr>
                                        <p:cTn id="77" dur="500" autoRev="1" fill="remove"/>
                                        <p:tgtEl>
                                          <p:spTgt spid="6"/>
                                        </p:tgtEl>
                                        <p:attrNameLst>
                                          <p:attrName>fill.on</p:attrName>
                                        </p:attrNameLst>
                                      </p:cBhvr>
                                      <p:to>
                                        <p:strVal val="true"/>
                                      </p:to>
                                    </p:set>
                                  </p:childTnLst>
                                </p:cTn>
                              </p:par>
                              <p:par>
                                <p:cTn id="78" presetID="27" presetClass="emph" presetSubtype="0" fill="remove" grpId="1" nodeType="withEffect">
                                  <p:stCondLst>
                                    <p:cond delay="4000"/>
                                  </p:stCondLst>
                                  <p:childTnLst>
                                    <p:animClr clrSpc="rgb" dir="cw">
                                      <p:cBhvr override="childStyle">
                                        <p:cTn id="79" dur="500" autoRev="1" fill="remove"/>
                                        <p:tgtEl>
                                          <p:spTgt spid="7"/>
                                        </p:tgtEl>
                                        <p:attrNameLst>
                                          <p:attrName>style.color</p:attrName>
                                        </p:attrNameLst>
                                      </p:cBhvr>
                                      <p:to>
                                        <a:schemeClr val="bg1"/>
                                      </p:to>
                                    </p:animClr>
                                    <p:animClr clrSpc="rgb" dir="cw">
                                      <p:cBhvr>
                                        <p:cTn id="80" dur="500" autoRev="1" fill="remove"/>
                                        <p:tgtEl>
                                          <p:spTgt spid="7"/>
                                        </p:tgtEl>
                                        <p:attrNameLst>
                                          <p:attrName>fillcolor</p:attrName>
                                        </p:attrNameLst>
                                      </p:cBhvr>
                                      <p:to>
                                        <a:schemeClr val="bg1"/>
                                      </p:to>
                                    </p:animClr>
                                    <p:set>
                                      <p:cBhvr>
                                        <p:cTn id="81" dur="500" autoRev="1" fill="remove"/>
                                        <p:tgtEl>
                                          <p:spTgt spid="7"/>
                                        </p:tgtEl>
                                        <p:attrNameLst>
                                          <p:attrName>fill.type</p:attrName>
                                        </p:attrNameLst>
                                      </p:cBhvr>
                                      <p:to>
                                        <p:strVal val="solid"/>
                                      </p:to>
                                    </p:set>
                                    <p:set>
                                      <p:cBhvr>
                                        <p:cTn id="82" dur="500" autoRev="1" fill="remove"/>
                                        <p:tgtEl>
                                          <p:spTgt spid="7"/>
                                        </p:tgtEl>
                                        <p:attrNameLst>
                                          <p:attrName>fill.on</p:attrName>
                                        </p:attrNameLst>
                                      </p:cBhvr>
                                      <p:to>
                                        <p:strVal val="true"/>
                                      </p:to>
                                    </p:set>
                                  </p:childTnLst>
                                </p:cTn>
                              </p:par>
                              <p:par>
                                <p:cTn id="83" presetID="27" presetClass="emph" presetSubtype="0" fill="remove" grpId="1" nodeType="withEffect">
                                  <p:stCondLst>
                                    <p:cond delay="4000"/>
                                  </p:stCondLst>
                                  <p:childTnLst>
                                    <p:animClr clrSpc="rgb" dir="cw">
                                      <p:cBhvr override="childStyle">
                                        <p:cTn id="84" dur="500" autoRev="1" fill="remove"/>
                                        <p:tgtEl>
                                          <p:spTgt spid="8"/>
                                        </p:tgtEl>
                                        <p:attrNameLst>
                                          <p:attrName>style.color</p:attrName>
                                        </p:attrNameLst>
                                      </p:cBhvr>
                                      <p:to>
                                        <a:schemeClr val="bg1"/>
                                      </p:to>
                                    </p:animClr>
                                    <p:animClr clrSpc="rgb" dir="cw">
                                      <p:cBhvr>
                                        <p:cTn id="85" dur="500" autoRev="1" fill="remove"/>
                                        <p:tgtEl>
                                          <p:spTgt spid="8"/>
                                        </p:tgtEl>
                                        <p:attrNameLst>
                                          <p:attrName>fillcolor</p:attrName>
                                        </p:attrNameLst>
                                      </p:cBhvr>
                                      <p:to>
                                        <a:schemeClr val="bg1"/>
                                      </p:to>
                                    </p:animClr>
                                    <p:set>
                                      <p:cBhvr>
                                        <p:cTn id="86" dur="500" autoRev="1" fill="remove"/>
                                        <p:tgtEl>
                                          <p:spTgt spid="8"/>
                                        </p:tgtEl>
                                        <p:attrNameLst>
                                          <p:attrName>fill.type</p:attrName>
                                        </p:attrNameLst>
                                      </p:cBhvr>
                                      <p:to>
                                        <p:strVal val="solid"/>
                                      </p:to>
                                    </p:set>
                                    <p:set>
                                      <p:cBhvr>
                                        <p:cTn id="87" dur="500" autoRev="1" fill="remove"/>
                                        <p:tgtEl>
                                          <p:spTgt spid="8"/>
                                        </p:tgtEl>
                                        <p:attrNameLst>
                                          <p:attrName>fill.on</p:attrName>
                                        </p:attrNameLst>
                                      </p:cBhvr>
                                      <p:to>
                                        <p:strVal val="true"/>
                                      </p:to>
                                    </p:set>
                                  </p:childTnLst>
                                </p:cTn>
                              </p:par>
                              <p:par>
                                <p:cTn id="88" presetID="27" presetClass="emph" presetSubtype="0" fill="remove" grpId="1" nodeType="withEffect">
                                  <p:stCondLst>
                                    <p:cond delay="4000"/>
                                  </p:stCondLst>
                                  <p:childTnLst>
                                    <p:animClr clrSpc="rgb" dir="cw">
                                      <p:cBhvr override="childStyle">
                                        <p:cTn id="89" dur="500" autoRev="1" fill="remove"/>
                                        <p:tgtEl>
                                          <p:spTgt spid="9"/>
                                        </p:tgtEl>
                                        <p:attrNameLst>
                                          <p:attrName>style.color</p:attrName>
                                        </p:attrNameLst>
                                      </p:cBhvr>
                                      <p:to>
                                        <a:schemeClr val="bg1"/>
                                      </p:to>
                                    </p:animClr>
                                    <p:animClr clrSpc="rgb" dir="cw">
                                      <p:cBhvr>
                                        <p:cTn id="90" dur="500" autoRev="1" fill="remove"/>
                                        <p:tgtEl>
                                          <p:spTgt spid="9"/>
                                        </p:tgtEl>
                                        <p:attrNameLst>
                                          <p:attrName>fillcolor</p:attrName>
                                        </p:attrNameLst>
                                      </p:cBhvr>
                                      <p:to>
                                        <a:schemeClr val="bg1"/>
                                      </p:to>
                                    </p:animClr>
                                    <p:set>
                                      <p:cBhvr>
                                        <p:cTn id="91" dur="500" autoRev="1" fill="remove"/>
                                        <p:tgtEl>
                                          <p:spTgt spid="9"/>
                                        </p:tgtEl>
                                        <p:attrNameLst>
                                          <p:attrName>fill.type</p:attrName>
                                        </p:attrNameLst>
                                      </p:cBhvr>
                                      <p:to>
                                        <p:strVal val="solid"/>
                                      </p:to>
                                    </p:set>
                                    <p:set>
                                      <p:cBhvr>
                                        <p:cTn id="92" dur="500" autoRev="1" fill="remove"/>
                                        <p:tgtEl>
                                          <p:spTgt spid="9"/>
                                        </p:tgtEl>
                                        <p:attrNameLst>
                                          <p:attrName>fill.on</p:attrName>
                                        </p:attrNameLst>
                                      </p:cBhvr>
                                      <p:to>
                                        <p:strVal val="true"/>
                                      </p:to>
                                    </p:set>
                                  </p:childTnLst>
                                </p:cTn>
                              </p:par>
                              <p:par>
                                <p:cTn id="93" presetID="27" presetClass="emph" presetSubtype="0" fill="remove" grpId="1" nodeType="withEffect">
                                  <p:stCondLst>
                                    <p:cond delay="4000"/>
                                  </p:stCondLst>
                                  <p:childTnLst>
                                    <p:animClr clrSpc="rgb" dir="cw">
                                      <p:cBhvr override="childStyle">
                                        <p:cTn id="94" dur="500" autoRev="1" fill="remove"/>
                                        <p:tgtEl>
                                          <p:spTgt spid="10"/>
                                        </p:tgtEl>
                                        <p:attrNameLst>
                                          <p:attrName>style.color</p:attrName>
                                        </p:attrNameLst>
                                      </p:cBhvr>
                                      <p:to>
                                        <a:schemeClr val="bg1"/>
                                      </p:to>
                                    </p:animClr>
                                    <p:animClr clrSpc="rgb" dir="cw">
                                      <p:cBhvr>
                                        <p:cTn id="95" dur="500" autoRev="1" fill="remove"/>
                                        <p:tgtEl>
                                          <p:spTgt spid="10"/>
                                        </p:tgtEl>
                                        <p:attrNameLst>
                                          <p:attrName>fillcolor</p:attrName>
                                        </p:attrNameLst>
                                      </p:cBhvr>
                                      <p:to>
                                        <a:schemeClr val="bg1"/>
                                      </p:to>
                                    </p:animClr>
                                    <p:set>
                                      <p:cBhvr>
                                        <p:cTn id="96" dur="500" autoRev="1" fill="remove"/>
                                        <p:tgtEl>
                                          <p:spTgt spid="10"/>
                                        </p:tgtEl>
                                        <p:attrNameLst>
                                          <p:attrName>fill.type</p:attrName>
                                        </p:attrNameLst>
                                      </p:cBhvr>
                                      <p:to>
                                        <p:strVal val="solid"/>
                                      </p:to>
                                    </p:set>
                                    <p:set>
                                      <p:cBhvr>
                                        <p:cTn id="97" dur="500" autoRev="1" fill="remove"/>
                                        <p:tgtEl>
                                          <p:spTgt spid="10"/>
                                        </p:tgtEl>
                                        <p:attrNameLst>
                                          <p:attrName>fill.on</p:attrName>
                                        </p:attrNameLst>
                                      </p:cBhvr>
                                      <p:to>
                                        <p:strVal val="true"/>
                                      </p:to>
                                    </p:set>
                                  </p:childTnLst>
                                </p:cTn>
                              </p:par>
                              <p:par>
                                <p:cTn id="98" presetID="27" presetClass="emph" presetSubtype="0" fill="remove" grpId="1" nodeType="withEffect">
                                  <p:stCondLst>
                                    <p:cond delay="4000"/>
                                  </p:stCondLst>
                                  <p:childTnLst>
                                    <p:animClr clrSpc="rgb" dir="cw">
                                      <p:cBhvr override="childStyle">
                                        <p:cTn id="99" dur="500" autoRev="1" fill="remove"/>
                                        <p:tgtEl>
                                          <p:spTgt spid="11"/>
                                        </p:tgtEl>
                                        <p:attrNameLst>
                                          <p:attrName>style.color</p:attrName>
                                        </p:attrNameLst>
                                      </p:cBhvr>
                                      <p:to>
                                        <a:schemeClr val="bg1"/>
                                      </p:to>
                                    </p:animClr>
                                    <p:animClr clrSpc="rgb" dir="cw">
                                      <p:cBhvr>
                                        <p:cTn id="100" dur="500" autoRev="1" fill="remove"/>
                                        <p:tgtEl>
                                          <p:spTgt spid="11"/>
                                        </p:tgtEl>
                                        <p:attrNameLst>
                                          <p:attrName>fillcolor</p:attrName>
                                        </p:attrNameLst>
                                      </p:cBhvr>
                                      <p:to>
                                        <a:schemeClr val="bg1"/>
                                      </p:to>
                                    </p:animClr>
                                    <p:set>
                                      <p:cBhvr>
                                        <p:cTn id="101" dur="500" autoRev="1" fill="remove"/>
                                        <p:tgtEl>
                                          <p:spTgt spid="11"/>
                                        </p:tgtEl>
                                        <p:attrNameLst>
                                          <p:attrName>fill.type</p:attrName>
                                        </p:attrNameLst>
                                      </p:cBhvr>
                                      <p:to>
                                        <p:strVal val="solid"/>
                                      </p:to>
                                    </p:set>
                                    <p:set>
                                      <p:cBhvr>
                                        <p:cTn id="102" dur="500" autoRev="1" fill="remove"/>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Exastro OASE</a:t>
            </a:r>
            <a:endParaRPr lang="ja-JP" altLang="en-US" sz="3600" b="1" dirty="0"/>
          </a:p>
        </p:txBody>
      </p:sp>
    </p:spTree>
    <p:extLst>
      <p:ext uri="{BB962C8B-B14F-4D97-AF65-F5344CB8AC3E}">
        <p14:creationId xmlns:p14="http://schemas.microsoft.com/office/powerpoint/2010/main" val="3947375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Detailed overview</a:t>
            </a:r>
            <a:endParaRPr kumimoji="1" lang="ja-JP" altLang="en-US" dirty="0"/>
          </a:p>
        </p:txBody>
      </p:sp>
      <p:sp>
        <p:nvSpPr>
          <p:cNvPr id="9" name="テキスト プレースホルダー 7"/>
          <p:cNvSpPr txBox="1">
            <a:spLocks/>
          </p:cNvSpPr>
          <p:nvPr/>
        </p:nvSpPr>
        <p:spPr bwMode="gray">
          <a:xfrm>
            <a:off x="239916" y="764780"/>
            <a:ext cx="11712168" cy="1080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smtClean="0">
                <a:solidFill>
                  <a:srgbClr val="005DD6"/>
                </a:solidFill>
                <a:effectLst>
                  <a:glow rad="152400">
                    <a:srgbClr val="FFFFFF"/>
                  </a:glow>
                </a:effectLst>
                <a:latin typeface="メイリオ"/>
              </a:rPr>
              <a:t>Exastro OASE (Operation Autonomy Support Engine) is</a:t>
            </a:r>
            <a:br>
              <a:rPr lang="en-US" altLang="ja-JP" sz="2667" b="1" kern="0" dirty="0" smtClean="0">
                <a:solidFill>
                  <a:srgbClr val="005DD6"/>
                </a:solidFill>
                <a:effectLst>
                  <a:glow rad="152400">
                    <a:srgbClr val="FFFFFF"/>
                  </a:glow>
                </a:effectLst>
                <a:latin typeface="メイリオ"/>
              </a:rPr>
            </a:br>
            <a:r>
              <a:rPr lang="en-US" altLang="ja-JP" sz="2667" b="1" kern="0" dirty="0" smtClean="0">
                <a:solidFill>
                  <a:srgbClr val="005DD6"/>
                </a:solidFill>
                <a:effectLst>
                  <a:glow rad="152400">
                    <a:srgbClr val="FFFFFF"/>
                  </a:glow>
                </a:effectLst>
                <a:latin typeface="メイリオ"/>
              </a:rPr>
              <a:t>a </a:t>
            </a:r>
            <a:r>
              <a:rPr lang="en-US" altLang="ja-JP" sz="2667" b="1" kern="0" dirty="0" smtClean="0">
                <a:solidFill>
                  <a:srgbClr val="C00000"/>
                </a:solidFill>
                <a:effectLst>
                  <a:glow rad="152400">
                    <a:srgbClr val="FFFFFF"/>
                  </a:glow>
                </a:effectLst>
                <a:latin typeface="メイリオ"/>
              </a:rPr>
              <a:t>software that supports Autonomization of system operations</a:t>
            </a:r>
            <a:r>
              <a:rPr lang="en-US" altLang="ja-JP" sz="2667" b="1" kern="0" dirty="0">
                <a:solidFill>
                  <a:srgbClr val="005DD6"/>
                </a:solidFill>
                <a:effectLst>
                  <a:glow rad="152400">
                    <a:srgbClr val="FFFFFF"/>
                  </a:glow>
                </a:effectLst>
                <a:latin typeface="メイリオ"/>
              </a:rPr>
              <a:t>.</a:t>
            </a:r>
            <a:endParaRPr lang="en-US" altLang="ja-JP" sz="2667" b="1" kern="0" dirty="0">
              <a:solidFill>
                <a:srgbClr val="005DD6"/>
              </a:solidFill>
              <a:effectLst>
                <a:glow rad="152400">
                  <a:srgbClr val="FFFFFF"/>
                </a:glow>
              </a:effectLst>
              <a:latin typeface="メイリオ"/>
              <a:ea typeface="メイリオ"/>
            </a:endParaRPr>
          </a:p>
        </p:txBody>
      </p:sp>
      <p:pic>
        <p:nvPicPr>
          <p:cNvPr id="13314" name="Picture 2" descr="Outlin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7" y="1834026"/>
            <a:ext cx="12192000" cy="4762500"/>
          </a:xfrm>
          <a:prstGeom prst="rect">
            <a:avLst/>
          </a:prstGeom>
          <a:noFill/>
          <a:effectLst>
            <a:glow rad="50800">
              <a:schemeClr val="bg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38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6 Features of Exastro OASE</a:t>
            </a:r>
            <a:endParaRPr kumimoji="1" lang="ja-JP" altLang="en-US"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293" r="533"/>
          <a:stretch/>
        </p:blipFill>
        <p:spPr>
          <a:xfrm>
            <a:off x="-600" y="648958"/>
            <a:ext cx="12193200" cy="5904000"/>
          </a:xfrm>
          <a:prstGeom prst="rect">
            <a:avLst/>
          </a:prstGeom>
        </p:spPr>
      </p:pic>
      <p:pic>
        <p:nvPicPr>
          <p:cNvPr id="2" name="図 1"/>
          <p:cNvPicPr>
            <a:picLocks noChangeAspect="1"/>
          </p:cNvPicPr>
          <p:nvPr/>
        </p:nvPicPr>
        <p:blipFill>
          <a:blip r:embed="rId4"/>
          <a:stretch>
            <a:fillRect/>
          </a:stretch>
        </p:blipFill>
        <p:spPr>
          <a:xfrm>
            <a:off x="-10174" y="647458"/>
            <a:ext cx="12211050" cy="5905500"/>
          </a:xfrm>
          <a:prstGeom prst="rect">
            <a:avLst/>
          </a:prstGeom>
        </p:spPr>
      </p:pic>
      <p:sp>
        <p:nvSpPr>
          <p:cNvPr id="4" name="テキスト ボックス 3"/>
          <p:cNvSpPr txBox="1"/>
          <p:nvPr/>
        </p:nvSpPr>
        <p:spPr>
          <a:xfrm>
            <a:off x="3935700" y="1028643"/>
            <a:ext cx="7223003" cy="430887"/>
          </a:xfrm>
          <a:prstGeom prst="rect">
            <a:avLst/>
          </a:prstGeom>
          <a:noFill/>
        </p:spPr>
        <p:txBody>
          <a:bodyPr wrap="none" rtlCol="0">
            <a:spAutoFit/>
          </a:bodyPr>
          <a:lstStyle/>
          <a:p>
            <a:r>
              <a:rPr lang="en-US" altLang="ja-JP" sz="2200" b="1" dirty="0">
                <a:solidFill>
                  <a:schemeClr val="tx1">
                    <a:lumMod val="65000"/>
                    <a:lumOff val="35000"/>
                  </a:schemeClr>
                </a:solidFill>
              </a:rPr>
              <a:t>Rule list confirmation in staging </a:t>
            </a:r>
            <a:r>
              <a:rPr lang="en-US" altLang="ja-JP" sz="2200" b="1" dirty="0" smtClean="0">
                <a:solidFill>
                  <a:schemeClr val="tx1">
                    <a:lumMod val="65000"/>
                    <a:lumOff val="35000"/>
                  </a:schemeClr>
                </a:solidFill>
              </a:rPr>
              <a:t>environments</a:t>
            </a:r>
            <a:endParaRPr kumimoji="1" lang="ja-JP" altLang="en-US" sz="2200" b="1" dirty="0">
              <a:solidFill>
                <a:schemeClr val="tx1">
                  <a:lumMod val="65000"/>
                  <a:lumOff val="35000"/>
                </a:schemeClr>
              </a:solidFill>
            </a:endParaRPr>
          </a:p>
        </p:txBody>
      </p:sp>
      <p:sp>
        <p:nvSpPr>
          <p:cNvPr id="5" name="テキスト ボックス 4"/>
          <p:cNvSpPr txBox="1"/>
          <p:nvPr/>
        </p:nvSpPr>
        <p:spPr>
          <a:xfrm>
            <a:off x="4402265" y="1967094"/>
            <a:ext cx="7563866" cy="400110"/>
          </a:xfrm>
          <a:prstGeom prst="rect">
            <a:avLst/>
          </a:prstGeom>
          <a:noFill/>
        </p:spPr>
        <p:txBody>
          <a:bodyPr wrap="none" rtlCol="0">
            <a:spAutoFit/>
          </a:bodyPr>
          <a:lstStyle/>
          <a:p>
            <a:r>
              <a:rPr lang="en-US" altLang="ja-JP" sz="2000" b="1" dirty="0">
                <a:solidFill>
                  <a:schemeClr val="tx1">
                    <a:lumMod val="65000"/>
                    <a:lumOff val="35000"/>
                  </a:schemeClr>
                </a:solidFill>
              </a:rPr>
              <a:t>Linking multiple monitoring and automation </a:t>
            </a:r>
            <a:r>
              <a:rPr lang="en-US" altLang="ja-JP" sz="2000" b="1" dirty="0" smtClean="0">
                <a:solidFill>
                  <a:schemeClr val="tx1">
                    <a:lumMod val="65000"/>
                    <a:lumOff val="35000"/>
                  </a:schemeClr>
                </a:solidFill>
              </a:rPr>
              <a:t>software</a:t>
            </a:r>
            <a:endParaRPr kumimoji="1" lang="ja-JP" altLang="en-US" sz="2000" b="1" dirty="0">
              <a:solidFill>
                <a:schemeClr val="tx1">
                  <a:lumMod val="65000"/>
                  <a:lumOff val="35000"/>
                </a:schemeClr>
              </a:solidFill>
            </a:endParaRPr>
          </a:p>
        </p:txBody>
      </p:sp>
      <p:sp>
        <p:nvSpPr>
          <p:cNvPr id="8" name="テキスト ボックス 7"/>
          <p:cNvSpPr txBox="1"/>
          <p:nvPr/>
        </p:nvSpPr>
        <p:spPr>
          <a:xfrm>
            <a:off x="4900874" y="2893089"/>
            <a:ext cx="3904787" cy="461665"/>
          </a:xfrm>
          <a:prstGeom prst="rect">
            <a:avLst/>
          </a:prstGeom>
          <a:noFill/>
        </p:spPr>
        <p:txBody>
          <a:bodyPr wrap="none" rtlCol="0">
            <a:spAutoFit/>
          </a:bodyPr>
          <a:lstStyle/>
          <a:p>
            <a:r>
              <a:rPr lang="en-US" altLang="ja-JP" sz="2400" b="1" dirty="0">
                <a:solidFill>
                  <a:schemeClr val="tx1">
                    <a:lumMod val="65000"/>
                    <a:lumOff val="35000"/>
                  </a:schemeClr>
                </a:solidFill>
              </a:rPr>
              <a:t>Codeless rule </a:t>
            </a:r>
            <a:r>
              <a:rPr lang="en-US" altLang="ja-JP" sz="2400" b="1" dirty="0" smtClean="0">
                <a:solidFill>
                  <a:schemeClr val="tx1">
                    <a:lumMod val="65000"/>
                    <a:lumOff val="35000"/>
                  </a:schemeClr>
                </a:solidFill>
              </a:rPr>
              <a:t>defining</a:t>
            </a:r>
            <a:endParaRPr kumimoji="1" lang="ja-JP" altLang="en-US" sz="2400" b="1" dirty="0">
              <a:solidFill>
                <a:schemeClr val="tx1">
                  <a:lumMod val="65000"/>
                  <a:lumOff val="35000"/>
                </a:schemeClr>
              </a:solidFill>
            </a:endParaRPr>
          </a:p>
        </p:txBody>
      </p:sp>
      <p:sp>
        <p:nvSpPr>
          <p:cNvPr id="10" name="テキスト ボックス 9"/>
          <p:cNvSpPr txBox="1"/>
          <p:nvPr/>
        </p:nvSpPr>
        <p:spPr>
          <a:xfrm>
            <a:off x="4778884" y="3841413"/>
            <a:ext cx="6280630" cy="461665"/>
          </a:xfrm>
          <a:prstGeom prst="rect">
            <a:avLst/>
          </a:prstGeom>
          <a:noFill/>
        </p:spPr>
        <p:txBody>
          <a:bodyPr wrap="none" rtlCol="0">
            <a:spAutoFit/>
          </a:bodyPr>
          <a:lstStyle/>
          <a:p>
            <a:r>
              <a:rPr lang="en-US" altLang="ja-JP" sz="2400" b="1" dirty="0">
                <a:solidFill>
                  <a:schemeClr val="tx1">
                    <a:lumMod val="65000"/>
                    <a:lumOff val="35000"/>
                  </a:schemeClr>
                </a:solidFill>
              </a:rPr>
              <a:t>Controlling the number of executions</a:t>
            </a:r>
            <a:endParaRPr kumimoji="1" lang="ja-JP" altLang="en-US" sz="2400" b="1" dirty="0">
              <a:solidFill>
                <a:schemeClr val="tx1">
                  <a:lumMod val="65000"/>
                  <a:lumOff val="35000"/>
                </a:schemeClr>
              </a:solidFill>
            </a:endParaRPr>
          </a:p>
        </p:txBody>
      </p:sp>
      <p:sp>
        <p:nvSpPr>
          <p:cNvPr id="11" name="テキスト ボックス 10"/>
          <p:cNvSpPr txBox="1"/>
          <p:nvPr/>
        </p:nvSpPr>
        <p:spPr>
          <a:xfrm>
            <a:off x="4655800" y="4754522"/>
            <a:ext cx="4721164" cy="461665"/>
          </a:xfrm>
          <a:prstGeom prst="rect">
            <a:avLst/>
          </a:prstGeom>
          <a:noFill/>
        </p:spPr>
        <p:txBody>
          <a:bodyPr wrap="none" rtlCol="0">
            <a:spAutoFit/>
          </a:bodyPr>
          <a:lstStyle/>
          <a:p>
            <a:r>
              <a:rPr lang="en-US" altLang="ja-JP" sz="2400" b="1" dirty="0">
                <a:solidFill>
                  <a:schemeClr val="tx1">
                    <a:lumMod val="65000"/>
                    <a:lumOff val="35000"/>
                  </a:schemeClr>
                </a:solidFill>
              </a:rPr>
              <a:t>Managing multiple rule lists</a:t>
            </a:r>
            <a:endParaRPr kumimoji="1" lang="ja-JP" altLang="en-US" sz="2400" b="1" dirty="0">
              <a:solidFill>
                <a:schemeClr val="tx1">
                  <a:lumMod val="65000"/>
                  <a:lumOff val="35000"/>
                </a:schemeClr>
              </a:solidFill>
            </a:endParaRPr>
          </a:p>
        </p:txBody>
      </p:sp>
      <p:sp>
        <p:nvSpPr>
          <p:cNvPr id="12" name="テキスト ボックス 11"/>
          <p:cNvSpPr txBox="1"/>
          <p:nvPr/>
        </p:nvSpPr>
        <p:spPr>
          <a:xfrm>
            <a:off x="4052680" y="5706499"/>
            <a:ext cx="4420377" cy="461665"/>
          </a:xfrm>
          <a:prstGeom prst="rect">
            <a:avLst/>
          </a:prstGeom>
          <a:noFill/>
        </p:spPr>
        <p:txBody>
          <a:bodyPr wrap="none" rtlCol="0">
            <a:spAutoFit/>
          </a:bodyPr>
          <a:lstStyle/>
          <a:p>
            <a:r>
              <a:rPr kumimoji="1" lang="en-US" altLang="ja-JP" sz="2400" b="1" dirty="0" smtClean="0">
                <a:solidFill>
                  <a:schemeClr val="tx1">
                    <a:lumMod val="65000"/>
                    <a:lumOff val="35000"/>
                  </a:schemeClr>
                </a:solidFill>
              </a:rPr>
              <a:t>Role-based access control</a:t>
            </a:r>
            <a:endParaRPr kumimoji="1" lang="ja-JP" altLang="en-US" sz="2400" b="1" dirty="0">
              <a:solidFill>
                <a:schemeClr val="tx1">
                  <a:lumMod val="65000"/>
                  <a:lumOff val="35000"/>
                </a:schemeClr>
              </a:solidFill>
            </a:endParaRPr>
          </a:p>
        </p:txBody>
      </p:sp>
    </p:spTree>
    <p:extLst>
      <p:ext uri="{BB962C8B-B14F-4D97-AF65-F5344CB8AC3E}">
        <p14:creationId xmlns:p14="http://schemas.microsoft.com/office/powerpoint/2010/main" val="3740698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1</a:t>
            </a:r>
            <a:r>
              <a:rPr lang="en-US" altLang="ja-JP" baseline="30000" dirty="0" smtClean="0"/>
              <a:t>st</a:t>
            </a:r>
            <a:r>
              <a:rPr lang="en-US" altLang="ja-JP" dirty="0" smtClean="0"/>
              <a:t> </a:t>
            </a:r>
            <a:r>
              <a:rPr lang="en-US" altLang="ja-JP" dirty="0"/>
              <a:t>feature –Rule list confirmation in staging </a:t>
            </a:r>
            <a:r>
              <a:rPr lang="en-US" altLang="ja-JP" dirty="0" smtClean="0"/>
              <a:t>environments</a:t>
            </a:r>
            <a:endParaRPr kumimoji="1" lang="ja-JP" altLang="en-US" dirty="0"/>
          </a:p>
        </p:txBody>
      </p:sp>
      <p:sp>
        <p:nvSpPr>
          <p:cNvPr id="9" name="テキスト プレースホルダー 7"/>
          <p:cNvSpPr txBox="1">
            <a:spLocks/>
          </p:cNvSpPr>
          <p:nvPr/>
        </p:nvSpPr>
        <p:spPr bwMode="gray">
          <a:xfrm>
            <a:off x="239916" y="817533"/>
            <a:ext cx="11712168" cy="1243277"/>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005DD6"/>
                </a:solidFill>
                <a:effectLst>
                  <a:glow rad="152400">
                    <a:srgbClr val="FFFFFF"/>
                  </a:glow>
                </a:effectLst>
                <a:latin typeface="メイリオ"/>
              </a:rPr>
              <a:t>Staging environments can be used to </a:t>
            </a:r>
            <a:r>
              <a:rPr lang="en-US" altLang="ja-JP" sz="2667" b="1" kern="0" dirty="0" smtClean="0">
                <a:solidFill>
                  <a:srgbClr val="C00000"/>
                </a:solidFill>
                <a:effectLst>
                  <a:glow rad="152400">
                    <a:srgbClr val="FFFFFF"/>
                  </a:glow>
                </a:effectLst>
                <a:latin typeface="メイリオ"/>
              </a:rPr>
              <a:t>check the validity </a:t>
            </a:r>
            <a:r>
              <a:rPr lang="en-US" altLang="ja-JP" sz="2667" b="1" kern="0" dirty="0" smtClean="0">
                <a:solidFill>
                  <a:srgbClr val="005DD6"/>
                </a:solidFill>
                <a:effectLst>
                  <a:glow rad="152400">
                    <a:srgbClr val="FFFFFF"/>
                  </a:glow>
                </a:effectLst>
                <a:latin typeface="メイリオ"/>
              </a:rPr>
              <a:t>of the execution </a:t>
            </a:r>
            <a:r>
              <a:rPr lang="en-US" altLang="ja-JP" sz="2667" b="1" kern="0" dirty="0" smtClean="0">
                <a:solidFill>
                  <a:srgbClr val="C00000"/>
                </a:solidFill>
                <a:effectLst>
                  <a:glow rad="152400">
                    <a:srgbClr val="FFFFFF"/>
                  </a:glow>
                </a:effectLst>
                <a:latin typeface="メイリオ"/>
              </a:rPr>
              <a:t>before </a:t>
            </a:r>
            <a:r>
              <a:rPr lang="en-US" altLang="ja-JP" sz="2667" b="1" kern="0" dirty="0">
                <a:solidFill>
                  <a:srgbClr val="C00000"/>
                </a:solidFill>
                <a:effectLst>
                  <a:glow rad="152400">
                    <a:srgbClr val="FFFFFF"/>
                  </a:glow>
                </a:effectLst>
                <a:latin typeface="メイリオ"/>
              </a:rPr>
              <a:t>applying to rule </a:t>
            </a:r>
            <a:r>
              <a:rPr lang="en-US" altLang="ja-JP" sz="2667" b="1" kern="0" dirty="0" smtClean="0">
                <a:solidFill>
                  <a:srgbClr val="C00000"/>
                </a:solidFill>
                <a:effectLst>
                  <a:glow rad="152400">
                    <a:srgbClr val="FFFFFF"/>
                  </a:glow>
                </a:effectLst>
                <a:latin typeface="メイリオ"/>
              </a:rPr>
              <a:t>lists</a:t>
            </a:r>
            <a:r>
              <a:rPr lang="en-US" altLang="ja-JP" sz="2667" b="1" kern="0" dirty="0">
                <a:solidFill>
                  <a:srgbClr val="005DD6"/>
                </a:solidFill>
                <a:effectLst>
                  <a:glow rad="152400">
                    <a:srgbClr val="FFFFFF"/>
                  </a:glow>
                </a:effectLst>
                <a:latin typeface="メイリオ"/>
              </a:rPr>
              <a:t>.</a:t>
            </a:r>
          </a:p>
        </p:txBody>
      </p:sp>
      <p:pic>
        <p:nvPicPr>
          <p:cNvPr id="14338" name="Picture 2" descr="Confirm staging enviro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340" y="2013696"/>
            <a:ext cx="9414660" cy="465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2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2</a:t>
            </a:r>
            <a:r>
              <a:rPr lang="en-US" altLang="ja-JP" baseline="30000" dirty="0" smtClean="0"/>
              <a:t>nd</a:t>
            </a:r>
            <a:r>
              <a:rPr lang="en-US" altLang="ja-JP" dirty="0" smtClean="0"/>
              <a:t> feature – </a:t>
            </a:r>
            <a:r>
              <a:rPr lang="en-US" altLang="ja-JP" dirty="0"/>
              <a:t>Linking multiple monitoring and automation </a:t>
            </a:r>
            <a:r>
              <a:rPr lang="en-US" altLang="ja-JP" dirty="0" smtClean="0"/>
              <a:t>software</a:t>
            </a:r>
            <a:endParaRPr kumimoji="1" lang="ja-JP" altLang="en-US" dirty="0"/>
          </a:p>
        </p:txBody>
      </p:sp>
      <p:sp>
        <p:nvSpPr>
          <p:cNvPr id="9" name="テキスト プレースホルダー 7"/>
          <p:cNvSpPr txBox="1">
            <a:spLocks/>
          </p:cNvSpPr>
          <p:nvPr/>
        </p:nvSpPr>
        <p:spPr bwMode="gray">
          <a:xfrm>
            <a:off x="239916" y="817533"/>
            <a:ext cx="11712168" cy="1152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005DD6"/>
                </a:solidFill>
                <a:effectLst>
                  <a:glow rad="152400">
                    <a:srgbClr val="FFFFFF"/>
                  </a:glow>
                </a:effectLst>
                <a:latin typeface="メイリオ"/>
              </a:rPr>
              <a:t>OASE is </a:t>
            </a:r>
            <a:r>
              <a:rPr lang="en-US" altLang="ja-JP" sz="2667" b="1" kern="0" dirty="0" smtClean="0">
                <a:solidFill>
                  <a:srgbClr val="C00000"/>
                </a:solidFill>
                <a:effectLst>
                  <a:glow rad="152400">
                    <a:srgbClr val="FFFFFF"/>
                  </a:glow>
                </a:effectLst>
                <a:latin typeface="メイリオ"/>
              </a:rPr>
              <a:t>equipped with drivers and RestAPI</a:t>
            </a:r>
            <a:r>
              <a:rPr lang="en-US" altLang="ja-JP" sz="2667" b="1" kern="0" dirty="0">
                <a:solidFill>
                  <a:srgbClr val="005DD6"/>
                </a:solidFill>
                <a:effectLst>
                  <a:glow rad="152400">
                    <a:srgbClr val="FFFFFF"/>
                  </a:glow>
                </a:effectLst>
                <a:latin typeface="メイリオ"/>
              </a:rPr>
              <a:t> </a:t>
            </a:r>
            <a:r>
              <a:rPr lang="en-US" altLang="ja-JP" sz="2667" b="1" kern="0" dirty="0" smtClean="0">
                <a:solidFill>
                  <a:srgbClr val="005DD6"/>
                </a:solidFill>
                <a:effectLst>
                  <a:glow rad="152400">
                    <a:srgbClr val="FFFFFF"/>
                  </a:glow>
                </a:effectLst>
                <a:latin typeface="メイリオ"/>
              </a:rPr>
              <a:t>for linking with a variety of tools, allowing for linkage with multiple </a:t>
            </a:r>
            <a:r>
              <a:rPr lang="en-US" altLang="ja-JP" sz="2667" b="1" kern="0" dirty="0" err="1" smtClean="0">
                <a:solidFill>
                  <a:srgbClr val="005DD6"/>
                </a:solidFill>
                <a:effectLst>
                  <a:glow rad="152400">
                    <a:srgbClr val="FFFFFF"/>
                  </a:glow>
                </a:effectLst>
                <a:latin typeface="メイリオ"/>
              </a:rPr>
              <a:t>softwares</a:t>
            </a:r>
            <a:r>
              <a:rPr lang="en-US" altLang="ja-JP" sz="2667" b="1" kern="0" dirty="0" smtClean="0">
                <a:solidFill>
                  <a:srgbClr val="005DD6"/>
                </a:solidFill>
                <a:effectLst>
                  <a:glow rad="152400">
                    <a:srgbClr val="FFFFFF"/>
                  </a:glow>
                </a:effectLst>
                <a:latin typeface="メイリオ"/>
              </a:rPr>
              <a:t>.</a:t>
            </a:r>
            <a:endParaRPr lang="en-US" altLang="ja-JP" sz="2667" b="1" kern="0" dirty="0">
              <a:solidFill>
                <a:srgbClr val="005DD6"/>
              </a:solidFill>
              <a:effectLst>
                <a:glow rad="152400">
                  <a:srgbClr val="FFFFFF"/>
                </a:glow>
              </a:effectLst>
              <a:latin typeface="メイリオ"/>
            </a:endParaRPr>
          </a:p>
        </p:txBody>
      </p:sp>
      <p:pic>
        <p:nvPicPr>
          <p:cNvPr id="15362" name="Picture 2" descr="Link with mult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92870"/>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466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3</a:t>
            </a:r>
            <a:r>
              <a:rPr lang="en-US" altLang="ja-JP" baseline="30000" dirty="0" smtClean="0"/>
              <a:t>rd</a:t>
            </a:r>
            <a:r>
              <a:rPr lang="en-US" altLang="ja-JP" dirty="0" smtClean="0"/>
              <a:t> feature – </a:t>
            </a:r>
            <a:r>
              <a:rPr lang="en-US" altLang="ja-JP" dirty="0"/>
              <a:t>Codeless rule </a:t>
            </a:r>
            <a:r>
              <a:rPr lang="en-US" altLang="ja-JP" dirty="0" smtClean="0"/>
              <a:t>defining</a:t>
            </a:r>
            <a:endParaRPr kumimoji="1" lang="ja-JP" altLang="en-US" dirty="0"/>
          </a:p>
        </p:txBody>
      </p:sp>
      <p:sp>
        <p:nvSpPr>
          <p:cNvPr id="5" name="テキスト プレースホルダー 7"/>
          <p:cNvSpPr txBox="1">
            <a:spLocks/>
          </p:cNvSpPr>
          <p:nvPr/>
        </p:nvSpPr>
        <p:spPr bwMode="gray">
          <a:xfrm>
            <a:off x="239916" y="817532"/>
            <a:ext cx="11712168" cy="1728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005DD6"/>
                </a:solidFill>
                <a:effectLst>
                  <a:glow rad="152400">
                    <a:srgbClr val="FFFFFF"/>
                  </a:glow>
                </a:effectLst>
                <a:latin typeface="メイリオ"/>
              </a:rPr>
              <a:t>OASE uses </a:t>
            </a:r>
            <a:r>
              <a:rPr lang="en-US" altLang="ja-JP" sz="2667" b="1" kern="0" dirty="0" smtClean="0">
                <a:solidFill>
                  <a:srgbClr val="C00000"/>
                </a:solidFill>
                <a:effectLst>
                  <a:glow rad="152400">
                    <a:srgbClr val="FFFFFF"/>
                  </a:glow>
                </a:effectLst>
                <a:latin typeface="メイリオ"/>
              </a:rPr>
              <a:t>Excel </a:t>
            </a:r>
            <a:r>
              <a:rPr lang="en-US" altLang="ja-JP" sz="2667" b="1" kern="0" dirty="0" smtClean="0">
                <a:solidFill>
                  <a:srgbClr val="005DD6"/>
                </a:solidFill>
                <a:effectLst>
                  <a:glow rad="152400">
                    <a:srgbClr val="FFFFFF"/>
                  </a:glow>
                </a:effectLst>
                <a:latin typeface="メイリオ"/>
              </a:rPr>
              <a:t>for ruling format.</a:t>
            </a:r>
            <a:r>
              <a:rPr lang="en-US" altLang="ja-JP" sz="2667" b="1" kern="0" dirty="0">
                <a:solidFill>
                  <a:srgbClr val="005DD6"/>
                </a:solidFill>
                <a:effectLst>
                  <a:glow rad="152400">
                    <a:srgbClr val="FFFFFF"/>
                  </a:glow>
                </a:effectLst>
                <a:latin typeface="メイリオ"/>
              </a:rPr>
              <a:t> </a:t>
            </a:r>
            <a:r>
              <a:rPr lang="en-US" altLang="ja-JP" sz="2667" b="1" kern="0" dirty="0" smtClean="0">
                <a:solidFill>
                  <a:srgbClr val="005DD6"/>
                </a:solidFill>
                <a:effectLst>
                  <a:glow rad="152400">
                    <a:srgbClr val="FFFFFF"/>
                  </a:glow>
                </a:effectLst>
                <a:latin typeface="メイリオ"/>
              </a:rPr>
              <a:t>It is possible to create an excel file with an automatically written program from the Web UI. In other words, </a:t>
            </a:r>
            <a:r>
              <a:rPr lang="en-US" altLang="ja-JP" sz="2667" b="1" kern="0" dirty="0" smtClean="0">
                <a:solidFill>
                  <a:srgbClr val="C00000"/>
                </a:solidFill>
                <a:effectLst>
                  <a:glow rad="152400">
                    <a:srgbClr val="FFFFFF"/>
                  </a:glow>
                </a:effectLst>
                <a:latin typeface="メイリオ"/>
              </a:rPr>
              <a:t>define </a:t>
            </a:r>
            <a:r>
              <a:rPr lang="en-US" altLang="ja-JP" sz="2667" b="1" kern="0" dirty="0" smtClean="0">
                <a:solidFill>
                  <a:srgbClr val="18ABAE"/>
                </a:solidFill>
                <a:effectLst>
                  <a:glow rad="152400">
                    <a:srgbClr val="FFFFFF"/>
                  </a:glow>
                </a:effectLst>
                <a:latin typeface="メイリオ"/>
              </a:rPr>
              <a:t>rule </a:t>
            </a:r>
            <a:r>
              <a:rPr lang="en-US" altLang="ja-JP" sz="2667" b="1" kern="0" dirty="0">
                <a:solidFill>
                  <a:srgbClr val="C00000"/>
                </a:solidFill>
                <a:effectLst>
                  <a:glow rad="152400">
                    <a:srgbClr val="FFFFFF"/>
                  </a:glow>
                </a:effectLst>
                <a:latin typeface="メイリオ"/>
              </a:rPr>
              <a:t>w</a:t>
            </a:r>
            <a:r>
              <a:rPr lang="en-US" altLang="ja-JP" sz="2667" b="1" kern="0" dirty="0" smtClean="0">
                <a:solidFill>
                  <a:srgbClr val="C00000"/>
                </a:solidFill>
                <a:effectLst>
                  <a:glow rad="152400">
                    <a:srgbClr val="FFFFFF"/>
                  </a:glow>
                </a:effectLst>
                <a:latin typeface="メイリオ"/>
              </a:rPr>
              <a:t>ithout any coding.</a:t>
            </a:r>
            <a:endParaRPr lang="en-US" altLang="ja-JP" sz="2667" b="1" kern="0" dirty="0">
              <a:solidFill>
                <a:srgbClr val="005DD6"/>
              </a:solidFill>
              <a:effectLst>
                <a:glow rad="152400">
                  <a:srgbClr val="FFFFFF"/>
                </a:glow>
              </a:effectLst>
              <a:latin typeface="メイリオ"/>
              <a:ea typeface="メイリオ"/>
            </a:endParaRPr>
          </a:p>
        </p:txBody>
      </p:sp>
      <p:pic>
        <p:nvPicPr>
          <p:cNvPr id="16386" name="Picture 2" descr="Define the rules without co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 y="2545532"/>
            <a:ext cx="12192000" cy="4191001"/>
          </a:xfrm>
          <a:prstGeom prst="rect">
            <a:avLst/>
          </a:prstGeom>
          <a:noFill/>
          <a:effectLst>
            <a:glow rad="76200">
              <a:schemeClr val="bg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35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a:t>Introduction – What is “Offensive” and “ Defensive” Automation?</a:t>
            </a:r>
            <a:endParaRPr kumimoji="1" lang="ja-JP" altLang="en-US" dirty="0"/>
          </a:p>
        </p:txBody>
      </p:sp>
      <p:grpSp>
        <p:nvGrpSpPr>
          <p:cNvPr id="113" name="グループ化 112"/>
          <p:cNvGrpSpPr/>
          <p:nvPr/>
        </p:nvGrpSpPr>
        <p:grpSpPr>
          <a:xfrm>
            <a:off x="595133" y="1285274"/>
            <a:ext cx="4322376" cy="4137952"/>
            <a:chOff x="595133" y="1637787"/>
            <a:chExt cx="4322376" cy="4137952"/>
          </a:xfrm>
        </p:grpSpPr>
        <p:sp>
          <p:nvSpPr>
            <p:cNvPr id="114" name="正方形/長方形 113"/>
            <p:cNvSpPr/>
            <p:nvPr/>
          </p:nvSpPr>
          <p:spPr bwMode="auto">
            <a:xfrm>
              <a:off x="596321" y="2404432"/>
              <a:ext cx="4320000" cy="829896"/>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Tightly grouped applications</a:t>
              </a:r>
              <a:endParaRPr lang="ja-JP" altLang="en-US" sz="2400" b="1" dirty="0">
                <a:solidFill>
                  <a:srgbClr val="002B62"/>
                </a:solidFill>
                <a:latin typeface="+mj-ea"/>
              </a:endParaRPr>
            </a:p>
          </p:txBody>
        </p:sp>
        <p:sp>
          <p:nvSpPr>
            <p:cNvPr id="115" name="正方形/長方形 114"/>
            <p:cNvSpPr/>
            <p:nvPr/>
          </p:nvSpPr>
          <p:spPr bwMode="auto">
            <a:xfrm>
              <a:off x="596321" y="4278719"/>
              <a:ext cx="4320000" cy="1497020"/>
            </a:xfrm>
            <a:prstGeom prst="rect">
              <a:avLst/>
            </a:prstGeom>
            <a:solidFill>
              <a:schemeClr val="accent4">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100" b="1" spc="-150" dirty="0">
                  <a:solidFill>
                    <a:srgbClr val="002B62"/>
                  </a:solidFill>
                  <a:latin typeface="+mj-ea"/>
                </a:rPr>
                <a:t>Manual Construction/Operation</a:t>
              </a:r>
            </a:p>
          </p:txBody>
        </p:sp>
        <p:sp>
          <p:nvSpPr>
            <p:cNvPr id="116" name="正方形/長方形 115"/>
            <p:cNvSpPr/>
            <p:nvPr/>
          </p:nvSpPr>
          <p:spPr bwMode="auto">
            <a:xfrm>
              <a:off x="596321" y="3342668"/>
              <a:ext cx="4320000" cy="829896"/>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Traditional static</a:t>
              </a:r>
              <a:br>
                <a:rPr lang="en-US" altLang="ja-JP" sz="2400" b="1" dirty="0">
                  <a:solidFill>
                    <a:srgbClr val="002B62"/>
                  </a:solidFill>
                  <a:latin typeface="+mj-ea"/>
                </a:rPr>
              </a:br>
              <a:r>
                <a:rPr lang="en-US" altLang="ja-JP" sz="2400" b="1" dirty="0">
                  <a:solidFill>
                    <a:srgbClr val="002B62"/>
                  </a:solidFill>
                  <a:latin typeface="+mj-ea"/>
                </a:rPr>
                <a:t>Environments</a:t>
              </a:r>
              <a:endParaRPr lang="ja-JP" altLang="en-US" sz="2400" b="1" dirty="0">
                <a:solidFill>
                  <a:srgbClr val="002B62"/>
                </a:solidFill>
                <a:latin typeface="+mj-ea"/>
              </a:endParaRPr>
            </a:p>
          </p:txBody>
        </p:sp>
        <p:grpSp>
          <p:nvGrpSpPr>
            <p:cNvPr id="117" name="グループ化 116"/>
            <p:cNvGrpSpPr/>
            <p:nvPr/>
          </p:nvGrpSpPr>
          <p:grpSpPr>
            <a:xfrm>
              <a:off x="595133" y="1637787"/>
              <a:ext cx="4322376" cy="632720"/>
              <a:chOff x="446350" y="1390430"/>
              <a:chExt cx="3241782" cy="468000"/>
            </a:xfrm>
          </p:grpSpPr>
          <p:sp>
            <p:nvSpPr>
              <p:cNvPr id="184" name="角丸四角形 183"/>
              <p:cNvSpPr/>
              <p:nvPr/>
            </p:nvSpPr>
            <p:spPr bwMode="auto">
              <a:xfrm>
                <a:off x="446350"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5" name="角丸四角形 184"/>
              <p:cNvSpPr/>
              <p:nvPr/>
            </p:nvSpPr>
            <p:spPr bwMode="auto">
              <a:xfrm>
                <a:off x="1286944"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6" name="角丸四角形 185"/>
              <p:cNvSpPr/>
              <p:nvPr/>
            </p:nvSpPr>
            <p:spPr bwMode="auto">
              <a:xfrm>
                <a:off x="2127538"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7" name="角丸四角形 186"/>
              <p:cNvSpPr/>
              <p:nvPr/>
            </p:nvSpPr>
            <p:spPr bwMode="auto">
              <a:xfrm>
                <a:off x="2968132"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grpSp>
        <p:sp>
          <p:nvSpPr>
            <p:cNvPr id="118" name="テキスト ボックス 117"/>
            <p:cNvSpPr txBox="1"/>
            <p:nvPr/>
          </p:nvSpPr>
          <p:spPr>
            <a:xfrm>
              <a:off x="990957" y="1637787"/>
              <a:ext cx="3492879" cy="830997"/>
            </a:xfrm>
            <a:prstGeom prst="rect">
              <a:avLst/>
            </a:prstGeom>
            <a:noFill/>
          </p:spPr>
          <p:txBody>
            <a:bodyPr wrap="none" rtlCol="0">
              <a:spAutoFit/>
            </a:bodyPr>
            <a:lstStyle/>
            <a:p>
              <a:pPr algn="ctr"/>
              <a:r>
                <a:rPr lang="en-US" altLang="ja-JP" sz="2400" b="1" dirty="0">
                  <a:solidFill>
                    <a:schemeClr val="tx1">
                      <a:lumMod val="50000"/>
                      <a:lumOff val="50000"/>
                    </a:schemeClr>
                  </a:solidFill>
                  <a:effectLst>
                    <a:glow rad="317500">
                      <a:schemeClr val="bg1"/>
                    </a:glow>
                  </a:effectLst>
                </a:rPr>
                <a:t>Hard to incorporate </a:t>
              </a:r>
              <a:br>
                <a:rPr lang="en-US" altLang="ja-JP" sz="2400" b="1" dirty="0">
                  <a:solidFill>
                    <a:schemeClr val="tx1">
                      <a:lumMod val="50000"/>
                      <a:lumOff val="50000"/>
                    </a:schemeClr>
                  </a:solidFill>
                  <a:effectLst>
                    <a:glow rad="317500">
                      <a:schemeClr val="bg1"/>
                    </a:glow>
                  </a:effectLst>
                </a:rPr>
              </a:br>
              <a:r>
                <a:rPr lang="en-US" altLang="ja-JP" sz="2400" b="1" dirty="0">
                  <a:solidFill>
                    <a:schemeClr val="tx1">
                      <a:lumMod val="50000"/>
                      <a:lumOff val="50000"/>
                    </a:schemeClr>
                  </a:solidFill>
                  <a:effectLst>
                    <a:glow rad="317500">
                      <a:schemeClr val="bg1"/>
                    </a:glow>
                  </a:effectLst>
                </a:rPr>
                <a:t>new technology</a:t>
              </a:r>
              <a:endParaRPr lang="ja-JP" altLang="en-US" sz="2400" b="1" dirty="0">
                <a:solidFill>
                  <a:schemeClr val="tx1">
                    <a:lumMod val="50000"/>
                    <a:lumOff val="50000"/>
                  </a:schemeClr>
                </a:solidFill>
                <a:effectLst>
                  <a:glow rad="317500">
                    <a:schemeClr val="bg1"/>
                  </a:glow>
                </a:effectLst>
              </a:endParaRPr>
            </a:p>
          </p:txBody>
        </p:sp>
        <p:grpSp>
          <p:nvGrpSpPr>
            <p:cNvPr id="119" name="グループ化 118"/>
            <p:cNvGrpSpPr>
              <a:grpSpLocks noChangeAspect="1"/>
            </p:cNvGrpSpPr>
            <p:nvPr/>
          </p:nvGrpSpPr>
          <p:grpSpPr bwMode="gray">
            <a:xfrm>
              <a:off x="2883743" y="4738085"/>
              <a:ext cx="1872063" cy="851103"/>
              <a:chOff x="2681287" y="-2319307"/>
              <a:chExt cx="5757862" cy="2617757"/>
            </a:xfrm>
          </p:grpSpPr>
          <p:sp>
            <p:nvSpPr>
              <p:cNvPr id="182" name="フリーフォーム 181"/>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183" name="フリーフォーム 182"/>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grpSp>
          <p:nvGrpSpPr>
            <p:cNvPr id="120" name="グループ化 119"/>
            <p:cNvGrpSpPr>
              <a:grpSpLocks noChangeAspect="1"/>
            </p:cNvGrpSpPr>
            <p:nvPr/>
          </p:nvGrpSpPr>
          <p:grpSpPr>
            <a:xfrm>
              <a:off x="1417280" y="4671283"/>
              <a:ext cx="431093" cy="466380"/>
              <a:chOff x="4766112" y="1593874"/>
              <a:chExt cx="3862142" cy="4178276"/>
            </a:xfrm>
            <a:solidFill>
              <a:schemeClr val="accent6"/>
            </a:solidFill>
            <a:effectLst>
              <a:glow rad="12700">
                <a:schemeClr val="bg1"/>
              </a:glow>
            </a:effectLst>
          </p:grpSpPr>
          <p:sp>
            <p:nvSpPr>
              <p:cNvPr id="178"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9"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80"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81"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1" name="グループ化 120"/>
            <p:cNvGrpSpPr>
              <a:grpSpLocks noChangeAspect="1"/>
            </p:cNvGrpSpPr>
            <p:nvPr/>
          </p:nvGrpSpPr>
          <p:grpSpPr>
            <a:xfrm>
              <a:off x="1828550" y="4773205"/>
              <a:ext cx="431093" cy="466380"/>
              <a:chOff x="4766112" y="1593874"/>
              <a:chExt cx="3862142" cy="4178276"/>
            </a:xfrm>
            <a:solidFill>
              <a:schemeClr val="accent6"/>
            </a:solidFill>
            <a:effectLst>
              <a:glow rad="12700">
                <a:schemeClr val="bg1"/>
              </a:glow>
            </a:effectLst>
          </p:grpSpPr>
          <p:sp>
            <p:nvSpPr>
              <p:cNvPr id="17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2" name="グループ化 121"/>
            <p:cNvGrpSpPr>
              <a:grpSpLocks noChangeAspect="1"/>
            </p:cNvGrpSpPr>
            <p:nvPr/>
          </p:nvGrpSpPr>
          <p:grpSpPr>
            <a:xfrm>
              <a:off x="2239818" y="4875126"/>
              <a:ext cx="431093" cy="466380"/>
              <a:chOff x="4766112" y="1593874"/>
              <a:chExt cx="3862142" cy="4178276"/>
            </a:xfrm>
            <a:solidFill>
              <a:schemeClr val="accent6"/>
            </a:solidFill>
            <a:effectLst>
              <a:glow rad="12700">
                <a:schemeClr val="bg1"/>
              </a:glow>
            </a:effectLst>
          </p:grpSpPr>
          <p:sp>
            <p:nvSpPr>
              <p:cNvPr id="170"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1"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2"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3"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3" name="グループ化 122"/>
            <p:cNvGrpSpPr>
              <a:grpSpLocks noChangeAspect="1"/>
            </p:cNvGrpSpPr>
            <p:nvPr/>
          </p:nvGrpSpPr>
          <p:grpSpPr>
            <a:xfrm>
              <a:off x="1128350" y="4874483"/>
              <a:ext cx="431093" cy="466380"/>
              <a:chOff x="4766112" y="1593874"/>
              <a:chExt cx="3862142" cy="4178276"/>
            </a:xfrm>
            <a:solidFill>
              <a:schemeClr val="accent6"/>
            </a:solidFill>
            <a:effectLst>
              <a:glow rad="12700">
                <a:schemeClr val="bg1"/>
              </a:glow>
            </a:effectLst>
          </p:grpSpPr>
          <p:sp>
            <p:nvSpPr>
              <p:cNvPr id="14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7"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8"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9"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4" name="グループ化 123"/>
            <p:cNvGrpSpPr>
              <a:grpSpLocks noChangeAspect="1"/>
            </p:cNvGrpSpPr>
            <p:nvPr/>
          </p:nvGrpSpPr>
          <p:grpSpPr>
            <a:xfrm>
              <a:off x="1539619" y="4976405"/>
              <a:ext cx="431093" cy="466380"/>
              <a:chOff x="4766112" y="1593874"/>
              <a:chExt cx="3862142" cy="4178276"/>
            </a:xfrm>
            <a:solidFill>
              <a:schemeClr val="accent6"/>
            </a:solidFill>
            <a:effectLst>
              <a:glow rad="12700">
                <a:schemeClr val="bg1"/>
              </a:glow>
            </a:effectLst>
          </p:grpSpPr>
          <p:sp>
            <p:nvSpPr>
              <p:cNvPr id="145"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6"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7"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8"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5" name="グループ化 124"/>
            <p:cNvGrpSpPr>
              <a:grpSpLocks noChangeAspect="1"/>
            </p:cNvGrpSpPr>
            <p:nvPr/>
          </p:nvGrpSpPr>
          <p:grpSpPr>
            <a:xfrm>
              <a:off x="1950887" y="5078326"/>
              <a:ext cx="431093" cy="466380"/>
              <a:chOff x="4766112" y="1593874"/>
              <a:chExt cx="3862142" cy="4178276"/>
            </a:xfrm>
            <a:solidFill>
              <a:schemeClr val="accent6"/>
            </a:solidFill>
            <a:effectLst>
              <a:glow rad="12700">
                <a:schemeClr val="bg1"/>
              </a:glow>
            </a:effectLst>
          </p:grpSpPr>
          <p:sp>
            <p:nvSpPr>
              <p:cNvPr id="141"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2"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3"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4"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6" name="グループ化 125"/>
            <p:cNvGrpSpPr>
              <a:grpSpLocks noChangeAspect="1"/>
            </p:cNvGrpSpPr>
            <p:nvPr/>
          </p:nvGrpSpPr>
          <p:grpSpPr>
            <a:xfrm>
              <a:off x="839426" y="5084033"/>
              <a:ext cx="431093" cy="466380"/>
              <a:chOff x="4766112" y="1593874"/>
              <a:chExt cx="3862142" cy="4178276"/>
            </a:xfrm>
            <a:solidFill>
              <a:schemeClr val="accent6"/>
            </a:solidFill>
            <a:effectLst>
              <a:glow rad="12700">
                <a:schemeClr val="bg1"/>
              </a:glow>
            </a:effectLst>
          </p:grpSpPr>
          <p:sp>
            <p:nvSpPr>
              <p:cNvPr id="137"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8"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9"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0"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7" name="グループ化 126"/>
            <p:cNvGrpSpPr>
              <a:grpSpLocks noChangeAspect="1"/>
            </p:cNvGrpSpPr>
            <p:nvPr/>
          </p:nvGrpSpPr>
          <p:grpSpPr>
            <a:xfrm>
              <a:off x="1250695" y="5185954"/>
              <a:ext cx="431093" cy="466380"/>
              <a:chOff x="4766112" y="1593874"/>
              <a:chExt cx="3862142" cy="4178276"/>
            </a:xfrm>
            <a:solidFill>
              <a:schemeClr val="accent6"/>
            </a:solidFill>
            <a:effectLst>
              <a:glow rad="12700">
                <a:schemeClr val="bg1"/>
              </a:glow>
            </a:effectLst>
          </p:grpSpPr>
          <p:sp>
            <p:nvSpPr>
              <p:cNvPr id="133"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4"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5"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6"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8" name="グループ化 127"/>
            <p:cNvGrpSpPr>
              <a:grpSpLocks noChangeAspect="1"/>
            </p:cNvGrpSpPr>
            <p:nvPr/>
          </p:nvGrpSpPr>
          <p:grpSpPr>
            <a:xfrm>
              <a:off x="1661963" y="5287875"/>
              <a:ext cx="431093" cy="466380"/>
              <a:chOff x="4766112" y="1593874"/>
              <a:chExt cx="3862142" cy="4178276"/>
            </a:xfrm>
            <a:solidFill>
              <a:schemeClr val="accent6"/>
            </a:solidFill>
            <a:effectLst>
              <a:glow rad="12700">
                <a:schemeClr val="bg1"/>
              </a:glow>
            </a:effectLst>
          </p:grpSpPr>
          <p:sp>
            <p:nvSpPr>
              <p:cNvPr id="12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sp>
        <p:nvSpPr>
          <p:cNvPr id="188" name="テキスト ボックス 187"/>
          <p:cNvSpPr txBox="1"/>
          <p:nvPr/>
        </p:nvSpPr>
        <p:spPr>
          <a:xfrm>
            <a:off x="1545893" y="5517290"/>
            <a:ext cx="2420856" cy="1077218"/>
          </a:xfrm>
          <a:prstGeom prst="rect">
            <a:avLst/>
          </a:prstGeom>
          <a:noFill/>
        </p:spPr>
        <p:txBody>
          <a:bodyPr wrap="none" rtlCol="0">
            <a:spAutoFit/>
          </a:bodyPr>
          <a:lstStyle/>
          <a:p>
            <a:pPr algn="ctr"/>
            <a:r>
              <a:rPr lang="en-US" altLang="ja-JP" sz="3200" b="1" dirty="0" smtClean="0">
                <a:solidFill>
                  <a:schemeClr val="bg1"/>
                </a:solidFill>
              </a:rPr>
              <a:t>Monolithic</a:t>
            </a:r>
            <a:endParaRPr kumimoji="1" lang="en-US" altLang="ja-JP" sz="3200" b="1" dirty="0" smtClean="0">
              <a:solidFill>
                <a:schemeClr val="bg1"/>
              </a:solidFill>
            </a:endParaRPr>
          </a:p>
          <a:p>
            <a:pPr algn="ctr"/>
            <a:r>
              <a:rPr lang="en-US" altLang="ja-JP" sz="3200" b="1" dirty="0" smtClean="0">
                <a:solidFill>
                  <a:schemeClr val="bg1"/>
                </a:solidFill>
              </a:rPr>
              <a:t>(</a:t>
            </a:r>
            <a:r>
              <a:rPr lang="en-US" altLang="ja-JP" sz="3200" b="1" dirty="0" err="1" smtClean="0">
                <a:solidFill>
                  <a:schemeClr val="bg1"/>
                </a:solidFill>
              </a:rPr>
              <a:t>Cloudlift</a:t>
            </a:r>
            <a:r>
              <a:rPr lang="en-US" altLang="ja-JP" sz="3200" b="1" dirty="0" smtClean="0">
                <a:solidFill>
                  <a:schemeClr val="bg1"/>
                </a:solidFill>
              </a:rPr>
              <a:t>)</a:t>
            </a:r>
            <a:endParaRPr kumimoji="1" lang="ja-JP" altLang="en-US" sz="3200" b="1" dirty="0">
              <a:solidFill>
                <a:schemeClr val="bg1"/>
              </a:solidFill>
            </a:endParaRPr>
          </a:p>
        </p:txBody>
      </p:sp>
      <p:sp>
        <p:nvSpPr>
          <p:cNvPr id="2" name="右矢印 1"/>
          <p:cNvSpPr/>
          <p:nvPr/>
        </p:nvSpPr>
        <p:spPr bwMode="auto">
          <a:xfrm>
            <a:off x="5556000" y="1809000"/>
            <a:ext cx="1080000" cy="3240000"/>
          </a:xfrm>
          <a:prstGeom prst="rightArrow">
            <a:avLst/>
          </a:prstGeom>
          <a:noFill/>
          <a:ln w="762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7" name="テキスト ボックス 66"/>
          <p:cNvSpPr txBox="1"/>
          <p:nvPr/>
        </p:nvSpPr>
        <p:spPr>
          <a:xfrm>
            <a:off x="6637560" y="1261790"/>
            <a:ext cx="5342045" cy="3662541"/>
          </a:xfrm>
          <a:prstGeom prst="rect">
            <a:avLst/>
          </a:prstGeom>
          <a:noFill/>
        </p:spPr>
        <p:txBody>
          <a:bodyPr wrap="square" rtlCol="0">
            <a:spAutoFit/>
          </a:bodyPr>
          <a:lstStyle/>
          <a:p>
            <a:r>
              <a:rPr lang="en-US" altLang="ja-JP" sz="2800" b="1" u="sng" dirty="0" smtClean="0">
                <a:solidFill>
                  <a:schemeClr val="bg1"/>
                </a:solidFill>
              </a:rPr>
              <a:t>Problems with Cloud Shifting</a:t>
            </a:r>
            <a:endParaRPr kumimoji="1" lang="en-US" altLang="ja-JP" sz="1200" b="1" u="sng" dirty="0" smtClean="0">
              <a:solidFill>
                <a:schemeClr val="accent6">
                  <a:lumMod val="75000"/>
                  <a:lumOff val="25000"/>
                </a:schemeClr>
              </a:solidFill>
              <a:effectLst>
                <a:glow rad="63500">
                  <a:schemeClr val="bg1"/>
                </a:glow>
              </a:effectLst>
            </a:endParaRPr>
          </a:p>
          <a:p>
            <a:pPr marL="457200" indent="-457200">
              <a:buFont typeface="Wingdings" panose="05000000000000000000" pitchFamily="2" charset="2"/>
              <a:buChar char="ü"/>
            </a:pPr>
            <a:r>
              <a:rPr lang="en-US" altLang="ja-JP" sz="2400" b="1" dirty="0" smtClean="0">
                <a:solidFill>
                  <a:schemeClr val="bg1"/>
                </a:solidFill>
              </a:rPr>
              <a:t>Have to </a:t>
            </a:r>
            <a:r>
              <a:rPr kumimoji="1" lang="en-US" altLang="ja-JP" sz="2400" b="1" dirty="0" smtClean="0">
                <a:solidFill>
                  <a:schemeClr val="accent6">
                    <a:lumMod val="75000"/>
                    <a:lumOff val="25000"/>
                  </a:schemeClr>
                </a:solidFill>
                <a:effectLst>
                  <a:glow rad="63500">
                    <a:schemeClr val="bg1"/>
                  </a:glow>
                </a:effectLst>
              </a:rPr>
              <a:t>Rebuild apps.</a:t>
            </a:r>
          </a:p>
          <a:p>
            <a:pPr marL="457200" indent="-457200">
              <a:buFont typeface="Wingdings" panose="05000000000000000000" pitchFamily="2" charset="2"/>
              <a:buChar char="ü"/>
            </a:pPr>
            <a:r>
              <a:rPr lang="en-US" altLang="ja-JP" sz="2400" b="1" dirty="0" smtClean="0">
                <a:solidFill>
                  <a:schemeClr val="bg1"/>
                </a:solidFill>
              </a:rPr>
              <a:t>Hard to insert</a:t>
            </a:r>
            <a:r>
              <a:rPr lang="en-US" altLang="ja-JP" sz="2400" b="1" dirty="0">
                <a:solidFill>
                  <a:schemeClr val="accent6">
                    <a:lumMod val="75000"/>
                    <a:lumOff val="25000"/>
                  </a:schemeClr>
                </a:solidFill>
                <a:effectLst>
                  <a:glow rad="63500">
                    <a:schemeClr val="bg1"/>
                  </a:glow>
                </a:effectLst>
              </a:rPr>
              <a:t> </a:t>
            </a:r>
            <a:r>
              <a:rPr lang="en-US" altLang="ja-JP" sz="2400" b="1" dirty="0" smtClean="0">
                <a:solidFill>
                  <a:schemeClr val="accent6">
                    <a:lumMod val="75000"/>
                    <a:lumOff val="25000"/>
                  </a:schemeClr>
                </a:solidFill>
                <a:effectLst>
                  <a:glow rad="63500">
                    <a:schemeClr val="bg1"/>
                  </a:glow>
                </a:effectLst>
              </a:rPr>
              <a:t>new mechanics during the initial setup.</a:t>
            </a:r>
            <a:endParaRPr lang="en-US" altLang="ja-JP" sz="1600" b="1" dirty="0" smtClean="0">
              <a:solidFill>
                <a:schemeClr val="bg1"/>
              </a:solidFill>
            </a:endParaRPr>
          </a:p>
          <a:p>
            <a:r>
              <a:rPr kumimoji="1" lang="ja-JP" altLang="en-US" sz="2000" b="1" dirty="0" smtClean="0">
                <a:solidFill>
                  <a:schemeClr val="bg1"/>
                </a:solidFill>
              </a:rPr>
              <a:t>⇒</a:t>
            </a:r>
            <a:r>
              <a:rPr kumimoji="1" lang="en-US" altLang="ja-JP" sz="2000" b="1" dirty="0" smtClean="0">
                <a:solidFill>
                  <a:schemeClr val="bg1"/>
                </a:solidFill>
              </a:rPr>
              <a:t>In other words, the threshold is too high</a:t>
            </a:r>
            <a:r>
              <a:rPr kumimoji="1" lang="ja-JP" altLang="en-US" sz="2000" b="1" dirty="0" smtClean="0">
                <a:solidFill>
                  <a:schemeClr val="bg1"/>
                </a:solidFill>
              </a:rPr>
              <a:t>！</a:t>
            </a:r>
            <a:r>
              <a:rPr kumimoji="1" lang="en-US" altLang="ja-JP" sz="2000" b="1" dirty="0" smtClean="0">
                <a:solidFill>
                  <a:schemeClr val="bg1"/>
                </a:solidFill>
              </a:rPr>
              <a:t/>
            </a:r>
            <a:br>
              <a:rPr kumimoji="1" lang="en-US" altLang="ja-JP" sz="2000" b="1" dirty="0" smtClean="0">
                <a:solidFill>
                  <a:schemeClr val="bg1"/>
                </a:solidFill>
              </a:rPr>
            </a:br>
            <a:r>
              <a:rPr kumimoji="1" lang="ja-JP" altLang="en-US" b="1" dirty="0" smtClean="0">
                <a:solidFill>
                  <a:schemeClr val="bg1"/>
                </a:solidFill>
              </a:rPr>
              <a:t>　</a:t>
            </a:r>
            <a:r>
              <a:rPr kumimoji="1" lang="en-US" altLang="ja-JP" b="1" dirty="0" smtClean="0">
                <a:solidFill>
                  <a:srgbClr val="C00000"/>
                </a:solidFill>
                <a:effectLst>
                  <a:glow rad="63500">
                    <a:schemeClr val="bg1"/>
                  </a:glow>
                </a:effectLst>
              </a:rPr>
              <a:t>Users have to frequently select the part they want to modify.</a:t>
            </a:r>
            <a:endParaRPr kumimoji="1" lang="ja-JP" altLang="en-US" sz="1400" b="1" dirty="0">
              <a:solidFill>
                <a:schemeClr val="bg1"/>
              </a:solidFill>
            </a:endParaRPr>
          </a:p>
        </p:txBody>
      </p:sp>
    </p:spTree>
    <p:extLst>
      <p:ext uri="{BB962C8B-B14F-4D97-AF65-F5344CB8AC3E}">
        <p14:creationId xmlns:p14="http://schemas.microsoft.com/office/powerpoint/2010/main" val="1693029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7">
                                            <p:txEl>
                                              <p:pRg st="0" end="0"/>
                                            </p:txEl>
                                          </p:spTgt>
                                        </p:tgtEl>
                                        <p:attrNameLst>
                                          <p:attrName>style.visibility</p:attrName>
                                        </p:attrNameLst>
                                      </p:cBhvr>
                                      <p:to>
                                        <p:strVal val="visible"/>
                                      </p:to>
                                    </p:set>
                                    <p:animEffect transition="in" filter="wipe(left)">
                                      <p:cBhvr>
                                        <p:cTn id="11" dur="500"/>
                                        <p:tgtEl>
                                          <p:spTgt spid="6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7">
                                            <p:txEl>
                                              <p:pRg st="1" end="1"/>
                                            </p:txEl>
                                          </p:spTgt>
                                        </p:tgtEl>
                                        <p:attrNameLst>
                                          <p:attrName>style.visibility</p:attrName>
                                        </p:attrNameLst>
                                      </p:cBhvr>
                                      <p:to>
                                        <p:strVal val="visible"/>
                                      </p:to>
                                    </p:set>
                                    <p:animEffect transition="in" filter="wipe(left)">
                                      <p:cBhvr>
                                        <p:cTn id="15" dur="500"/>
                                        <p:tgtEl>
                                          <p:spTgt spid="67">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7">
                                            <p:txEl>
                                              <p:pRg st="2" end="2"/>
                                            </p:txEl>
                                          </p:spTgt>
                                        </p:tgtEl>
                                        <p:attrNameLst>
                                          <p:attrName>style.visibility</p:attrName>
                                        </p:attrNameLst>
                                      </p:cBhvr>
                                      <p:to>
                                        <p:strVal val="visible"/>
                                      </p:to>
                                    </p:set>
                                    <p:animEffect transition="in" filter="wipe(left)">
                                      <p:cBhvr>
                                        <p:cTn id="19" dur="500"/>
                                        <p:tgtEl>
                                          <p:spTgt spid="67">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7">
                                            <p:txEl>
                                              <p:pRg st="3" end="3"/>
                                            </p:txEl>
                                          </p:spTgt>
                                        </p:tgtEl>
                                        <p:attrNameLst>
                                          <p:attrName>style.visibility</p:attrName>
                                        </p:attrNameLst>
                                      </p:cBhvr>
                                      <p:to>
                                        <p:strVal val="visible"/>
                                      </p:to>
                                    </p:set>
                                    <p:animEffect transition="in" filter="wipe(left)">
                                      <p:cBhvr>
                                        <p:cTn id="23" dur="500"/>
                                        <p:tgtEl>
                                          <p:spTgt spid="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4</a:t>
            </a:r>
            <a:r>
              <a:rPr lang="en-US" altLang="ja-JP" baseline="30000" dirty="0" smtClean="0"/>
              <a:t>th</a:t>
            </a:r>
            <a:r>
              <a:rPr lang="en-US" altLang="ja-JP" dirty="0" smtClean="0"/>
              <a:t> feature – Controlling the number of executed actions</a:t>
            </a:r>
            <a:endParaRPr kumimoji="1" lang="ja-JP" altLang="en-US" dirty="0"/>
          </a:p>
        </p:txBody>
      </p:sp>
      <p:sp>
        <p:nvSpPr>
          <p:cNvPr id="5" name="テキスト プレースホルダー 7"/>
          <p:cNvSpPr txBox="1">
            <a:spLocks/>
          </p:cNvSpPr>
          <p:nvPr/>
        </p:nvSpPr>
        <p:spPr bwMode="gray">
          <a:xfrm>
            <a:off x="239916" y="817532"/>
            <a:ext cx="11712168" cy="1243277"/>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algn="l">
              <a:buClr>
                <a:srgbClr val="002B62"/>
              </a:buClr>
              <a:defRPr/>
            </a:pPr>
            <a:r>
              <a:rPr lang="en-US" altLang="ja-JP" sz="2667" b="1" kern="0" dirty="0" smtClean="0">
                <a:solidFill>
                  <a:srgbClr val="005DD6"/>
                </a:solidFill>
                <a:effectLst>
                  <a:glow rad="152400">
                    <a:srgbClr val="FFFFFF"/>
                  </a:glow>
                </a:effectLst>
                <a:latin typeface="メイリオ"/>
              </a:rPr>
              <a:t>Even if the user is receiving multiple messages from the monitoring tool, </a:t>
            </a:r>
            <a:r>
              <a:rPr lang="en-US" altLang="ja-JP" sz="2667" b="1" kern="0" dirty="0" smtClean="0">
                <a:solidFill>
                  <a:srgbClr val="C00000"/>
                </a:solidFill>
                <a:effectLst>
                  <a:glow rad="152400">
                    <a:srgbClr val="FFFFFF"/>
                  </a:glow>
                </a:effectLst>
                <a:latin typeface="メイリオ"/>
              </a:rPr>
              <a:t>it is possible to set the number of executions and the execution interval</a:t>
            </a:r>
            <a:r>
              <a:rPr lang="ja-JP" altLang="en-US" sz="2667" b="1" kern="0" dirty="0">
                <a:solidFill>
                  <a:srgbClr val="005DD6"/>
                </a:solidFill>
                <a:effectLst>
                  <a:glow rad="152400">
                    <a:srgbClr val="FFFFFF"/>
                  </a:glow>
                </a:effectLst>
                <a:latin typeface="メイリオ"/>
              </a:rPr>
              <a:t> </a:t>
            </a:r>
            <a:r>
              <a:rPr lang="en-US" altLang="ja-JP" sz="2667" b="1" kern="0" dirty="0" smtClean="0">
                <a:solidFill>
                  <a:srgbClr val="005DD6"/>
                </a:solidFill>
                <a:effectLst>
                  <a:glow rad="152400">
                    <a:srgbClr val="FFFFFF"/>
                  </a:glow>
                </a:effectLst>
                <a:latin typeface="メイリオ"/>
              </a:rPr>
              <a:t>according to the user’s need.</a:t>
            </a:r>
            <a:endParaRPr lang="en-US" altLang="ja-JP" sz="2667" b="1" kern="0" dirty="0">
              <a:solidFill>
                <a:srgbClr val="005DD6"/>
              </a:solidFill>
              <a:effectLst>
                <a:glow rad="152400">
                  <a:srgbClr val="FFFFFF"/>
                </a:glow>
              </a:effectLst>
              <a:latin typeface="メイリオ"/>
              <a:ea typeface="メイリオ"/>
            </a:endParaRPr>
          </a:p>
        </p:txBody>
      </p:sp>
      <p:pic>
        <p:nvPicPr>
          <p:cNvPr id="17410" name="Picture 2" descr="Control the number of action exec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1" y="2060809"/>
            <a:ext cx="11496750" cy="464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615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5</a:t>
            </a:r>
            <a:r>
              <a:rPr lang="en-US" altLang="ja-JP" baseline="30000" dirty="0" smtClean="0"/>
              <a:t>th</a:t>
            </a:r>
            <a:r>
              <a:rPr lang="en-US" altLang="ja-JP" dirty="0" smtClean="0"/>
              <a:t> feature – Managing multiple rule lists</a:t>
            </a:r>
            <a:endParaRPr kumimoji="1" lang="ja-JP" altLang="en-US" dirty="0"/>
          </a:p>
        </p:txBody>
      </p:sp>
      <p:sp>
        <p:nvSpPr>
          <p:cNvPr id="5" name="テキスト プレースホルダー 7"/>
          <p:cNvSpPr txBox="1">
            <a:spLocks/>
          </p:cNvSpPr>
          <p:nvPr/>
        </p:nvSpPr>
        <p:spPr bwMode="gray">
          <a:xfrm>
            <a:off x="239916" y="817533"/>
            <a:ext cx="11712168" cy="1536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96000" tIns="96000" rIns="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005DD6"/>
                </a:solidFill>
                <a:effectLst>
                  <a:glow rad="152400">
                    <a:srgbClr val="FFFFFF"/>
                  </a:glow>
                </a:effectLst>
                <a:latin typeface="メイリオ"/>
              </a:rPr>
              <a:t>Rules can be </a:t>
            </a:r>
            <a:r>
              <a:rPr lang="en-US" altLang="ja-JP" sz="2667" b="1" kern="0" dirty="0" smtClean="0">
                <a:solidFill>
                  <a:srgbClr val="C00000"/>
                </a:solidFill>
                <a:effectLst>
                  <a:glow rad="152400">
                    <a:srgbClr val="FFFFFF"/>
                  </a:glow>
                </a:effectLst>
                <a:latin typeface="メイリオ"/>
              </a:rPr>
              <a:t>divided into units</a:t>
            </a:r>
            <a:r>
              <a:rPr lang="en-US" altLang="ja-JP" sz="2667" b="1" kern="0" dirty="0" smtClean="0">
                <a:solidFill>
                  <a:srgbClr val="005DD6"/>
                </a:solidFill>
                <a:effectLst>
                  <a:glow rad="152400">
                    <a:srgbClr val="FFFFFF"/>
                  </a:glow>
                </a:effectLst>
                <a:latin typeface="メイリオ"/>
              </a:rPr>
              <a:t>, such as “by project” or “by system” and manage them. It is also possible </a:t>
            </a:r>
            <a:r>
              <a:rPr lang="en-US" altLang="ja-JP" sz="2667" b="1" kern="0" dirty="0" err="1" smtClean="0">
                <a:solidFill>
                  <a:srgbClr val="005DD6"/>
                </a:solidFill>
                <a:effectLst>
                  <a:glow rad="152400">
                    <a:srgbClr val="FFFFFF"/>
                  </a:glow>
                </a:effectLst>
                <a:latin typeface="メイリオ"/>
              </a:rPr>
              <a:t>to</a:t>
            </a:r>
            <a:r>
              <a:rPr lang="en-US" altLang="ja-JP" sz="2667" b="1" kern="0" dirty="0" err="1" smtClean="0">
                <a:solidFill>
                  <a:srgbClr val="C00000"/>
                </a:solidFill>
                <a:effectLst>
                  <a:glow rad="152400">
                    <a:srgbClr val="FFFFFF"/>
                  </a:glow>
                </a:effectLst>
                <a:latin typeface="メイリオ"/>
              </a:rPr>
              <a:t>distribute</a:t>
            </a:r>
            <a:r>
              <a:rPr lang="en-US" altLang="ja-JP" sz="2667" b="1" kern="0" dirty="0" smtClean="0">
                <a:solidFill>
                  <a:srgbClr val="C00000"/>
                </a:solidFill>
                <a:effectLst>
                  <a:glow rad="152400">
                    <a:srgbClr val="FFFFFF"/>
                  </a:glow>
                </a:effectLst>
                <a:latin typeface="メイリオ"/>
              </a:rPr>
              <a:t> messages according to the divided rules.</a:t>
            </a:r>
            <a:endParaRPr lang="en-US" altLang="ja-JP" sz="2667" b="1" kern="0" dirty="0">
              <a:solidFill>
                <a:srgbClr val="005DD6"/>
              </a:solidFill>
              <a:effectLst>
                <a:glow rad="152400">
                  <a:srgbClr val="FFFFFF"/>
                </a:glow>
              </a:effectLst>
              <a:latin typeface="メイリオ"/>
              <a:ea typeface="メイリオ"/>
            </a:endParaRPr>
          </a:p>
        </p:txBody>
      </p:sp>
      <p:pic>
        <p:nvPicPr>
          <p:cNvPr id="18434" name="Picture 2" descr="Manage multiple rule 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 y="2508666"/>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778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bwMode="gray">
          <a:xfrm>
            <a:off x="1703513"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endParaRPr lang="ja-JP" altLang="en-US" kern="0" dirty="0"/>
          </a:p>
        </p:txBody>
      </p:sp>
      <p:sp>
        <p:nvSpPr>
          <p:cNvPr id="7" name="タイトル 32"/>
          <p:cNvSpPr>
            <a:spLocks noGrp="1"/>
          </p:cNvSpPr>
          <p:nvPr>
            <p:ph type="title"/>
          </p:nvPr>
        </p:nvSpPr>
        <p:spPr>
          <a:xfrm>
            <a:off x="239351" y="38400"/>
            <a:ext cx="11712000" cy="624000"/>
          </a:xfrm>
        </p:spPr>
        <p:txBody>
          <a:bodyPr>
            <a:normAutofit/>
          </a:bodyPr>
          <a:lstStyle/>
          <a:p>
            <a:r>
              <a:rPr lang="en-US" altLang="ja-JP" dirty="0" smtClean="0"/>
              <a:t>6</a:t>
            </a:r>
            <a:r>
              <a:rPr lang="en-US" altLang="ja-JP" baseline="30000" dirty="0" smtClean="0"/>
              <a:t>th</a:t>
            </a:r>
            <a:r>
              <a:rPr lang="en-US" altLang="ja-JP" dirty="0" smtClean="0"/>
              <a:t> feature – Role-based access control</a:t>
            </a:r>
            <a:endParaRPr kumimoji="1" lang="ja-JP" altLang="en-US" dirty="0"/>
          </a:p>
        </p:txBody>
      </p:sp>
      <p:sp>
        <p:nvSpPr>
          <p:cNvPr id="5" name="テキスト プレースホルダー 7"/>
          <p:cNvSpPr txBox="1">
            <a:spLocks/>
          </p:cNvSpPr>
          <p:nvPr/>
        </p:nvSpPr>
        <p:spPr bwMode="gray">
          <a:xfrm>
            <a:off x="239916" y="817533"/>
            <a:ext cx="11712168" cy="1536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005DD6"/>
                </a:solidFill>
                <a:effectLst>
                  <a:glow rad="152400">
                    <a:srgbClr val="FFFFFF"/>
                  </a:glow>
                </a:effectLst>
                <a:latin typeface="メイリオ"/>
              </a:rPr>
              <a:t>With Role-based Access control (RBAC) users can </a:t>
            </a:r>
            <a:r>
              <a:rPr lang="en-US" altLang="ja-JP" sz="2667" b="1" kern="0" dirty="0" smtClean="0">
                <a:solidFill>
                  <a:srgbClr val="C00000"/>
                </a:solidFill>
                <a:effectLst>
                  <a:glow rad="152400">
                    <a:srgbClr val="FFFFFF"/>
                  </a:glow>
                </a:effectLst>
                <a:latin typeface="メイリオ"/>
              </a:rPr>
              <a:t>assign and manage roles (Reference/Update/Execute) for each group</a:t>
            </a:r>
            <a:endParaRPr lang="en-US" altLang="ja-JP" sz="2667" b="1" kern="0" dirty="0">
              <a:solidFill>
                <a:srgbClr val="005DD6"/>
              </a:solidFill>
              <a:effectLst>
                <a:glow rad="152400">
                  <a:srgbClr val="FFFFFF"/>
                </a:glow>
              </a:effectLst>
              <a:latin typeface="メイリオ"/>
              <a:ea typeface="メイリオ"/>
            </a:endParaRPr>
          </a:p>
        </p:txBody>
      </p:sp>
      <p:pic>
        <p:nvPicPr>
          <p:cNvPr id="19458" name="Picture 2" descr="Example of RB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51" y="2353533"/>
            <a:ext cx="11491699" cy="4309387"/>
          </a:xfrm>
          <a:prstGeom prst="rect">
            <a:avLst/>
          </a:prstGeom>
          <a:noFill/>
          <a:effectLst>
            <a:glow rad="76200">
              <a:schemeClr val="bg1"/>
            </a:glow>
          </a:effectLst>
          <a:extLst>
            <a:ext uri="{909E8E84-426E-40DD-AFC4-6F175D3DCCD1}">
              <a14:hiddenFill xmlns:a14="http://schemas.microsoft.com/office/drawing/2010/main">
                <a:solidFill>
                  <a:srgbClr val="FFFFFF"/>
                </a:solidFill>
              </a14:hiddenFill>
            </a:ext>
          </a:extLst>
        </p:spPr>
      </p:pic>
      <p:pic>
        <p:nvPicPr>
          <p:cNvPr id="2" name="図 1"/>
          <p:cNvPicPr>
            <a:picLocks noChangeAspect="1"/>
          </p:cNvPicPr>
          <p:nvPr/>
        </p:nvPicPr>
        <p:blipFill>
          <a:blip r:embed="rId4"/>
          <a:stretch>
            <a:fillRect/>
          </a:stretch>
        </p:blipFill>
        <p:spPr>
          <a:xfrm>
            <a:off x="6095351" y="3182664"/>
            <a:ext cx="1943100" cy="866775"/>
          </a:xfrm>
          <a:prstGeom prst="rect">
            <a:avLst/>
          </a:prstGeom>
        </p:spPr>
      </p:pic>
      <p:pic>
        <p:nvPicPr>
          <p:cNvPr id="4" name="図 3"/>
          <p:cNvPicPr>
            <a:picLocks noChangeAspect="1"/>
          </p:cNvPicPr>
          <p:nvPr/>
        </p:nvPicPr>
        <p:blipFill>
          <a:blip r:embed="rId4"/>
          <a:stretch>
            <a:fillRect/>
          </a:stretch>
        </p:blipFill>
        <p:spPr>
          <a:xfrm>
            <a:off x="6095351" y="4365130"/>
            <a:ext cx="1943100" cy="866775"/>
          </a:xfrm>
          <a:prstGeom prst="rect">
            <a:avLst/>
          </a:prstGeom>
        </p:spPr>
      </p:pic>
      <p:pic>
        <p:nvPicPr>
          <p:cNvPr id="6" name="図 5"/>
          <p:cNvPicPr>
            <a:picLocks noChangeAspect="1"/>
          </p:cNvPicPr>
          <p:nvPr/>
        </p:nvPicPr>
        <p:blipFill>
          <a:blip r:embed="rId4"/>
          <a:stretch>
            <a:fillRect/>
          </a:stretch>
        </p:blipFill>
        <p:spPr>
          <a:xfrm>
            <a:off x="6095351" y="5509705"/>
            <a:ext cx="1943100" cy="866775"/>
          </a:xfrm>
          <a:prstGeom prst="rect">
            <a:avLst/>
          </a:prstGeom>
        </p:spPr>
      </p:pic>
      <p:sp>
        <p:nvSpPr>
          <p:cNvPr id="8" name="テキスト ボックス 7"/>
          <p:cNvSpPr txBox="1"/>
          <p:nvPr/>
        </p:nvSpPr>
        <p:spPr>
          <a:xfrm>
            <a:off x="6364625" y="3427868"/>
            <a:ext cx="1404552" cy="461665"/>
          </a:xfrm>
          <a:prstGeom prst="rect">
            <a:avLst/>
          </a:prstGeom>
          <a:noFill/>
        </p:spPr>
        <p:txBody>
          <a:bodyPr wrap="none" rtlCol="0">
            <a:spAutoFit/>
          </a:bodyPr>
          <a:lstStyle/>
          <a:p>
            <a:r>
              <a:rPr kumimoji="1" lang="en-US" altLang="ja-JP" sz="2400" b="1" dirty="0" smtClean="0">
                <a:solidFill>
                  <a:schemeClr val="bg1"/>
                </a:solidFill>
              </a:rPr>
              <a:t>Menu A</a:t>
            </a:r>
            <a:endParaRPr kumimoji="1" lang="ja-JP" altLang="en-US" sz="2400" b="1" dirty="0">
              <a:solidFill>
                <a:schemeClr val="bg1"/>
              </a:solidFill>
            </a:endParaRPr>
          </a:p>
        </p:txBody>
      </p:sp>
      <p:sp>
        <p:nvSpPr>
          <p:cNvPr id="10" name="テキスト ボックス 9"/>
          <p:cNvSpPr txBox="1"/>
          <p:nvPr/>
        </p:nvSpPr>
        <p:spPr>
          <a:xfrm>
            <a:off x="6364625" y="4567684"/>
            <a:ext cx="1401346" cy="461665"/>
          </a:xfrm>
          <a:prstGeom prst="rect">
            <a:avLst/>
          </a:prstGeom>
          <a:noFill/>
        </p:spPr>
        <p:txBody>
          <a:bodyPr wrap="none" rtlCol="0">
            <a:spAutoFit/>
          </a:bodyPr>
          <a:lstStyle/>
          <a:p>
            <a:r>
              <a:rPr kumimoji="1" lang="en-US" altLang="ja-JP" sz="2400" b="1" dirty="0" smtClean="0">
                <a:solidFill>
                  <a:schemeClr val="bg1"/>
                </a:solidFill>
              </a:rPr>
              <a:t>Menu B</a:t>
            </a:r>
            <a:endParaRPr kumimoji="1" lang="ja-JP" altLang="en-US" sz="2400" b="1" dirty="0">
              <a:solidFill>
                <a:schemeClr val="bg1"/>
              </a:solidFill>
            </a:endParaRPr>
          </a:p>
        </p:txBody>
      </p:sp>
      <p:sp>
        <p:nvSpPr>
          <p:cNvPr id="11" name="テキスト ボックス 10"/>
          <p:cNvSpPr txBox="1"/>
          <p:nvPr/>
        </p:nvSpPr>
        <p:spPr>
          <a:xfrm>
            <a:off x="6364625" y="5712259"/>
            <a:ext cx="1388522" cy="461665"/>
          </a:xfrm>
          <a:prstGeom prst="rect">
            <a:avLst/>
          </a:prstGeom>
          <a:noFill/>
        </p:spPr>
        <p:txBody>
          <a:bodyPr wrap="none" rtlCol="0">
            <a:spAutoFit/>
          </a:bodyPr>
          <a:lstStyle/>
          <a:p>
            <a:r>
              <a:rPr kumimoji="1" lang="en-US" altLang="ja-JP" sz="2400" b="1" dirty="0" smtClean="0">
                <a:solidFill>
                  <a:schemeClr val="bg1"/>
                </a:solidFill>
              </a:rPr>
              <a:t>Menu C</a:t>
            </a:r>
            <a:endParaRPr kumimoji="1" lang="ja-JP" altLang="en-US" sz="2400" b="1" dirty="0">
              <a:solidFill>
                <a:schemeClr val="bg1"/>
              </a:solidFill>
            </a:endParaRPr>
          </a:p>
        </p:txBody>
      </p:sp>
    </p:spTree>
    <p:extLst>
      <p:ext uri="{BB962C8B-B14F-4D97-AF65-F5344CB8AC3E}">
        <p14:creationId xmlns:p14="http://schemas.microsoft.com/office/powerpoint/2010/main" val="1899712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Approach to AIOps</a:t>
            </a:r>
            <a:endParaRPr kumimoji="1" lang="ja-JP" altLang="en-US" dirty="0"/>
          </a:p>
        </p:txBody>
      </p:sp>
      <p:sp>
        <p:nvSpPr>
          <p:cNvPr id="7" name="正方形/長方形 6"/>
          <p:cNvSpPr/>
          <p:nvPr/>
        </p:nvSpPr>
        <p:spPr bwMode="auto">
          <a:xfrm>
            <a:off x="1594227" y="3324046"/>
            <a:ext cx="2734087" cy="1475005"/>
          </a:xfrm>
          <a:prstGeom prst="rect">
            <a:avLst/>
          </a:prstGeom>
          <a:solidFill>
            <a:schemeClr val="bg1"/>
          </a:solidFill>
          <a:ln w="38100">
            <a:solidFill>
              <a:schemeClr val="accent4">
                <a:lumMod val="60000"/>
                <a:lumOff val="40000"/>
              </a:schemeClr>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ja-JP" b="1" dirty="0" smtClean="0">
                <a:solidFill>
                  <a:srgbClr val="002A62"/>
                </a:solidFill>
              </a:rPr>
              <a:t>System</a:t>
            </a:r>
            <a:endParaRPr kumimoji="1" lang="ja-JP" altLang="en-US" b="1" dirty="0">
              <a:solidFill>
                <a:srgbClr val="002A62"/>
              </a:solidFill>
              <a:latin typeface="+mj-ea"/>
              <a:ea typeface="+mj-ea"/>
            </a:endParaRPr>
          </a:p>
        </p:txBody>
      </p:sp>
      <p:sp>
        <p:nvSpPr>
          <p:cNvPr id="8" name="正方形/長方形 7"/>
          <p:cNvSpPr/>
          <p:nvPr/>
        </p:nvSpPr>
        <p:spPr bwMode="auto">
          <a:xfrm>
            <a:off x="5097938" y="3383891"/>
            <a:ext cx="1878350" cy="1593156"/>
          </a:xfrm>
          <a:prstGeom prst="rect">
            <a:avLst/>
          </a:prstGeom>
          <a:solidFill>
            <a:schemeClr val="bg1"/>
          </a:solidFill>
          <a:ln w="38100">
            <a:solidFill>
              <a:schemeClr val="accent4">
                <a:lumMod val="60000"/>
                <a:lumOff val="40000"/>
              </a:schemeClr>
            </a:solidFill>
          </a:ln>
          <a:effectLst/>
          <a:ex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endParaRPr lang="en-US" altLang="ja-JP" sz="1400" b="1" dirty="0" smtClean="0">
              <a:solidFill>
                <a:srgbClr val="002A62"/>
              </a:solidFill>
              <a:latin typeface="+mj-ea"/>
              <a:ea typeface="+mj-ea"/>
            </a:endParaRPr>
          </a:p>
          <a:p>
            <a:pPr algn="ctr"/>
            <a:r>
              <a:rPr lang="en-US" altLang="ja-JP" sz="1400" b="1" dirty="0" smtClean="0">
                <a:solidFill>
                  <a:srgbClr val="002A62"/>
                </a:solidFill>
                <a:latin typeface="+mj-ea"/>
                <a:ea typeface="+mj-ea"/>
              </a:rPr>
              <a:t>Automatic</a:t>
            </a:r>
            <a:br>
              <a:rPr lang="en-US" altLang="ja-JP" sz="1400" b="1" dirty="0" smtClean="0">
                <a:solidFill>
                  <a:srgbClr val="002A62"/>
                </a:solidFill>
                <a:latin typeface="+mj-ea"/>
                <a:ea typeface="+mj-ea"/>
              </a:rPr>
            </a:br>
            <a:r>
              <a:rPr lang="en-US" altLang="ja-JP" sz="1400" b="1" dirty="0" smtClean="0">
                <a:solidFill>
                  <a:srgbClr val="002A62"/>
                </a:solidFill>
                <a:latin typeface="+mj-ea"/>
                <a:ea typeface="+mj-ea"/>
              </a:rPr>
              <a:t>judgement</a:t>
            </a:r>
            <a:r>
              <a:rPr kumimoji="1" lang="en-US" altLang="ja-JP" b="1" dirty="0" smtClean="0">
                <a:solidFill>
                  <a:srgbClr val="002A62"/>
                </a:solidFill>
                <a:latin typeface="+mj-ea"/>
                <a:ea typeface="+mj-ea"/>
              </a:rPr>
              <a:t/>
            </a:r>
            <a:br>
              <a:rPr kumimoji="1" lang="en-US" altLang="ja-JP" b="1" dirty="0" smtClean="0">
                <a:solidFill>
                  <a:srgbClr val="002A62"/>
                </a:solidFill>
                <a:latin typeface="+mj-ea"/>
                <a:ea typeface="+mj-ea"/>
              </a:rPr>
            </a:br>
            <a:r>
              <a:rPr kumimoji="1" lang="en-US" altLang="ja-JP" b="1" dirty="0" smtClean="0">
                <a:solidFill>
                  <a:srgbClr val="002A62"/>
                </a:solidFill>
                <a:latin typeface="+mj-ea"/>
                <a:ea typeface="+mj-ea"/>
              </a:rPr>
              <a:t>(OASE)</a:t>
            </a:r>
            <a:endParaRPr kumimoji="1" lang="ja-JP" altLang="en-US" b="1" dirty="0">
              <a:solidFill>
                <a:srgbClr val="002A62"/>
              </a:solidFill>
              <a:latin typeface="+mj-ea"/>
              <a:ea typeface="+mj-ea"/>
            </a:endParaRPr>
          </a:p>
        </p:txBody>
      </p:sp>
      <p:cxnSp>
        <p:nvCxnSpPr>
          <p:cNvPr id="9" name="直線矢印コネクタ 8"/>
          <p:cNvCxnSpPr/>
          <p:nvPr/>
        </p:nvCxnSpPr>
        <p:spPr bwMode="auto">
          <a:xfrm>
            <a:off x="6841369" y="4084746"/>
            <a:ext cx="410605" cy="0"/>
          </a:xfrm>
          <a:prstGeom prst="straightConnector1">
            <a:avLst/>
          </a:prstGeom>
          <a:solidFill>
            <a:schemeClr val="bg1"/>
          </a:solidFill>
          <a:ln w="76200" cap="flat" cmpd="sng" algn="ctr">
            <a:solidFill>
              <a:srgbClr val="18ABA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 name="直線矢印コネクタ 9"/>
          <p:cNvCxnSpPr>
            <a:endCxn id="12" idx="1"/>
          </p:cNvCxnSpPr>
          <p:nvPr/>
        </p:nvCxnSpPr>
        <p:spPr bwMode="auto">
          <a:xfrm flipV="1">
            <a:off x="6838129" y="3502375"/>
            <a:ext cx="369764" cy="227115"/>
          </a:xfrm>
          <a:prstGeom prst="straightConnector1">
            <a:avLst/>
          </a:prstGeom>
          <a:solidFill>
            <a:schemeClr val="bg1"/>
          </a:solidFill>
          <a:ln w="76200" cap="flat" cmpd="sng" algn="ctr">
            <a:solidFill>
              <a:srgbClr val="18ABA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 name="直線矢印コネクタ 10"/>
          <p:cNvCxnSpPr/>
          <p:nvPr/>
        </p:nvCxnSpPr>
        <p:spPr bwMode="auto">
          <a:xfrm>
            <a:off x="6841369" y="4309145"/>
            <a:ext cx="410605" cy="374857"/>
          </a:xfrm>
          <a:prstGeom prst="straightConnector1">
            <a:avLst/>
          </a:prstGeom>
          <a:solidFill>
            <a:schemeClr val="bg1"/>
          </a:solidFill>
          <a:ln w="76200" cap="flat" cmpd="sng" algn="ctr">
            <a:solidFill>
              <a:srgbClr val="18ABA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テキスト ボックス 11"/>
          <p:cNvSpPr txBox="1"/>
          <p:nvPr/>
        </p:nvSpPr>
        <p:spPr>
          <a:xfrm>
            <a:off x="7207893" y="3240765"/>
            <a:ext cx="1181472" cy="523220"/>
          </a:xfrm>
          <a:prstGeom prst="rect">
            <a:avLst/>
          </a:prstGeom>
          <a:noFill/>
        </p:spPr>
        <p:txBody>
          <a:bodyPr wrap="square" rtlCol="0">
            <a:spAutoFit/>
          </a:bodyPr>
          <a:lstStyle/>
          <a:p>
            <a:r>
              <a:rPr lang="en-US" altLang="ja-JP" sz="1400" b="1" dirty="0" smtClean="0">
                <a:solidFill>
                  <a:schemeClr val="bg1"/>
                </a:solidFill>
              </a:rPr>
              <a:t>Auto process A</a:t>
            </a:r>
            <a:endParaRPr kumimoji="1" lang="ja-JP" altLang="en-US" sz="1400" b="1" dirty="0">
              <a:solidFill>
                <a:schemeClr val="bg1"/>
              </a:solidFill>
            </a:endParaRPr>
          </a:p>
        </p:txBody>
      </p:sp>
      <p:sp>
        <p:nvSpPr>
          <p:cNvPr id="13" name="テキスト ボックス 12"/>
          <p:cNvSpPr txBox="1"/>
          <p:nvPr/>
        </p:nvSpPr>
        <p:spPr>
          <a:xfrm>
            <a:off x="7208808" y="3763985"/>
            <a:ext cx="1179642" cy="523220"/>
          </a:xfrm>
          <a:prstGeom prst="rect">
            <a:avLst/>
          </a:prstGeom>
          <a:noFill/>
        </p:spPr>
        <p:txBody>
          <a:bodyPr wrap="square" rtlCol="0">
            <a:spAutoFit/>
          </a:bodyPr>
          <a:lstStyle/>
          <a:p>
            <a:r>
              <a:rPr lang="en-US" altLang="ja-JP" sz="1400" b="1" dirty="0" smtClean="0">
                <a:solidFill>
                  <a:schemeClr val="bg1"/>
                </a:solidFill>
              </a:rPr>
              <a:t>Auto process B</a:t>
            </a:r>
            <a:endParaRPr kumimoji="1" lang="ja-JP" altLang="en-US" sz="1400" b="1" dirty="0">
              <a:solidFill>
                <a:schemeClr val="bg1"/>
              </a:solidFill>
            </a:endParaRPr>
          </a:p>
        </p:txBody>
      </p:sp>
      <p:sp>
        <p:nvSpPr>
          <p:cNvPr id="14" name="テキスト ボックス 13"/>
          <p:cNvSpPr txBox="1"/>
          <p:nvPr/>
        </p:nvSpPr>
        <p:spPr>
          <a:xfrm>
            <a:off x="7215788" y="4312141"/>
            <a:ext cx="1170502" cy="523220"/>
          </a:xfrm>
          <a:prstGeom prst="rect">
            <a:avLst/>
          </a:prstGeom>
          <a:noFill/>
        </p:spPr>
        <p:txBody>
          <a:bodyPr wrap="square" rtlCol="0">
            <a:spAutoFit/>
          </a:bodyPr>
          <a:lstStyle/>
          <a:p>
            <a:r>
              <a:rPr lang="en-US" altLang="ja-JP" sz="1400" b="1" dirty="0" smtClean="0">
                <a:solidFill>
                  <a:schemeClr val="bg1"/>
                </a:solidFill>
              </a:rPr>
              <a:t>Auto process C</a:t>
            </a:r>
            <a:endParaRPr kumimoji="1" lang="ja-JP" altLang="en-US" sz="1400" b="1" dirty="0">
              <a:solidFill>
                <a:schemeClr val="bg1"/>
              </a:solidFill>
            </a:endParaRPr>
          </a:p>
        </p:txBody>
      </p:sp>
      <p:sp>
        <p:nvSpPr>
          <p:cNvPr id="15" name="フローチャート: 書類 14"/>
          <p:cNvSpPr/>
          <p:nvPr/>
        </p:nvSpPr>
        <p:spPr bwMode="auto">
          <a:xfrm>
            <a:off x="5320929" y="4324650"/>
            <a:ext cx="1369677" cy="1710133"/>
          </a:xfrm>
          <a:prstGeom prst="flowChartDocument">
            <a:avLst/>
          </a:prstGeom>
          <a:solidFill>
            <a:srgbClr val="FFFFCC"/>
          </a:solidFill>
          <a:ln w="38100">
            <a:solidFill>
              <a:srgbClr val="002B62"/>
            </a:solidFill>
          </a:ln>
          <a:effectLst>
            <a:outerShdw blurRad="50800" dist="38100" dir="2700000" algn="tl" rotWithShape="0">
              <a:prstClr val="black">
                <a:alpha val="40000"/>
              </a:prstClr>
            </a:outerShdw>
          </a:effectLst>
          <a:extLst/>
        </p:spPr>
        <p:txBody>
          <a:bodyPr rot="0" spcFirstLastPara="0" vertOverflow="overflow" horzOverflow="overflow" vert="horz" wrap="none" lIns="91440" tIns="72000" rIns="91440" bIns="45720" numCol="1" spcCol="0" rtlCol="0" fromWordArt="0" anchor="t" anchorCtr="0" forceAA="0" compatLnSpc="1">
            <a:prstTxWarp prst="textNoShape">
              <a:avLst/>
            </a:prstTxWarp>
            <a:noAutofit/>
          </a:bodyPr>
          <a:lstStyle/>
          <a:p>
            <a:pPr algn="ctr"/>
            <a:r>
              <a:rPr lang="en-US" altLang="ja-JP" sz="1200" b="1" dirty="0" smtClean="0">
                <a:solidFill>
                  <a:srgbClr val="002B62"/>
                </a:solidFill>
                <a:latin typeface="+mj-ea"/>
                <a:ea typeface="+mj-ea"/>
              </a:rPr>
              <a:t>Rule list</a:t>
            </a:r>
            <a:endParaRPr kumimoji="1" lang="en-US" altLang="ja-JP" sz="1200" b="1" dirty="0" smtClean="0">
              <a:solidFill>
                <a:srgbClr val="002B62"/>
              </a:solidFill>
              <a:latin typeface="+mj-ea"/>
              <a:ea typeface="+mj-ea"/>
            </a:endParaRPr>
          </a:p>
          <a:p>
            <a:pPr algn="ctr"/>
            <a:r>
              <a:rPr kumimoji="1" lang="en-US" altLang="ja-JP" sz="1200" b="1" dirty="0" smtClean="0">
                <a:solidFill>
                  <a:srgbClr val="002B62"/>
                </a:solidFill>
                <a:latin typeface="+mj-ea"/>
                <a:ea typeface="+mj-ea"/>
              </a:rPr>
              <a:t>(</a:t>
            </a:r>
            <a:r>
              <a:rPr lang="en-US" altLang="ja-JP" sz="1200" b="1" dirty="0" smtClean="0">
                <a:solidFill>
                  <a:srgbClr val="002B62"/>
                </a:solidFill>
                <a:latin typeface="+mj-ea"/>
                <a:ea typeface="+mj-ea"/>
              </a:rPr>
              <a:t>Rule based</a:t>
            </a:r>
            <a:r>
              <a:rPr kumimoji="1" lang="en-US" altLang="ja-JP" sz="1200" b="1" dirty="0" smtClean="0">
                <a:solidFill>
                  <a:srgbClr val="002B62"/>
                </a:solidFill>
                <a:latin typeface="+mj-ea"/>
                <a:ea typeface="+mj-ea"/>
              </a:rPr>
              <a:t>)</a:t>
            </a:r>
            <a:endParaRPr kumimoji="1" lang="ja-JP" altLang="en-US" sz="1200" b="1" dirty="0">
              <a:solidFill>
                <a:srgbClr val="002B62"/>
              </a:solidFill>
              <a:latin typeface="+mj-ea"/>
              <a:ea typeface="+mj-ea"/>
            </a:endParaRPr>
          </a:p>
        </p:txBody>
      </p:sp>
      <p:grpSp>
        <p:nvGrpSpPr>
          <p:cNvPr id="16" name="グループ化 15"/>
          <p:cNvGrpSpPr>
            <a:grpSpLocks noChangeAspect="1"/>
          </p:cNvGrpSpPr>
          <p:nvPr/>
        </p:nvGrpSpPr>
        <p:grpSpPr>
          <a:xfrm>
            <a:off x="2694465" y="5037112"/>
            <a:ext cx="1023654" cy="1107446"/>
            <a:chOff x="4766112" y="1593874"/>
            <a:chExt cx="3862142" cy="4178276"/>
          </a:xfrm>
          <a:solidFill>
            <a:srgbClr val="18ABAE"/>
          </a:solidFill>
        </p:grpSpPr>
        <p:sp>
          <p:nvSpPr>
            <p:cNvPr id="17"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1" name="右矢印 20"/>
          <p:cNvSpPr/>
          <p:nvPr/>
        </p:nvSpPr>
        <p:spPr bwMode="auto">
          <a:xfrm>
            <a:off x="3587425" y="5107348"/>
            <a:ext cx="2053025" cy="531311"/>
          </a:xfrm>
          <a:prstGeom prst="rightArrow">
            <a:avLst/>
          </a:prstGeom>
          <a:solidFill>
            <a:schemeClr val="accent6"/>
          </a:solidFill>
          <a:ln>
            <a:noFill/>
          </a:ln>
          <a:effectLst>
            <a:glow rad="63500">
              <a:schemeClr val="bg1"/>
            </a:glo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200" b="1" dirty="0" smtClean="0">
                <a:solidFill>
                  <a:schemeClr val="bg1"/>
                </a:solidFill>
                <a:latin typeface="+mj-ea"/>
                <a:ea typeface="+mj-ea"/>
              </a:rPr>
              <a:t>Manually set up</a:t>
            </a:r>
            <a:endParaRPr kumimoji="1" lang="ja-JP" altLang="en-US" sz="1200" b="1" dirty="0">
              <a:solidFill>
                <a:schemeClr val="bg1"/>
              </a:solidFill>
              <a:latin typeface="+mj-ea"/>
              <a:ea typeface="+mj-ea"/>
            </a:endParaRPr>
          </a:p>
        </p:txBody>
      </p:sp>
      <p:sp>
        <p:nvSpPr>
          <p:cNvPr id="22" name="円/楕円 78"/>
          <p:cNvSpPr/>
          <p:nvPr/>
        </p:nvSpPr>
        <p:spPr bwMode="auto">
          <a:xfrm rot="3600000" flipH="1">
            <a:off x="2286793" y="5204541"/>
            <a:ext cx="289994" cy="191662"/>
          </a:xfrm>
          <a:prstGeom prst="ellipse">
            <a:avLst/>
          </a:prstGeom>
          <a:solidFill>
            <a:srgbClr val="18ABAE"/>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3" name="円/楕円 79"/>
          <p:cNvSpPr/>
          <p:nvPr/>
        </p:nvSpPr>
        <p:spPr bwMode="auto">
          <a:xfrm rot="4500000" flipH="1">
            <a:off x="2532647" y="5168772"/>
            <a:ext cx="145700" cy="113495"/>
          </a:xfrm>
          <a:prstGeom prst="ellipse">
            <a:avLst/>
          </a:prstGeom>
          <a:solidFill>
            <a:srgbClr val="18ABAE"/>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4" name="円/楕円 80"/>
          <p:cNvSpPr/>
          <p:nvPr/>
        </p:nvSpPr>
        <p:spPr bwMode="auto">
          <a:xfrm rot="4500000" flipH="1">
            <a:off x="2691257" y="5150001"/>
            <a:ext cx="82967" cy="78200"/>
          </a:xfrm>
          <a:prstGeom prst="ellipse">
            <a:avLst/>
          </a:prstGeom>
          <a:solidFill>
            <a:srgbClr val="18ABAE"/>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25" name="円/楕円 81"/>
          <p:cNvSpPr/>
          <p:nvPr/>
        </p:nvSpPr>
        <p:spPr bwMode="auto">
          <a:xfrm>
            <a:off x="806757" y="4942833"/>
            <a:ext cx="1591797" cy="1201725"/>
          </a:xfrm>
          <a:prstGeom prst="ellipse">
            <a:avLst/>
          </a:prstGeom>
          <a:solidFill>
            <a:schemeClr val="bg2"/>
          </a:solidFill>
          <a:ln w="38100">
            <a:solidFill>
              <a:srgbClr val="18ABAE"/>
            </a:solidFill>
          </a:ln>
          <a:effectLst/>
          <a:extLst/>
        </p:spPr>
        <p:txBody>
          <a:bodyPr rot="0" spcFirstLastPara="0" vertOverflow="overflow" horzOverflow="overflow" vert="horz" wrap="none" lIns="36000" tIns="72000" rIns="36000" bIns="36000" numCol="1" spcCol="0" rtlCol="0" fromWordArt="0" anchor="ctr" anchorCtr="0" forceAA="0" compatLnSpc="1">
            <a:prstTxWarp prst="textNoShape">
              <a:avLst/>
            </a:prstTxWarp>
            <a:noAutofit/>
          </a:bodyPr>
          <a:lstStyle/>
          <a:p>
            <a:pPr algn="ctr"/>
            <a:r>
              <a:rPr kumimoji="1" lang="en-US" altLang="ja-JP" sz="1000" b="1" dirty="0" smtClean="0">
                <a:solidFill>
                  <a:srgbClr val="002B62"/>
                </a:solidFill>
                <a:latin typeface="+mj-ea"/>
                <a:ea typeface="+mj-ea"/>
              </a:rPr>
              <a:t>Knowledge </a:t>
            </a:r>
            <a:br>
              <a:rPr kumimoji="1" lang="en-US" altLang="ja-JP" sz="1000" b="1" dirty="0" smtClean="0">
                <a:solidFill>
                  <a:srgbClr val="002B62"/>
                </a:solidFill>
                <a:latin typeface="+mj-ea"/>
                <a:ea typeface="+mj-ea"/>
              </a:rPr>
            </a:br>
            <a:r>
              <a:rPr kumimoji="1" lang="en-US" altLang="ja-JP" sz="1000" b="1" dirty="0" smtClean="0">
                <a:solidFill>
                  <a:srgbClr val="002B62"/>
                </a:solidFill>
                <a:latin typeface="+mj-ea"/>
                <a:ea typeface="+mj-ea"/>
              </a:rPr>
              <a:t>gained from </a:t>
            </a:r>
            <a:br>
              <a:rPr kumimoji="1" lang="en-US" altLang="ja-JP" sz="1000" b="1" dirty="0" smtClean="0">
                <a:solidFill>
                  <a:srgbClr val="002B62"/>
                </a:solidFill>
                <a:latin typeface="+mj-ea"/>
                <a:ea typeface="+mj-ea"/>
              </a:rPr>
            </a:br>
            <a:r>
              <a:rPr kumimoji="1" lang="en-US" altLang="ja-JP" sz="1000" b="1" dirty="0" smtClean="0">
                <a:solidFill>
                  <a:srgbClr val="002B62"/>
                </a:solidFill>
                <a:latin typeface="+mj-ea"/>
                <a:ea typeface="+mj-ea"/>
              </a:rPr>
              <a:t>human knowledge </a:t>
            </a:r>
            <a:br>
              <a:rPr kumimoji="1" lang="en-US" altLang="ja-JP" sz="1000" b="1" dirty="0" smtClean="0">
                <a:solidFill>
                  <a:srgbClr val="002B62"/>
                </a:solidFill>
                <a:latin typeface="+mj-ea"/>
                <a:ea typeface="+mj-ea"/>
              </a:rPr>
            </a:br>
            <a:r>
              <a:rPr kumimoji="1" lang="en-US" altLang="ja-JP" sz="1000" b="1" dirty="0" smtClean="0">
                <a:solidFill>
                  <a:srgbClr val="002B62"/>
                </a:solidFill>
                <a:latin typeface="+mj-ea"/>
                <a:ea typeface="+mj-ea"/>
              </a:rPr>
              <a:t>and experience</a:t>
            </a:r>
            <a:endParaRPr kumimoji="1" lang="ja-JP" altLang="en-US" sz="1000" b="1" dirty="0">
              <a:solidFill>
                <a:srgbClr val="002B62"/>
              </a:solidFill>
              <a:latin typeface="+mj-ea"/>
              <a:ea typeface="+mj-ea"/>
            </a:endParaRPr>
          </a:p>
        </p:txBody>
      </p:sp>
      <p:cxnSp>
        <p:nvCxnSpPr>
          <p:cNvPr id="26" name="直線矢印コネクタ 25"/>
          <p:cNvCxnSpPr/>
          <p:nvPr/>
        </p:nvCxnSpPr>
        <p:spPr bwMode="auto">
          <a:xfrm>
            <a:off x="8244589" y="4075220"/>
            <a:ext cx="410605" cy="0"/>
          </a:xfrm>
          <a:prstGeom prst="straightConnector1">
            <a:avLst/>
          </a:prstGeom>
          <a:solidFill>
            <a:schemeClr val="bg1"/>
          </a:solidFill>
          <a:ln w="76200" cap="flat" cmpd="sng" algn="ctr">
            <a:solidFill>
              <a:srgbClr val="18ABA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7" name="直線矢印コネクタ 26"/>
          <p:cNvCxnSpPr/>
          <p:nvPr/>
        </p:nvCxnSpPr>
        <p:spPr bwMode="auto">
          <a:xfrm>
            <a:off x="8244589" y="3508119"/>
            <a:ext cx="410605" cy="0"/>
          </a:xfrm>
          <a:prstGeom prst="straightConnector1">
            <a:avLst/>
          </a:prstGeom>
          <a:solidFill>
            <a:schemeClr val="bg1"/>
          </a:solidFill>
          <a:ln w="76200" cap="flat" cmpd="sng" algn="ctr">
            <a:solidFill>
              <a:srgbClr val="18ABA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8" name="直線矢印コネクタ 27"/>
          <p:cNvCxnSpPr/>
          <p:nvPr/>
        </p:nvCxnSpPr>
        <p:spPr bwMode="auto">
          <a:xfrm>
            <a:off x="8244589" y="4642322"/>
            <a:ext cx="410605" cy="0"/>
          </a:xfrm>
          <a:prstGeom prst="straightConnector1">
            <a:avLst/>
          </a:prstGeom>
          <a:solidFill>
            <a:schemeClr val="bg1"/>
          </a:solidFill>
          <a:ln w="76200" cap="flat" cmpd="sng" algn="ctr">
            <a:solidFill>
              <a:srgbClr val="18ABA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9" name="波線 28"/>
          <p:cNvSpPr/>
          <p:nvPr/>
        </p:nvSpPr>
        <p:spPr bwMode="auto">
          <a:xfrm>
            <a:off x="8832380" y="3356990"/>
            <a:ext cx="2113610" cy="1588496"/>
          </a:xfrm>
          <a:prstGeom prst="wave">
            <a:avLst/>
          </a:prstGeom>
          <a:noFill/>
          <a:ln w="38100">
            <a:solidFill>
              <a:srgbClr val="FF0000"/>
            </a:solidFill>
            <a:prstDash val="sysDash"/>
          </a:ln>
          <a:effectLst>
            <a:glow rad="38100">
              <a:schemeClr val="bg1"/>
            </a:glo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dirty="0" smtClean="0">
                <a:solidFill>
                  <a:srgbClr val="FF0000"/>
                </a:solidFill>
                <a:effectLst>
                  <a:glow rad="127000">
                    <a:schemeClr val="bg1"/>
                  </a:glow>
                </a:effectLst>
                <a:latin typeface="+mj-ea"/>
                <a:ea typeface="+mj-ea"/>
              </a:rPr>
              <a:t>Process </a:t>
            </a:r>
            <a:br>
              <a:rPr lang="en-US" altLang="ja-JP" b="1" dirty="0" smtClean="0">
                <a:solidFill>
                  <a:srgbClr val="FF0000"/>
                </a:solidFill>
                <a:effectLst>
                  <a:glow rad="127000">
                    <a:schemeClr val="bg1"/>
                  </a:glow>
                </a:effectLst>
                <a:latin typeface="+mj-ea"/>
                <a:ea typeface="+mj-ea"/>
              </a:rPr>
            </a:br>
            <a:r>
              <a:rPr lang="en-US" altLang="ja-JP" b="1" dirty="0" smtClean="0">
                <a:solidFill>
                  <a:srgbClr val="FF0000"/>
                </a:solidFill>
                <a:effectLst>
                  <a:glow rad="127000">
                    <a:schemeClr val="bg1"/>
                  </a:glow>
                </a:effectLst>
                <a:latin typeface="+mj-ea"/>
                <a:ea typeface="+mj-ea"/>
              </a:rPr>
              <a:t>results</a:t>
            </a:r>
            <a:endParaRPr kumimoji="1" lang="ja-JP" altLang="en-US" b="1" dirty="0">
              <a:solidFill>
                <a:srgbClr val="FF0000"/>
              </a:solidFill>
              <a:effectLst>
                <a:glow rad="127000">
                  <a:schemeClr val="bg1"/>
                </a:glow>
              </a:effectLst>
              <a:latin typeface="+mj-ea"/>
              <a:ea typeface="+mj-ea"/>
            </a:endParaRPr>
          </a:p>
        </p:txBody>
      </p:sp>
      <p:sp>
        <p:nvSpPr>
          <p:cNvPr id="30" name="右矢印 29"/>
          <p:cNvSpPr/>
          <p:nvPr/>
        </p:nvSpPr>
        <p:spPr bwMode="auto">
          <a:xfrm flipH="1">
            <a:off x="6277831" y="5107209"/>
            <a:ext cx="2053025" cy="668911"/>
          </a:xfrm>
          <a:prstGeom prst="rightArrow">
            <a:avLst/>
          </a:prstGeom>
          <a:solidFill>
            <a:srgbClr val="FF0000"/>
          </a:solidFill>
          <a:ln>
            <a:noFill/>
          </a:ln>
          <a:effectLst>
            <a:glow rad="63500">
              <a:schemeClr val="bg1"/>
            </a:glow>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ja-JP" sz="1200" b="1" dirty="0" smtClean="0">
                <a:solidFill>
                  <a:schemeClr val="bg1"/>
                </a:solidFill>
                <a:latin typeface="+mj-ea"/>
                <a:ea typeface="+mj-ea"/>
              </a:rPr>
              <a:t>Improve accuracy </a:t>
            </a:r>
            <a:br>
              <a:rPr lang="en-US" altLang="ja-JP" sz="1200" b="1" dirty="0" smtClean="0">
                <a:solidFill>
                  <a:schemeClr val="bg1"/>
                </a:solidFill>
                <a:latin typeface="+mj-ea"/>
                <a:ea typeface="+mj-ea"/>
              </a:rPr>
            </a:br>
            <a:r>
              <a:rPr lang="en-US" altLang="ja-JP" sz="1200" b="1" dirty="0" smtClean="0">
                <a:solidFill>
                  <a:schemeClr val="bg1"/>
                </a:solidFill>
                <a:latin typeface="+mj-ea"/>
                <a:ea typeface="+mj-ea"/>
              </a:rPr>
              <a:t>with AI</a:t>
            </a:r>
            <a:endParaRPr kumimoji="1" lang="ja-JP" altLang="en-US" sz="1200" b="1" dirty="0">
              <a:solidFill>
                <a:schemeClr val="bg1"/>
              </a:solidFill>
              <a:latin typeface="+mj-ea"/>
              <a:ea typeface="+mj-ea"/>
            </a:endParaRPr>
          </a:p>
        </p:txBody>
      </p:sp>
      <p:sp>
        <p:nvSpPr>
          <p:cNvPr id="31" name="Freeform 12"/>
          <p:cNvSpPr>
            <a:spLocks noChangeAspect="1"/>
          </p:cNvSpPr>
          <p:nvPr/>
        </p:nvSpPr>
        <p:spPr bwMode="auto">
          <a:xfrm>
            <a:off x="8428929" y="5031887"/>
            <a:ext cx="1009128" cy="915829"/>
          </a:xfrm>
          <a:custGeom>
            <a:avLst/>
            <a:gdLst/>
            <a:ahLst/>
            <a:cxnLst/>
            <a:rect l="l" t="t" r="r" b="b"/>
            <a:pathLst>
              <a:path w="2987675" h="2711450">
                <a:moveTo>
                  <a:pt x="2397125" y="1679575"/>
                </a:moveTo>
                <a:cubicBezTo>
                  <a:pt x="2384850" y="1679575"/>
                  <a:pt x="2374900" y="1689525"/>
                  <a:pt x="2374900" y="1701800"/>
                </a:cubicBezTo>
                <a:cubicBezTo>
                  <a:pt x="2374900" y="1714075"/>
                  <a:pt x="2384850" y="1724025"/>
                  <a:pt x="2397125" y="1724025"/>
                </a:cubicBezTo>
                <a:cubicBezTo>
                  <a:pt x="2409400" y="1724025"/>
                  <a:pt x="2419350" y="1714075"/>
                  <a:pt x="2419350" y="1701800"/>
                </a:cubicBezTo>
                <a:cubicBezTo>
                  <a:pt x="2419350" y="1689525"/>
                  <a:pt x="2409400" y="1679575"/>
                  <a:pt x="2397125" y="1679575"/>
                </a:cubicBezTo>
                <a:close/>
                <a:moveTo>
                  <a:pt x="605632" y="1355725"/>
                </a:moveTo>
                <a:cubicBezTo>
                  <a:pt x="592919" y="1355725"/>
                  <a:pt x="582613" y="1365675"/>
                  <a:pt x="582613" y="1377950"/>
                </a:cubicBezTo>
                <a:cubicBezTo>
                  <a:pt x="582613" y="1390225"/>
                  <a:pt x="592919" y="1400175"/>
                  <a:pt x="605632" y="1400175"/>
                </a:cubicBezTo>
                <a:cubicBezTo>
                  <a:pt x="618345" y="1400175"/>
                  <a:pt x="628651" y="1390225"/>
                  <a:pt x="628651" y="1377950"/>
                </a:cubicBezTo>
                <a:cubicBezTo>
                  <a:pt x="628651" y="1365675"/>
                  <a:pt x="618345" y="1355725"/>
                  <a:pt x="605632" y="1355725"/>
                </a:cubicBezTo>
                <a:close/>
                <a:moveTo>
                  <a:pt x="1809750" y="1273175"/>
                </a:moveTo>
                <a:cubicBezTo>
                  <a:pt x="1797475" y="1273175"/>
                  <a:pt x="1787525" y="1283125"/>
                  <a:pt x="1787525" y="1295400"/>
                </a:cubicBezTo>
                <a:cubicBezTo>
                  <a:pt x="1787525" y="1307675"/>
                  <a:pt x="1797475" y="1317625"/>
                  <a:pt x="1809750" y="1317625"/>
                </a:cubicBezTo>
                <a:cubicBezTo>
                  <a:pt x="1822025" y="1317625"/>
                  <a:pt x="1831975" y="1307675"/>
                  <a:pt x="1831975" y="1295400"/>
                </a:cubicBezTo>
                <a:cubicBezTo>
                  <a:pt x="1831975" y="1283125"/>
                  <a:pt x="1822025" y="1273175"/>
                  <a:pt x="1809750" y="1273175"/>
                </a:cubicBezTo>
                <a:close/>
                <a:moveTo>
                  <a:pt x="1735138" y="869950"/>
                </a:moveTo>
                <a:cubicBezTo>
                  <a:pt x="1722863" y="869950"/>
                  <a:pt x="1712913" y="880967"/>
                  <a:pt x="1712913" y="894557"/>
                </a:cubicBezTo>
                <a:cubicBezTo>
                  <a:pt x="1712913" y="908147"/>
                  <a:pt x="1722863" y="919164"/>
                  <a:pt x="1735138" y="919164"/>
                </a:cubicBezTo>
                <a:cubicBezTo>
                  <a:pt x="1747413" y="919164"/>
                  <a:pt x="1757363" y="908147"/>
                  <a:pt x="1757363" y="894557"/>
                </a:cubicBezTo>
                <a:cubicBezTo>
                  <a:pt x="1757363" y="880967"/>
                  <a:pt x="1747413" y="869950"/>
                  <a:pt x="1735138" y="869950"/>
                </a:cubicBezTo>
                <a:close/>
                <a:moveTo>
                  <a:pt x="823913" y="869950"/>
                </a:moveTo>
                <a:cubicBezTo>
                  <a:pt x="811638" y="869950"/>
                  <a:pt x="801688" y="880967"/>
                  <a:pt x="801688" y="894557"/>
                </a:cubicBezTo>
                <a:cubicBezTo>
                  <a:pt x="801688" y="908147"/>
                  <a:pt x="811638" y="919164"/>
                  <a:pt x="823913" y="919164"/>
                </a:cubicBezTo>
                <a:cubicBezTo>
                  <a:pt x="836188" y="919164"/>
                  <a:pt x="846138" y="908147"/>
                  <a:pt x="846138" y="894557"/>
                </a:cubicBezTo>
                <a:cubicBezTo>
                  <a:pt x="846138" y="880967"/>
                  <a:pt x="836188" y="869950"/>
                  <a:pt x="823913" y="869950"/>
                </a:cubicBezTo>
                <a:close/>
                <a:moveTo>
                  <a:pt x="2137569" y="801688"/>
                </a:moveTo>
                <a:cubicBezTo>
                  <a:pt x="2124856" y="801688"/>
                  <a:pt x="2114550" y="811994"/>
                  <a:pt x="2114550" y="824707"/>
                </a:cubicBezTo>
                <a:cubicBezTo>
                  <a:pt x="2114550" y="837420"/>
                  <a:pt x="2124856" y="847726"/>
                  <a:pt x="2137569" y="847726"/>
                </a:cubicBezTo>
                <a:cubicBezTo>
                  <a:pt x="2150282" y="847726"/>
                  <a:pt x="2160588" y="837420"/>
                  <a:pt x="2160588" y="824707"/>
                </a:cubicBezTo>
                <a:cubicBezTo>
                  <a:pt x="2160588" y="811994"/>
                  <a:pt x="2150282" y="801688"/>
                  <a:pt x="2137569" y="801688"/>
                </a:cubicBezTo>
                <a:close/>
                <a:moveTo>
                  <a:pt x="1493838" y="546100"/>
                </a:moveTo>
                <a:cubicBezTo>
                  <a:pt x="1481563" y="546100"/>
                  <a:pt x="1471613" y="556050"/>
                  <a:pt x="1471613" y="568325"/>
                </a:cubicBezTo>
                <a:cubicBezTo>
                  <a:pt x="1471613" y="580600"/>
                  <a:pt x="1481563" y="590550"/>
                  <a:pt x="1493838" y="590550"/>
                </a:cubicBezTo>
                <a:cubicBezTo>
                  <a:pt x="1506113" y="590550"/>
                  <a:pt x="1516063" y="580600"/>
                  <a:pt x="1516063" y="568325"/>
                </a:cubicBezTo>
                <a:cubicBezTo>
                  <a:pt x="1516063" y="556050"/>
                  <a:pt x="1506113" y="546100"/>
                  <a:pt x="1493838" y="546100"/>
                </a:cubicBezTo>
                <a:close/>
                <a:moveTo>
                  <a:pt x="1493453" y="455613"/>
                </a:moveTo>
                <a:cubicBezTo>
                  <a:pt x="1553683" y="455613"/>
                  <a:pt x="1606385" y="508313"/>
                  <a:pt x="1606385" y="568541"/>
                </a:cubicBezTo>
                <a:cubicBezTo>
                  <a:pt x="1606385" y="632534"/>
                  <a:pt x="1553683" y="681469"/>
                  <a:pt x="1493453" y="681469"/>
                </a:cubicBezTo>
                <a:cubicBezTo>
                  <a:pt x="1448280" y="681469"/>
                  <a:pt x="1406872" y="655119"/>
                  <a:pt x="1388050" y="613712"/>
                </a:cubicBezTo>
                <a:cubicBezTo>
                  <a:pt x="1388046" y="613712"/>
                  <a:pt x="1387632" y="613712"/>
                  <a:pt x="1350406" y="613712"/>
                </a:cubicBezTo>
                <a:cubicBezTo>
                  <a:pt x="1350396" y="613712"/>
                  <a:pt x="1349080" y="613712"/>
                  <a:pt x="1177244" y="613712"/>
                </a:cubicBezTo>
                <a:cubicBezTo>
                  <a:pt x="1177244" y="613719"/>
                  <a:pt x="1177244" y="614920"/>
                  <a:pt x="1177244" y="835804"/>
                </a:cubicBezTo>
                <a:cubicBezTo>
                  <a:pt x="1177244" y="835809"/>
                  <a:pt x="1177244" y="835883"/>
                  <a:pt x="1177244" y="837216"/>
                </a:cubicBezTo>
                <a:lnTo>
                  <a:pt x="1177244" y="847097"/>
                </a:lnTo>
                <a:cubicBezTo>
                  <a:pt x="1177256" y="847097"/>
                  <a:pt x="1178337" y="847097"/>
                  <a:pt x="1278883" y="847097"/>
                </a:cubicBezTo>
                <a:cubicBezTo>
                  <a:pt x="1278893" y="847097"/>
                  <a:pt x="1280726" y="847097"/>
                  <a:pt x="1628971" y="847097"/>
                </a:cubicBezTo>
                <a:cubicBezTo>
                  <a:pt x="1647793" y="809454"/>
                  <a:pt x="1689201" y="779340"/>
                  <a:pt x="1734374" y="779340"/>
                </a:cubicBezTo>
                <a:cubicBezTo>
                  <a:pt x="1794604" y="779340"/>
                  <a:pt x="1847306" y="832040"/>
                  <a:pt x="1847306" y="892268"/>
                </a:cubicBezTo>
                <a:cubicBezTo>
                  <a:pt x="1847306" y="956261"/>
                  <a:pt x="1794604" y="1008960"/>
                  <a:pt x="1734374" y="1008960"/>
                </a:cubicBezTo>
                <a:cubicBezTo>
                  <a:pt x="1689201" y="1008960"/>
                  <a:pt x="1647793" y="978846"/>
                  <a:pt x="1628971" y="937439"/>
                </a:cubicBezTo>
                <a:cubicBezTo>
                  <a:pt x="1628959" y="937439"/>
                  <a:pt x="1627052" y="937439"/>
                  <a:pt x="1324055" y="937439"/>
                </a:cubicBezTo>
                <a:cubicBezTo>
                  <a:pt x="1324055" y="937451"/>
                  <a:pt x="1324055" y="939357"/>
                  <a:pt x="1324055" y="1249873"/>
                </a:cubicBezTo>
                <a:cubicBezTo>
                  <a:pt x="1324066" y="1249873"/>
                  <a:pt x="1326042" y="1249873"/>
                  <a:pt x="1704259" y="1249873"/>
                </a:cubicBezTo>
                <a:cubicBezTo>
                  <a:pt x="1723081" y="1208466"/>
                  <a:pt x="1764489" y="1182116"/>
                  <a:pt x="1809662" y="1182116"/>
                </a:cubicBezTo>
                <a:cubicBezTo>
                  <a:pt x="1869892" y="1182116"/>
                  <a:pt x="1922593" y="1231052"/>
                  <a:pt x="1922593" y="1295044"/>
                </a:cubicBezTo>
                <a:cubicBezTo>
                  <a:pt x="1922593" y="1359037"/>
                  <a:pt x="1869892" y="1407972"/>
                  <a:pt x="1809662" y="1407972"/>
                </a:cubicBezTo>
                <a:cubicBezTo>
                  <a:pt x="1764489" y="1407972"/>
                  <a:pt x="1723081" y="1381623"/>
                  <a:pt x="1704259" y="1340216"/>
                </a:cubicBezTo>
                <a:cubicBezTo>
                  <a:pt x="1704251" y="1340216"/>
                  <a:pt x="1702832" y="1340216"/>
                  <a:pt x="1470867" y="1340216"/>
                </a:cubicBezTo>
                <a:cubicBezTo>
                  <a:pt x="1470867" y="1340226"/>
                  <a:pt x="1470867" y="1342011"/>
                  <a:pt x="1470867" y="1656414"/>
                </a:cubicBezTo>
                <a:cubicBezTo>
                  <a:pt x="1470878" y="1656414"/>
                  <a:pt x="1473392" y="1656414"/>
                  <a:pt x="2091991" y="1656414"/>
                </a:cubicBezTo>
                <a:cubicBezTo>
                  <a:pt x="2091991" y="1656403"/>
                  <a:pt x="2091991" y="1653551"/>
                  <a:pt x="2091991" y="926146"/>
                </a:cubicBezTo>
                <a:cubicBezTo>
                  <a:pt x="2050583" y="911089"/>
                  <a:pt x="2024232" y="869682"/>
                  <a:pt x="2024232" y="824511"/>
                </a:cubicBezTo>
                <a:cubicBezTo>
                  <a:pt x="2024232" y="760519"/>
                  <a:pt x="2073169" y="711583"/>
                  <a:pt x="2137164" y="711583"/>
                </a:cubicBezTo>
                <a:cubicBezTo>
                  <a:pt x="2197394" y="711583"/>
                  <a:pt x="2250095" y="760519"/>
                  <a:pt x="2250095" y="824511"/>
                </a:cubicBezTo>
                <a:cubicBezTo>
                  <a:pt x="2250095" y="869682"/>
                  <a:pt x="2219980" y="911089"/>
                  <a:pt x="2182336" y="926146"/>
                </a:cubicBezTo>
                <a:cubicBezTo>
                  <a:pt x="2182336" y="926156"/>
                  <a:pt x="2182336" y="928793"/>
                  <a:pt x="2182336" y="1656414"/>
                </a:cubicBezTo>
                <a:cubicBezTo>
                  <a:pt x="2182348" y="1656414"/>
                  <a:pt x="2183485" y="1656414"/>
                  <a:pt x="2291504" y="1656414"/>
                </a:cubicBezTo>
                <a:cubicBezTo>
                  <a:pt x="2310326" y="1615007"/>
                  <a:pt x="2351734" y="1588657"/>
                  <a:pt x="2396906" y="1588657"/>
                </a:cubicBezTo>
                <a:cubicBezTo>
                  <a:pt x="2457137" y="1588657"/>
                  <a:pt x="2509838" y="1637593"/>
                  <a:pt x="2509838" y="1701585"/>
                </a:cubicBezTo>
                <a:cubicBezTo>
                  <a:pt x="2509838" y="1765578"/>
                  <a:pt x="2457137" y="1814513"/>
                  <a:pt x="2396906" y="1814513"/>
                </a:cubicBezTo>
                <a:cubicBezTo>
                  <a:pt x="2351734" y="1814513"/>
                  <a:pt x="2310326" y="1788163"/>
                  <a:pt x="2291504" y="1746756"/>
                </a:cubicBezTo>
                <a:cubicBezTo>
                  <a:pt x="2291495" y="1746756"/>
                  <a:pt x="2290282" y="1746756"/>
                  <a:pt x="2137164" y="1746756"/>
                </a:cubicBezTo>
                <a:cubicBezTo>
                  <a:pt x="2137153" y="1746756"/>
                  <a:pt x="2134347" y="1746756"/>
                  <a:pt x="1425694" y="1746756"/>
                </a:cubicBezTo>
                <a:cubicBezTo>
                  <a:pt x="1399343" y="1746756"/>
                  <a:pt x="1380521" y="1727935"/>
                  <a:pt x="1380521" y="1701585"/>
                </a:cubicBezTo>
                <a:cubicBezTo>
                  <a:pt x="1380521" y="1701576"/>
                  <a:pt x="1380521" y="1699815"/>
                  <a:pt x="1380521" y="1340216"/>
                </a:cubicBezTo>
                <a:cubicBezTo>
                  <a:pt x="1380510" y="1340216"/>
                  <a:pt x="1379459" y="1340216"/>
                  <a:pt x="1278883" y="1340216"/>
                </a:cubicBezTo>
                <a:cubicBezTo>
                  <a:pt x="1252532" y="1340216"/>
                  <a:pt x="1233710" y="1321394"/>
                  <a:pt x="1233710" y="1295044"/>
                </a:cubicBezTo>
                <a:cubicBezTo>
                  <a:pt x="1233710" y="1295033"/>
                  <a:pt x="1233710" y="1293068"/>
                  <a:pt x="1233710" y="937439"/>
                </a:cubicBezTo>
                <a:cubicBezTo>
                  <a:pt x="1233705" y="937439"/>
                  <a:pt x="1232970" y="937439"/>
                  <a:pt x="1132071" y="937439"/>
                </a:cubicBezTo>
                <a:cubicBezTo>
                  <a:pt x="1132064" y="937439"/>
                  <a:pt x="1131420" y="937439"/>
                  <a:pt x="1071841" y="937439"/>
                </a:cubicBezTo>
                <a:cubicBezTo>
                  <a:pt x="1071841" y="937452"/>
                  <a:pt x="1071841" y="939843"/>
                  <a:pt x="1071841" y="1377858"/>
                </a:cubicBezTo>
                <a:cubicBezTo>
                  <a:pt x="1071841" y="1400444"/>
                  <a:pt x="1053019" y="1423029"/>
                  <a:pt x="1026669" y="1423029"/>
                </a:cubicBezTo>
                <a:cubicBezTo>
                  <a:pt x="1026658" y="1423029"/>
                  <a:pt x="1024818" y="1423029"/>
                  <a:pt x="706695" y="1423029"/>
                </a:cubicBezTo>
                <a:cubicBezTo>
                  <a:pt x="691638" y="1460672"/>
                  <a:pt x="650230" y="1490786"/>
                  <a:pt x="605057" y="1490786"/>
                </a:cubicBezTo>
                <a:cubicBezTo>
                  <a:pt x="541062" y="1490786"/>
                  <a:pt x="492125" y="1438087"/>
                  <a:pt x="492125" y="1377858"/>
                </a:cubicBezTo>
                <a:cubicBezTo>
                  <a:pt x="492125" y="1313866"/>
                  <a:pt x="541062" y="1264930"/>
                  <a:pt x="605057" y="1264930"/>
                </a:cubicBezTo>
                <a:cubicBezTo>
                  <a:pt x="650230" y="1264930"/>
                  <a:pt x="691638" y="1291280"/>
                  <a:pt x="706695" y="1332687"/>
                </a:cubicBezTo>
                <a:cubicBezTo>
                  <a:pt x="706705" y="1332687"/>
                  <a:pt x="708314" y="1332687"/>
                  <a:pt x="981496" y="1332687"/>
                </a:cubicBezTo>
                <a:cubicBezTo>
                  <a:pt x="981496" y="1332677"/>
                  <a:pt x="981496" y="1330690"/>
                  <a:pt x="981496" y="937439"/>
                </a:cubicBezTo>
                <a:cubicBezTo>
                  <a:pt x="981489" y="937439"/>
                  <a:pt x="980880" y="937439"/>
                  <a:pt x="925030" y="937439"/>
                </a:cubicBezTo>
                <a:cubicBezTo>
                  <a:pt x="909972" y="978846"/>
                  <a:pt x="868564" y="1008960"/>
                  <a:pt x="823391" y="1008960"/>
                </a:cubicBezTo>
                <a:cubicBezTo>
                  <a:pt x="759397" y="1008960"/>
                  <a:pt x="710460" y="956261"/>
                  <a:pt x="710460" y="892268"/>
                </a:cubicBezTo>
                <a:cubicBezTo>
                  <a:pt x="710460" y="832040"/>
                  <a:pt x="759397" y="779340"/>
                  <a:pt x="823391" y="779340"/>
                </a:cubicBezTo>
                <a:cubicBezTo>
                  <a:pt x="868564" y="779340"/>
                  <a:pt x="909972" y="809454"/>
                  <a:pt x="925030" y="847097"/>
                </a:cubicBezTo>
                <a:cubicBezTo>
                  <a:pt x="925036" y="847097"/>
                  <a:pt x="925770" y="847097"/>
                  <a:pt x="1026669" y="847097"/>
                </a:cubicBezTo>
                <a:cubicBezTo>
                  <a:pt x="1026676" y="847097"/>
                  <a:pt x="1027320" y="847097"/>
                  <a:pt x="1086899" y="847097"/>
                </a:cubicBezTo>
                <a:cubicBezTo>
                  <a:pt x="1086899" y="847089"/>
                  <a:pt x="1086899" y="845548"/>
                  <a:pt x="1086899" y="568541"/>
                </a:cubicBezTo>
                <a:cubicBezTo>
                  <a:pt x="1086899" y="545956"/>
                  <a:pt x="1105721" y="523370"/>
                  <a:pt x="1132071" y="523370"/>
                </a:cubicBezTo>
                <a:cubicBezTo>
                  <a:pt x="1132080" y="523370"/>
                  <a:pt x="1133541" y="523370"/>
                  <a:pt x="1388050" y="523370"/>
                </a:cubicBezTo>
                <a:cubicBezTo>
                  <a:pt x="1406872" y="485727"/>
                  <a:pt x="1448280" y="455613"/>
                  <a:pt x="1493453" y="455613"/>
                </a:cubicBezTo>
                <a:close/>
                <a:moveTo>
                  <a:pt x="1472047" y="150813"/>
                </a:moveTo>
                <a:cubicBezTo>
                  <a:pt x="1389235" y="150813"/>
                  <a:pt x="1321479" y="218589"/>
                  <a:pt x="1321479" y="301427"/>
                </a:cubicBezTo>
                <a:cubicBezTo>
                  <a:pt x="1321479" y="305193"/>
                  <a:pt x="1321479" y="308958"/>
                  <a:pt x="1321479" y="312723"/>
                </a:cubicBezTo>
                <a:cubicBezTo>
                  <a:pt x="1325243" y="350377"/>
                  <a:pt x="1295130" y="388030"/>
                  <a:pt x="1257488" y="391796"/>
                </a:cubicBezTo>
                <a:cubicBezTo>
                  <a:pt x="1257484" y="391798"/>
                  <a:pt x="1257409" y="391822"/>
                  <a:pt x="1256076" y="392266"/>
                </a:cubicBezTo>
                <a:lnTo>
                  <a:pt x="1246195" y="395561"/>
                </a:lnTo>
                <a:cubicBezTo>
                  <a:pt x="1212317" y="399326"/>
                  <a:pt x="1178439" y="380500"/>
                  <a:pt x="1167147" y="346611"/>
                </a:cubicBezTo>
                <a:cubicBezTo>
                  <a:pt x="1144562" y="286366"/>
                  <a:pt x="1088099" y="244947"/>
                  <a:pt x="1024107" y="244947"/>
                </a:cubicBezTo>
                <a:cubicBezTo>
                  <a:pt x="941295" y="244947"/>
                  <a:pt x="873539" y="312723"/>
                  <a:pt x="873539" y="399326"/>
                </a:cubicBezTo>
                <a:cubicBezTo>
                  <a:pt x="873539" y="403092"/>
                  <a:pt x="873539" y="414388"/>
                  <a:pt x="873539" y="421918"/>
                </a:cubicBezTo>
                <a:cubicBezTo>
                  <a:pt x="881068" y="455807"/>
                  <a:pt x="862247" y="489695"/>
                  <a:pt x="832133" y="504756"/>
                </a:cubicBezTo>
                <a:cubicBezTo>
                  <a:pt x="798255" y="516052"/>
                  <a:pt x="760613" y="508522"/>
                  <a:pt x="741792" y="482164"/>
                </a:cubicBezTo>
                <a:cubicBezTo>
                  <a:pt x="711679" y="444511"/>
                  <a:pt x="670273" y="421918"/>
                  <a:pt x="621338" y="421918"/>
                </a:cubicBezTo>
                <a:cubicBezTo>
                  <a:pt x="538526" y="421918"/>
                  <a:pt x="470770" y="489695"/>
                  <a:pt x="470770" y="572533"/>
                </a:cubicBezTo>
                <a:cubicBezTo>
                  <a:pt x="470770" y="610186"/>
                  <a:pt x="482063" y="647840"/>
                  <a:pt x="508412" y="674197"/>
                </a:cubicBezTo>
                <a:cubicBezTo>
                  <a:pt x="530997" y="700554"/>
                  <a:pt x="534761" y="738208"/>
                  <a:pt x="512176" y="768331"/>
                </a:cubicBezTo>
                <a:cubicBezTo>
                  <a:pt x="512175" y="768334"/>
                  <a:pt x="512150" y="768384"/>
                  <a:pt x="511706" y="769272"/>
                </a:cubicBezTo>
                <a:lnTo>
                  <a:pt x="508412" y="775862"/>
                </a:lnTo>
                <a:cubicBezTo>
                  <a:pt x="489591" y="798454"/>
                  <a:pt x="459477" y="809750"/>
                  <a:pt x="429364" y="802219"/>
                </a:cubicBezTo>
                <a:cubicBezTo>
                  <a:pt x="414307" y="798454"/>
                  <a:pt x="399250" y="798454"/>
                  <a:pt x="387958" y="798454"/>
                </a:cubicBezTo>
                <a:cubicBezTo>
                  <a:pt x="305145" y="798454"/>
                  <a:pt x="237390" y="866230"/>
                  <a:pt x="237390" y="949068"/>
                </a:cubicBezTo>
                <a:cubicBezTo>
                  <a:pt x="237390" y="1024375"/>
                  <a:pt x="290088" y="1088386"/>
                  <a:pt x="365372" y="1099682"/>
                </a:cubicBezTo>
                <a:cubicBezTo>
                  <a:pt x="399250" y="1103447"/>
                  <a:pt x="425600" y="1129805"/>
                  <a:pt x="429364" y="1163693"/>
                </a:cubicBezTo>
                <a:cubicBezTo>
                  <a:pt x="429364" y="1171223"/>
                  <a:pt x="429364" y="1174989"/>
                  <a:pt x="429364" y="1178754"/>
                </a:cubicBezTo>
                <a:cubicBezTo>
                  <a:pt x="433128" y="1205112"/>
                  <a:pt x="421835" y="1227704"/>
                  <a:pt x="403014" y="1246530"/>
                </a:cubicBezTo>
                <a:cubicBezTo>
                  <a:pt x="387958" y="1261592"/>
                  <a:pt x="361608" y="1269123"/>
                  <a:pt x="335259" y="1261592"/>
                </a:cubicBezTo>
                <a:cubicBezTo>
                  <a:pt x="323966" y="1257827"/>
                  <a:pt x="312674" y="1257827"/>
                  <a:pt x="301381" y="1257827"/>
                </a:cubicBezTo>
                <a:cubicBezTo>
                  <a:pt x="218569" y="1257827"/>
                  <a:pt x="150813" y="1325603"/>
                  <a:pt x="150813" y="1408441"/>
                </a:cubicBezTo>
                <a:cubicBezTo>
                  <a:pt x="150813" y="1491278"/>
                  <a:pt x="218569" y="1559055"/>
                  <a:pt x="301381" y="1559055"/>
                </a:cubicBezTo>
                <a:cubicBezTo>
                  <a:pt x="327730" y="1559055"/>
                  <a:pt x="384193" y="1562820"/>
                  <a:pt x="474534" y="1570351"/>
                </a:cubicBezTo>
                <a:cubicBezTo>
                  <a:pt x="606281" y="1574116"/>
                  <a:pt x="805784" y="1585412"/>
                  <a:pt x="1027872" y="1592943"/>
                </a:cubicBezTo>
                <a:cubicBezTo>
                  <a:pt x="1057985" y="1592943"/>
                  <a:pt x="1084335" y="1611770"/>
                  <a:pt x="1095627" y="1641892"/>
                </a:cubicBezTo>
                <a:cubicBezTo>
                  <a:pt x="1106920" y="1668250"/>
                  <a:pt x="1099391" y="1702138"/>
                  <a:pt x="1076806" y="1720965"/>
                </a:cubicBezTo>
                <a:cubicBezTo>
                  <a:pt x="1050457" y="1751088"/>
                  <a:pt x="1031636" y="1788741"/>
                  <a:pt x="1031636" y="1830160"/>
                </a:cubicBezTo>
                <a:cubicBezTo>
                  <a:pt x="1031636" y="1916763"/>
                  <a:pt x="1103155" y="1988305"/>
                  <a:pt x="1189732" y="1988305"/>
                </a:cubicBezTo>
                <a:cubicBezTo>
                  <a:pt x="1189743" y="1988305"/>
                  <a:pt x="1191551" y="1988305"/>
                  <a:pt x="1494632" y="1988305"/>
                </a:cubicBezTo>
                <a:cubicBezTo>
                  <a:pt x="1536038" y="1988305"/>
                  <a:pt x="1569916" y="2022193"/>
                  <a:pt x="1569916" y="2063612"/>
                </a:cubicBezTo>
                <a:cubicBezTo>
                  <a:pt x="1569916" y="2063627"/>
                  <a:pt x="1569916" y="2066339"/>
                  <a:pt x="1569916" y="2560638"/>
                </a:cubicBezTo>
                <a:cubicBezTo>
                  <a:pt x="1569928" y="2560638"/>
                  <a:pt x="1571428" y="2560638"/>
                  <a:pt x="1758126" y="2560638"/>
                </a:cubicBezTo>
                <a:cubicBezTo>
                  <a:pt x="1758126" y="2560624"/>
                  <a:pt x="1758126" y="2557984"/>
                  <a:pt x="1758126" y="2063612"/>
                </a:cubicBezTo>
                <a:cubicBezTo>
                  <a:pt x="1758126" y="2022193"/>
                  <a:pt x="1792004" y="1988305"/>
                  <a:pt x="1833410" y="1988305"/>
                </a:cubicBezTo>
                <a:cubicBezTo>
                  <a:pt x="1833420" y="1988305"/>
                  <a:pt x="1836087" y="1988305"/>
                  <a:pt x="2552372" y="1988305"/>
                </a:cubicBezTo>
                <a:cubicBezTo>
                  <a:pt x="2638949" y="1988305"/>
                  <a:pt x="2706704" y="1916763"/>
                  <a:pt x="2706704" y="1830160"/>
                </a:cubicBezTo>
                <a:cubicBezTo>
                  <a:pt x="2706704" y="1777445"/>
                  <a:pt x="2680355" y="1728495"/>
                  <a:pt x="2635184" y="1698373"/>
                </a:cubicBezTo>
                <a:cubicBezTo>
                  <a:pt x="2605071" y="1683311"/>
                  <a:pt x="2593778" y="1649423"/>
                  <a:pt x="2601307" y="1615535"/>
                </a:cubicBezTo>
                <a:cubicBezTo>
                  <a:pt x="2612599" y="1585412"/>
                  <a:pt x="2638949" y="1562820"/>
                  <a:pt x="2672826" y="1559055"/>
                </a:cubicBezTo>
                <a:lnTo>
                  <a:pt x="2687883" y="1559055"/>
                </a:lnTo>
                <a:cubicBezTo>
                  <a:pt x="2770696" y="1559055"/>
                  <a:pt x="2838451" y="1491278"/>
                  <a:pt x="2838451" y="1408441"/>
                </a:cubicBezTo>
                <a:cubicBezTo>
                  <a:pt x="2838451" y="1325603"/>
                  <a:pt x="2770696" y="1257827"/>
                  <a:pt x="2687883" y="1257827"/>
                </a:cubicBezTo>
                <a:cubicBezTo>
                  <a:pt x="2669062" y="1257827"/>
                  <a:pt x="2650241" y="1261592"/>
                  <a:pt x="2631420" y="1269123"/>
                </a:cubicBezTo>
                <a:cubicBezTo>
                  <a:pt x="2605071" y="1280419"/>
                  <a:pt x="2574957" y="1272888"/>
                  <a:pt x="2556136" y="1257827"/>
                </a:cubicBezTo>
                <a:cubicBezTo>
                  <a:pt x="2533551" y="1239000"/>
                  <a:pt x="2522258" y="1212642"/>
                  <a:pt x="2529787" y="1186285"/>
                </a:cubicBezTo>
                <a:cubicBezTo>
                  <a:pt x="2533551" y="1144866"/>
                  <a:pt x="2559900" y="1118509"/>
                  <a:pt x="2593778" y="1114743"/>
                </a:cubicBezTo>
                <a:cubicBezTo>
                  <a:pt x="2665298" y="1103447"/>
                  <a:pt x="2721761" y="1039436"/>
                  <a:pt x="2721761" y="964129"/>
                </a:cubicBezTo>
                <a:cubicBezTo>
                  <a:pt x="2721761" y="873761"/>
                  <a:pt x="2638949" y="798454"/>
                  <a:pt x="2537315" y="817280"/>
                </a:cubicBezTo>
                <a:cubicBezTo>
                  <a:pt x="2507202" y="824811"/>
                  <a:pt x="2477088" y="813515"/>
                  <a:pt x="2462031" y="787158"/>
                </a:cubicBezTo>
                <a:cubicBezTo>
                  <a:pt x="2454503" y="779627"/>
                  <a:pt x="2450739" y="772096"/>
                  <a:pt x="2446974" y="764565"/>
                </a:cubicBezTo>
                <a:cubicBezTo>
                  <a:pt x="2428154" y="741973"/>
                  <a:pt x="2428154" y="711851"/>
                  <a:pt x="2439446" y="685493"/>
                </a:cubicBezTo>
                <a:cubicBezTo>
                  <a:pt x="2450739" y="662901"/>
                  <a:pt x="2458267" y="640309"/>
                  <a:pt x="2458267" y="613951"/>
                </a:cubicBezTo>
                <a:cubicBezTo>
                  <a:pt x="2458267" y="531114"/>
                  <a:pt x="2390512" y="463337"/>
                  <a:pt x="2307699" y="463337"/>
                </a:cubicBezTo>
                <a:cubicBezTo>
                  <a:pt x="2270057" y="463337"/>
                  <a:pt x="2232415" y="474633"/>
                  <a:pt x="2206066" y="500991"/>
                </a:cubicBezTo>
                <a:cubicBezTo>
                  <a:pt x="2183481" y="519818"/>
                  <a:pt x="2149603" y="527348"/>
                  <a:pt x="2123253" y="512287"/>
                </a:cubicBezTo>
                <a:cubicBezTo>
                  <a:pt x="2085611" y="497225"/>
                  <a:pt x="2066790" y="455807"/>
                  <a:pt x="2081847" y="418153"/>
                </a:cubicBezTo>
                <a:cubicBezTo>
                  <a:pt x="2089376" y="399326"/>
                  <a:pt x="2089376" y="380500"/>
                  <a:pt x="2089376" y="361673"/>
                </a:cubicBezTo>
                <a:cubicBezTo>
                  <a:pt x="2089376" y="278835"/>
                  <a:pt x="2021620" y="211059"/>
                  <a:pt x="1938808" y="211059"/>
                </a:cubicBezTo>
                <a:cubicBezTo>
                  <a:pt x="1867288" y="211059"/>
                  <a:pt x="1807061" y="263774"/>
                  <a:pt x="1792004" y="335315"/>
                </a:cubicBezTo>
                <a:cubicBezTo>
                  <a:pt x="1784476" y="372969"/>
                  <a:pt x="1746834" y="399326"/>
                  <a:pt x="1709192" y="391796"/>
                </a:cubicBezTo>
                <a:cubicBezTo>
                  <a:pt x="1709188" y="391796"/>
                  <a:pt x="1709094" y="391796"/>
                  <a:pt x="1706839" y="391796"/>
                </a:cubicBezTo>
                <a:lnTo>
                  <a:pt x="1690371" y="391796"/>
                </a:lnTo>
                <a:cubicBezTo>
                  <a:pt x="1648964" y="388030"/>
                  <a:pt x="1622615" y="350377"/>
                  <a:pt x="1622615" y="312723"/>
                </a:cubicBezTo>
                <a:cubicBezTo>
                  <a:pt x="1622615" y="305193"/>
                  <a:pt x="1626379" y="305193"/>
                  <a:pt x="1626379" y="301427"/>
                </a:cubicBezTo>
                <a:cubicBezTo>
                  <a:pt x="1626379" y="218589"/>
                  <a:pt x="1554859" y="150813"/>
                  <a:pt x="1472047" y="150813"/>
                </a:cubicBezTo>
                <a:close/>
                <a:moveTo>
                  <a:pt x="1471261" y="0"/>
                </a:moveTo>
                <a:cubicBezTo>
                  <a:pt x="1580382" y="0"/>
                  <a:pt x="1678216" y="56489"/>
                  <a:pt x="1730895" y="143104"/>
                </a:cubicBezTo>
                <a:cubicBezTo>
                  <a:pt x="1783574" y="94148"/>
                  <a:pt x="1858831" y="60255"/>
                  <a:pt x="1937850" y="60255"/>
                </a:cubicBezTo>
                <a:cubicBezTo>
                  <a:pt x="2088362" y="60255"/>
                  <a:pt x="2216298" y="173232"/>
                  <a:pt x="2238875" y="320102"/>
                </a:cubicBezTo>
                <a:cubicBezTo>
                  <a:pt x="2257689" y="312570"/>
                  <a:pt x="2284029" y="312570"/>
                  <a:pt x="2306606" y="312570"/>
                </a:cubicBezTo>
                <a:cubicBezTo>
                  <a:pt x="2472170" y="312570"/>
                  <a:pt x="2607631" y="448143"/>
                  <a:pt x="2607631" y="613842"/>
                </a:cubicBezTo>
                <a:cubicBezTo>
                  <a:pt x="2607631" y="632672"/>
                  <a:pt x="2603868" y="647735"/>
                  <a:pt x="2603868" y="666565"/>
                </a:cubicBezTo>
                <a:cubicBezTo>
                  <a:pt x="2754381" y="681629"/>
                  <a:pt x="2871028" y="809669"/>
                  <a:pt x="2871028" y="964071"/>
                </a:cubicBezTo>
                <a:cubicBezTo>
                  <a:pt x="2871028" y="1028092"/>
                  <a:pt x="2852214" y="1088346"/>
                  <a:pt x="2818349" y="1137303"/>
                </a:cubicBezTo>
                <a:cubicBezTo>
                  <a:pt x="2919945" y="1186260"/>
                  <a:pt x="2987675" y="1291705"/>
                  <a:pt x="2987675" y="1408448"/>
                </a:cubicBezTo>
                <a:cubicBezTo>
                  <a:pt x="2987675" y="1528957"/>
                  <a:pt x="2919945" y="1630636"/>
                  <a:pt x="2818349" y="1679593"/>
                </a:cubicBezTo>
                <a:cubicBezTo>
                  <a:pt x="2844688" y="1724784"/>
                  <a:pt x="2855977" y="1777506"/>
                  <a:pt x="2855977" y="1830229"/>
                </a:cubicBezTo>
                <a:cubicBezTo>
                  <a:pt x="2855977" y="1999695"/>
                  <a:pt x="2720515" y="2139033"/>
                  <a:pt x="2551189" y="2139033"/>
                </a:cubicBezTo>
                <a:cubicBezTo>
                  <a:pt x="2551171" y="2139033"/>
                  <a:pt x="2547761" y="2139033"/>
                  <a:pt x="1907747" y="2139033"/>
                </a:cubicBezTo>
                <a:cubicBezTo>
                  <a:pt x="1907747" y="2139048"/>
                  <a:pt x="1907747" y="2141722"/>
                  <a:pt x="1907747" y="2636132"/>
                </a:cubicBezTo>
                <a:cubicBezTo>
                  <a:pt x="1907747" y="2677557"/>
                  <a:pt x="1873882" y="2711450"/>
                  <a:pt x="1832491" y="2711450"/>
                </a:cubicBezTo>
                <a:cubicBezTo>
                  <a:pt x="1832482" y="2711450"/>
                  <a:pt x="1830751" y="2711450"/>
                  <a:pt x="1493838" y="2711450"/>
                </a:cubicBezTo>
                <a:cubicBezTo>
                  <a:pt x="1452447" y="2711450"/>
                  <a:pt x="1418581" y="2677557"/>
                  <a:pt x="1418581" y="2636132"/>
                </a:cubicBezTo>
                <a:cubicBezTo>
                  <a:pt x="1418581" y="2636119"/>
                  <a:pt x="1418581" y="2633520"/>
                  <a:pt x="1418581" y="2139033"/>
                </a:cubicBezTo>
                <a:cubicBezTo>
                  <a:pt x="1418574" y="2139033"/>
                  <a:pt x="1417253" y="2139033"/>
                  <a:pt x="1189050" y="2139033"/>
                </a:cubicBezTo>
                <a:cubicBezTo>
                  <a:pt x="1019723" y="2139033"/>
                  <a:pt x="880499" y="1999695"/>
                  <a:pt x="880499" y="1830229"/>
                </a:cubicBezTo>
                <a:cubicBezTo>
                  <a:pt x="880499" y="1800102"/>
                  <a:pt x="888024" y="1769975"/>
                  <a:pt x="895550" y="1739847"/>
                </a:cubicBezTo>
                <a:cubicBezTo>
                  <a:pt x="722461" y="1732315"/>
                  <a:pt x="571948" y="1724784"/>
                  <a:pt x="462826" y="1717252"/>
                </a:cubicBezTo>
                <a:cubicBezTo>
                  <a:pt x="383807" y="1713486"/>
                  <a:pt x="323602" y="1709720"/>
                  <a:pt x="301025" y="1709720"/>
                </a:cubicBezTo>
                <a:cubicBezTo>
                  <a:pt x="135461" y="1709720"/>
                  <a:pt x="0" y="1574148"/>
                  <a:pt x="0" y="1408448"/>
                </a:cubicBezTo>
                <a:cubicBezTo>
                  <a:pt x="0" y="1295471"/>
                  <a:pt x="63968" y="1193791"/>
                  <a:pt x="154276" y="1144835"/>
                </a:cubicBezTo>
                <a:cubicBezTo>
                  <a:pt x="112885" y="1092112"/>
                  <a:pt x="86545" y="1024326"/>
                  <a:pt x="86545" y="949008"/>
                </a:cubicBezTo>
                <a:cubicBezTo>
                  <a:pt x="86545" y="802137"/>
                  <a:pt x="191904" y="677863"/>
                  <a:pt x="331128" y="651501"/>
                </a:cubicBezTo>
                <a:cubicBezTo>
                  <a:pt x="323602" y="625140"/>
                  <a:pt x="319839" y="598779"/>
                  <a:pt x="319839" y="572417"/>
                </a:cubicBezTo>
                <a:cubicBezTo>
                  <a:pt x="319839" y="406718"/>
                  <a:pt x="455301" y="271145"/>
                  <a:pt x="620865" y="271145"/>
                </a:cubicBezTo>
                <a:cubicBezTo>
                  <a:pt x="662256" y="271145"/>
                  <a:pt x="703647" y="278677"/>
                  <a:pt x="737512" y="293741"/>
                </a:cubicBezTo>
                <a:cubicBezTo>
                  <a:pt x="782666" y="176998"/>
                  <a:pt x="891787" y="94148"/>
                  <a:pt x="1023486" y="94148"/>
                </a:cubicBezTo>
                <a:cubicBezTo>
                  <a:pt x="1091217" y="94148"/>
                  <a:pt x="1155184" y="116743"/>
                  <a:pt x="1207864" y="158168"/>
                </a:cubicBezTo>
                <a:cubicBezTo>
                  <a:pt x="1256780" y="64020"/>
                  <a:pt x="1358376" y="0"/>
                  <a:pt x="1471261" y="0"/>
                </a:cubicBezTo>
                <a:close/>
              </a:path>
            </a:pathLst>
          </a:custGeom>
          <a:solidFill>
            <a:srgbClr val="FF0000"/>
          </a:solidFill>
          <a:ln>
            <a:noFill/>
          </a:ln>
          <a:effectLst>
            <a:glow rad="76200">
              <a:schemeClr val="bg1"/>
            </a:glow>
          </a:effectLst>
        </p:spPr>
        <p:txBody>
          <a:bodyPr vert="horz" wrap="square" lIns="91440" tIns="45720" rIns="91440" bIns="45720" numCol="1" anchor="t" anchorCtr="0" compatLnSpc="1">
            <a:prstTxWarp prst="textNoShape">
              <a:avLst/>
            </a:prstTxWarp>
          </a:bodyPr>
          <a:lstStyle/>
          <a:p>
            <a:endParaRPr lang="ja-JP" altLang="en-US">
              <a:solidFill>
                <a:srgbClr val="000000"/>
              </a:solidFill>
              <a:effectLst>
                <a:glow rad="127000">
                  <a:schemeClr val="bg1"/>
                </a:glow>
              </a:effectLst>
            </a:endParaRPr>
          </a:p>
        </p:txBody>
      </p:sp>
      <p:sp>
        <p:nvSpPr>
          <p:cNvPr id="32" name="屈折矢印 31"/>
          <p:cNvSpPr/>
          <p:nvPr/>
        </p:nvSpPr>
        <p:spPr bwMode="auto">
          <a:xfrm rot="16200000" flipH="1">
            <a:off x="9846566" y="4696148"/>
            <a:ext cx="772041" cy="1077932"/>
          </a:xfrm>
          <a:prstGeom prst="bentUpArrow">
            <a:avLst>
              <a:gd name="adj1" fmla="val 33675"/>
              <a:gd name="adj2" fmla="val 35063"/>
              <a:gd name="adj3" fmla="val 34023"/>
            </a:avLst>
          </a:prstGeom>
          <a:solidFill>
            <a:srgbClr val="FF0000"/>
          </a:solidFill>
          <a:ln>
            <a:noFill/>
          </a:ln>
          <a:effectLst>
            <a:glow rad="63500">
              <a:schemeClr val="bg1"/>
            </a:glo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33" name="テキスト ボックス 32"/>
          <p:cNvSpPr txBox="1"/>
          <p:nvPr/>
        </p:nvSpPr>
        <p:spPr>
          <a:xfrm>
            <a:off x="9889185" y="5196860"/>
            <a:ext cx="947046" cy="276999"/>
          </a:xfrm>
          <a:prstGeom prst="rect">
            <a:avLst/>
          </a:prstGeom>
          <a:noFill/>
        </p:spPr>
        <p:txBody>
          <a:bodyPr wrap="square" rtlCol="0">
            <a:spAutoFit/>
          </a:bodyPr>
          <a:lstStyle/>
          <a:p>
            <a:r>
              <a:rPr lang="en-US" altLang="ja-JP" sz="1200" b="1" dirty="0" smtClean="0">
                <a:solidFill>
                  <a:schemeClr val="bg1"/>
                </a:solidFill>
                <a:latin typeface="+mj-ea"/>
                <a:ea typeface="+mj-ea"/>
              </a:rPr>
              <a:t>Visualize</a:t>
            </a:r>
            <a:endParaRPr kumimoji="1" lang="ja-JP" altLang="en-US" sz="1200" b="1" dirty="0">
              <a:solidFill>
                <a:schemeClr val="bg1"/>
              </a:solidFill>
              <a:latin typeface="+mj-ea"/>
              <a:ea typeface="+mj-ea"/>
            </a:endParaRPr>
          </a:p>
        </p:txBody>
      </p:sp>
      <p:sp>
        <p:nvSpPr>
          <p:cNvPr id="34" name="環状矢印 33"/>
          <p:cNvSpPr/>
          <p:nvPr/>
        </p:nvSpPr>
        <p:spPr bwMode="auto">
          <a:xfrm rot="5400000" flipH="1">
            <a:off x="8839620" y="5517468"/>
            <a:ext cx="1053092" cy="1067573"/>
          </a:xfrm>
          <a:prstGeom prst="circularArrow">
            <a:avLst>
              <a:gd name="adj1" fmla="val 22754"/>
              <a:gd name="adj2" fmla="val 1231910"/>
              <a:gd name="adj3" fmla="val 18553137"/>
              <a:gd name="adj4" fmla="val 5515819"/>
              <a:gd name="adj5" fmla="val 18976"/>
            </a:avLst>
          </a:prstGeom>
          <a:solidFill>
            <a:srgbClr val="FF0000"/>
          </a:solidFill>
          <a:ln>
            <a:noFill/>
          </a:ln>
          <a:effectLst>
            <a:glow rad="63500">
              <a:schemeClr val="bg1"/>
            </a:glo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35" name="テキスト ボックス 34"/>
          <p:cNvSpPr txBox="1"/>
          <p:nvPr/>
        </p:nvSpPr>
        <p:spPr>
          <a:xfrm rot="19658177">
            <a:off x="9148705" y="6092507"/>
            <a:ext cx="1040600" cy="261610"/>
          </a:xfrm>
          <a:prstGeom prst="rect">
            <a:avLst/>
          </a:prstGeom>
          <a:noFill/>
        </p:spPr>
        <p:txBody>
          <a:bodyPr wrap="square" rtlCol="0">
            <a:spAutoFit/>
          </a:bodyPr>
          <a:lstStyle/>
          <a:p>
            <a:r>
              <a:rPr lang="en-US" altLang="ja-JP" sz="1100" b="1" dirty="0" smtClean="0">
                <a:solidFill>
                  <a:schemeClr val="bg1"/>
                </a:solidFill>
                <a:latin typeface="+mj-ea"/>
                <a:ea typeface="+mj-ea"/>
              </a:rPr>
              <a:t>Analyze</a:t>
            </a:r>
            <a:endParaRPr kumimoji="1" lang="ja-JP" altLang="en-US" sz="1100" b="1" dirty="0">
              <a:solidFill>
                <a:schemeClr val="bg1"/>
              </a:solidFill>
              <a:latin typeface="+mj-ea"/>
              <a:ea typeface="+mj-ea"/>
            </a:endParaRPr>
          </a:p>
        </p:txBody>
      </p:sp>
      <p:sp>
        <p:nvSpPr>
          <p:cNvPr id="36" name="正方形/長方形 35"/>
          <p:cNvSpPr/>
          <p:nvPr/>
        </p:nvSpPr>
        <p:spPr bwMode="auto">
          <a:xfrm>
            <a:off x="2795598" y="3642847"/>
            <a:ext cx="1297555" cy="654304"/>
          </a:xfrm>
          <a:prstGeom prst="rect">
            <a:avLst/>
          </a:prstGeom>
          <a:solidFill>
            <a:schemeClr val="bg1"/>
          </a:solidFill>
          <a:ln w="38100">
            <a:solidFill>
              <a:srgbClr val="002A62"/>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200" b="1" dirty="0" smtClean="0">
                <a:solidFill>
                  <a:srgbClr val="002A62"/>
                </a:solidFill>
                <a:latin typeface="+mj-ea"/>
                <a:ea typeface="+mj-ea"/>
              </a:rPr>
              <a:t>Monitoring</a:t>
            </a:r>
            <a:br>
              <a:rPr kumimoji="1" lang="en-US" altLang="ja-JP" sz="1200" b="1" dirty="0" smtClean="0">
                <a:solidFill>
                  <a:srgbClr val="002A62"/>
                </a:solidFill>
                <a:latin typeface="+mj-ea"/>
                <a:ea typeface="+mj-ea"/>
              </a:rPr>
            </a:br>
            <a:r>
              <a:rPr kumimoji="1" lang="en-US" altLang="ja-JP" sz="1200" b="1" dirty="0" smtClean="0">
                <a:solidFill>
                  <a:srgbClr val="002A62"/>
                </a:solidFill>
                <a:latin typeface="+mj-ea"/>
                <a:ea typeface="+mj-ea"/>
              </a:rPr>
              <a:t>Software</a:t>
            </a:r>
            <a:endParaRPr kumimoji="1" lang="ja-JP" altLang="en-US" sz="1200" b="1" dirty="0">
              <a:solidFill>
                <a:srgbClr val="002A62"/>
              </a:solidFill>
              <a:latin typeface="+mj-ea"/>
              <a:ea typeface="+mj-ea"/>
            </a:endParaRPr>
          </a:p>
        </p:txBody>
      </p:sp>
      <p:sp>
        <p:nvSpPr>
          <p:cNvPr id="37" name="フリーフォーム 36"/>
          <p:cNvSpPr/>
          <p:nvPr/>
        </p:nvSpPr>
        <p:spPr bwMode="gray">
          <a:xfrm flipV="1">
            <a:off x="4153461" y="3699337"/>
            <a:ext cx="1292611" cy="802465"/>
          </a:xfrm>
          <a:custGeom>
            <a:avLst/>
            <a:gdLst>
              <a:gd name="connsiteX0" fmla="*/ 328302 w 945694"/>
              <a:gd name="connsiteY0" fmla="*/ 0 h 1132295"/>
              <a:gd name="connsiteX1" fmla="*/ 945694 w 945694"/>
              <a:gd name="connsiteY1" fmla="*/ 146391 h 1132295"/>
              <a:gd name="connsiteX2" fmla="*/ 876213 w 945694"/>
              <a:gd name="connsiteY2" fmla="*/ 555953 h 1132295"/>
              <a:gd name="connsiteX3" fmla="*/ 678094 w 945694"/>
              <a:gd name="connsiteY3" fmla="*/ 386203 h 1132295"/>
              <a:gd name="connsiteX4" fmla="*/ 211502 w 945694"/>
              <a:gd name="connsiteY4" fmla="*/ 739445 h 1132295"/>
              <a:gd name="connsiteX5" fmla="*/ 845357 w 945694"/>
              <a:gd name="connsiteY5" fmla="*/ 1132295 h 1132295"/>
              <a:gd name="connsiteX6" fmla="*/ 5635 w 945694"/>
              <a:gd name="connsiteY6" fmla="*/ 631761 h 1132295"/>
              <a:gd name="connsiteX7" fmla="*/ 511088 w 945694"/>
              <a:gd name="connsiteY7" fmla="*/ 163950 h 1132295"/>
              <a:gd name="connsiteX8" fmla="*/ 328302 w 945694"/>
              <a:gd name="connsiteY8" fmla="*/ 0 h 11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5694" h="1132295">
                <a:moveTo>
                  <a:pt x="328302" y="0"/>
                </a:moveTo>
                <a:lnTo>
                  <a:pt x="945694" y="146391"/>
                </a:lnTo>
                <a:lnTo>
                  <a:pt x="876213" y="555953"/>
                </a:lnTo>
                <a:lnTo>
                  <a:pt x="678094" y="386203"/>
                </a:lnTo>
                <a:cubicBezTo>
                  <a:pt x="573662" y="421239"/>
                  <a:pt x="247658" y="543571"/>
                  <a:pt x="211502" y="739445"/>
                </a:cubicBezTo>
                <a:cubicBezTo>
                  <a:pt x="199538" y="904629"/>
                  <a:pt x="429843" y="1071963"/>
                  <a:pt x="845357" y="1132295"/>
                </a:cubicBezTo>
                <a:cubicBezTo>
                  <a:pt x="178135" y="1113242"/>
                  <a:pt x="-39185" y="861094"/>
                  <a:pt x="5635" y="631761"/>
                </a:cubicBezTo>
                <a:cubicBezTo>
                  <a:pt x="50455" y="402429"/>
                  <a:pt x="364217" y="255362"/>
                  <a:pt x="511088" y="163950"/>
                </a:cubicBezTo>
                <a:cubicBezTo>
                  <a:pt x="444943" y="104276"/>
                  <a:pt x="466131" y="114294"/>
                  <a:pt x="328302" y="0"/>
                </a:cubicBezTo>
                <a:close/>
              </a:path>
            </a:pathLst>
          </a:custGeom>
          <a:solidFill>
            <a:srgbClr val="18ABAE"/>
          </a:solidFill>
          <a:ln>
            <a:noFill/>
          </a:ln>
          <a:effectLst>
            <a:glow rad="63500">
              <a:schemeClr val="bg1"/>
            </a:glo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5" name="角丸四角形 4"/>
          <p:cNvSpPr/>
          <p:nvPr/>
        </p:nvSpPr>
        <p:spPr bwMode="auto">
          <a:xfrm>
            <a:off x="6168010" y="4830901"/>
            <a:ext cx="5472760" cy="1722186"/>
          </a:xfrm>
          <a:prstGeom prst="roundRect">
            <a:avLst/>
          </a:prstGeom>
          <a:noFill/>
          <a:ln w="57150">
            <a:solidFill>
              <a:srgbClr val="FFC000"/>
            </a:solidFill>
            <a:prstDash val="sysDash"/>
          </a:ln>
          <a:effectLst>
            <a:glow rad="635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 name="テキスト ボックス 5"/>
          <p:cNvSpPr txBox="1"/>
          <p:nvPr/>
        </p:nvSpPr>
        <p:spPr>
          <a:xfrm>
            <a:off x="6327004" y="6144558"/>
            <a:ext cx="2520350" cy="369332"/>
          </a:xfrm>
          <a:prstGeom prst="rect">
            <a:avLst/>
          </a:prstGeom>
          <a:noFill/>
        </p:spPr>
        <p:txBody>
          <a:bodyPr wrap="square" rtlCol="0">
            <a:spAutoFit/>
          </a:bodyPr>
          <a:lstStyle/>
          <a:p>
            <a:r>
              <a:rPr lang="en-US" altLang="ja-JP" b="1" dirty="0" smtClean="0">
                <a:solidFill>
                  <a:srgbClr val="FFC000"/>
                </a:solidFill>
                <a:effectLst>
                  <a:glow rad="127000">
                    <a:schemeClr val="bg1"/>
                  </a:glow>
                </a:effectLst>
              </a:rPr>
              <a:t>AIOps</a:t>
            </a:r>
            <a:endParaRPr kumimoji="1" lang="ja-JP" altLang="en-US" b="1" dirty="0">
              <a:solidFill>
                <a:srgbClr val="FFC000"/>
              </a:solidFill>
              <a:effectLst>
                <a:glow rad="127000">
                  <a:schemeClr val="bg1"/>
                </a:glow>
              </a:effectLst>
            </a:endParaRPr>
          </a:p>
        </p:txBody>
      </p:sp>
      <p:sp>
        <p:nvSpPr>
          <p:cNvPr id="38" name="テキスト プレースホルダー 7"/>
          <p:cNvSpPr txBox="1">
            <a:spLocks/>
          </p:cNvSpPr>
          <p:nvPr/>
        </p:nvSpPr>
        <p:spPr bwMode="gray">
          <a:xfrm>
            <a:off x="239916" y="817532"/>
            <a:ext cx="11712168" cy="2423791"/>
          </a:xfrm>
          <a:prstGeom prst="roundRect">
            <a:avLst>
              <a:gd name="adj" fmla="val 7848"/>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000" b="1" kern="0" dirty="0" smtClean="0">
                <a:solidFill>
                  <a:srgbClr val="005DD6"/>
                </a:solidFill>
                <a:effectLst>
                  <a:glow rad="152400">
                    <a:srgbClr val="FFFFFF"/>
                  </a:glow>
                </a:effectLst>
                <a:latin typeface="メイリオ"/>
              </a:rPr>
              <a:t>Rule-base is effective for early automation/saving labor of frequently occurring events.</a:t>
            </a:r>
            <a:endParaRPr lang="ja-JP" altLang="en-US" sz="2000" b="1" kern="0" dirty="0">
              <a:solidFill>
                <a:srgbClr val="005DD6"/>
              </a:solidFill>
              <a:effectLst>
                <a:glow rad="152400">
                  <a:srgbClr val="FFFFFF"/>
                </a:glow>
              </a:effectLst>
              <a:latin typeface="メイリオ"/>
            </a:endParaRPr>
          </a:p>
          <a:p>
            <a:pPr lvl="0" algn="l">
              <a:buClr>
                <a:srgbClr val="002B62"/>
              </a:buClr>
              <a:defRPr/>
            </a:pPr>
            <a:r>
              <a:rPr lang="en-US" altLang="ja-JP" sz="2000" b="1" kern="0" dirty="0" smtClean="0">
                <a:solidFill>
                  <a:srgbClr val="005DD6"/>
                </a:solidFill>
                <a:effectLst>
                  <a:glow rad="152400">
                    <a:srgbClr val="FFFFFF"/>
                  </a:glow>
                </a:effectLst>
                <a:latin typeface="メイリオ"/>
              </a:rPr>
              <a:t>On the other hand, we can expect AIOps to further automate and save labor beyond the early stages. However, as it requires training data for the AI to read, it takes time to start up.</a:t>
            </a:r>
            <a:endParaRPr lang="ja-JP" altLang="en-US" sz="2000" b="1" kern="0" dirty="0">
              <a:solidFill>
                <a:srgbClr val="005DD6"/>
              </a:solidFill>
              <a:effectLst>
                <a:glow rad="152400">
                  <a:srgbClr val="FFFFFF"/>
                </a:glow>
              </a:effectLst>
              <a:latin typeface="メイリオ"/>
            </a:endParaRPr>
          </a:p>
          <a:p>
            <a:pPr lvl="0" algn="l">
              <a:buClr>
                <a:srgbClr val="002B62"/>
              </a:buClr>
              <a:defRPr/>
            </a:pPr>
            <a:r>
              <a:rPr lang="en-US" altLang="ja-JP" sz="2000" b="1" kern="0" dirty="0" smtClean="0">
                <a:solidFill>
                  <a:srgbClr val="005DD6"/>
                </a:solidFill>
                <a:effectLst>
                  <a:glow rad="152400">
                    <a:srgbClr val="FFFFFF"/>
                  </a:glow>
                </a:effectLst>
                <a:latin typeface="メイリオ"/>
              </a:rPr>
              <a:t>Exastro OASE supports the realization of AIOps by gathering process results while producing results in rule-based automation</a:t>
            </a:r>
            <a:r>
              <a:rPr lang="en-US" altLang="ja-JP" sz="2000" b="1" kern="0" dirty="0">
                <a:solidFill>
                  <a:srgbClr val="005DD6"/>
                </a:solidFill>
                <a:effectLst>
                  <a:glow rad="152400">
                    <a:srgbClr val="FFFFFF"/>
                  </a:glow>
                </a:effectLst>
                <a:latin typeface="メイリオ"/>
              </a:rPr>
              <a:t>.</a:t>
            </a:r>
            <a:endParaRPr lang="ja-JP" altLang="en-US" sz="2000" b="1" kern="0" dirty="0">
              <a:solidFill>
                <a:srgbClr val="005DD6"/>
              </a:solidFill>
              <a:effectLst>
                <a:glow rad="152400">
                  <a:srgbClr val="FFFFFF"/>
                </a:glow>
              </a:effectLst>
              <a:latin typeface="メイリオ"/>
            </a:endParaRPr>
          </a:p>
        </p:txBody>
      </p:sp>
    </p:spTree>
    <p:extLst>
      <p:ext uri="{BB962C8B-B14F-4D97-AF65-F5344CB8AC3E}">
        <p14:creationId xmlns:p14="http://schemas.microsoft.com/office/powerpoint/2010/main" val="5667916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Case</a:t>
            </a:r>
            <a:endParaRPr kumimoji="1" lang="ja-JP" altLang="en-US" sz="3600" b="1" dirty="0"/>
          </a:p>
        </p:txBody>
      </p:sp>
    </p:spTree>
    <p:extLst>
      <p:ext uri="{BB962C8B-B14F-4D97-AF65-F5344CB8AC3E}">
        <p14:creationId xmlns:p14="http://schemas.microsoft.com/office/powerpoint/2010/main" val="903198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2000" dirty="0" smtClean="0"/>
              <a:t>【Case 1】Streamlining various operation monitoring settings for a large-scale system(1/2)</a:t>
            </a:r>
            <a:endParaRPr kumimoji="1" lang="ja-JP" altLang="en-US" sz="2000" dirty="0"/>
          </a:p>
        </p:txBody>
      </p:sp>
      <p:pic>
        <p:nvPicPr>
          <p:cNvPr id="3" name="図 2"/>
          <p:cNvPicPr>
            <a:picLocks noChangeAspect="1"/>
          </p:cNvPicPr>
          <p:nvPr/>
        </p:nvPicPr>
        <p:blipFill>
          <a:blip r:embed="rId3"/>
          <a:stretch>
            <a:fillRect/>
          </a:stretch>
        </p:blipFill>
        <p:spPr>
          <a:xfrm>
            <a:off x="581025" y="742617"/>
            <a:ext cx="11131755" cy="5638794"/>
          </a:xfrm>
          <a:prstGeom prst="rect">
            <a:avLst/>
          </a:prstGeom>
        </p:spPr>
      </p:pic>
    </p:spTree>
    <p:extLst>
      <p:ext uri="{BB962C8B-B14F-4D97-AF65-F5344CB8AC3E}">
        <p14:creationId xmlns:p14="http://schemas.microsoft.com/office/powerpoint/2010/main" val="1263156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2000" dirty="0" smtClean="0"/>
              <a:t>【Case 1】Streamlining various operation monitoring settings for a large-scale system(2/2)</a:t>
            </a:r>
            <a:endParaRPr kumimoji="1" lang="ja-JP" altLang="en-US" sz="2000" dirty="0"/>
          </a:p>
        </p:txBody>
      </p:sp>
      <p:pic>
        <p:nvPicPr>
          <p:cNvPr id="4" name="図 3"/>
          <p:cNvPicPr>
            <a:picLocks noChangeAspect="1"/>
          </p:cNvPicPr>
          <p:nvPr/>
        </p:nvPicPr>
        <p:blipFill>
          <a:blip r:embed="rId3"/>
          <a:stretch>
            <a:fillRect/>
          </a:stretch>
        </p:blipFill>
        <p:spPr>
          <a:xfrm>
            <a:off x="767221" y="692620"/>
            <a:ext cx="10656260" cy="5795028"/>
          </a:xfrm>
          <a:prstGeom prst="rect">
            <a:avLst/>
          </a:prstGeom>
        </p:spPr>
      </p:pic>
    </p:spTree>
    <p:extLst>
      <p:ext uri="{BB962C8B-B14F-4D97-AF65-F5344CB8AC3E}">
        <p14:creationId xmlns:p14="http://schemas.microsoft.com/office/powerpoint/2010/main" val="3831782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【Case 2】Automatic kitting 30 000 devices for a large-scale event.</a:t>
            </a:r>
            <a:endParaRPr kumimoji="1" lang="ja-JP" altLang="en-US" dirty="0"/>
          </a:p>
        </p:txBody>
      </p:sp>
      <p:pic>
        <p:nvPicPr>
          <p:cNvPr id="8194" name="Picture 2" descr="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982" y="836640"/>
            <a:ext cx="5639321" cy="5143501"/>
          </a:xfrm>
          <a:prstGeom prst="rect">
            <a:avLst/>
          </a:prstGeom>
          <a:noFill/>
          <a:effectLst>
            <a:glow rad="50800">
              <a:schemeClr val="bg1"/>
            </a:glow>
          </a:effectLst>
          <a:extLst>
            <a:ext uri="{909E8E84-426E-40DD-AFC4-6F175D3DCCD1}">
              <a14:hiddenFill xmlns:a14="http://schemas.microsoft.com/office/drawing/2010/main">
                <a:solidFill>
                  <a:srgbClr val="FFFFFF"/>
                </a:solidFill>
              </a14:hiddenFill>
            </a:ext>
          </a:extLst>
        </p:spPr>
      </p:pic>
      <p:pic>
        <p:nvPicPr>
          <p:cNvPr id="3" name="図 2"/>
          <p:cNvPicPr>
            <a:picLocks noChangeAspect="1"/>
          </p:cNvPicPr>
          <p:nvPr/>
        </p:nvPicPr>
        <p:blipFill>
          <a:blip r:embed="rId3"/>
          <a:stretch>
            <a:fillRect/>
          </a:stretch>
        </p:blipFill>
        <p:spPr>
          <a:xfrm>
            <a:off x="623240" y="823868"/>
            <a:ext cx="4979128" cy="3948892"/>
          </a:xfrm>
          <a:prstGeom prst="rect">
            <a:avLst/>
          </a:prstGeom>
        </p:spPr>
      </p:pic>
      <p:pic>
        <p:nvPicPr>
          <p:cNvPr id="4" name="図 3"/>
          <p:cNvPicPr>
            <a:picLocks noChangeAspect="1"/>
          </p:cNvPicPr>
          <p:nvPr/>
        </p:nvPicPr>
        <p:blipFill>
          <a:blip r:embed="rId4"/>
          <a:stretch>
            <a:fillRect/>
          </a:stretch>
        </p:blipFill>
        <p:spPr>
          <a:xfrm>
            <a:off x="595464" y="4772760"/>
            <a:ext cx="5006904" cy="1602870"/>
          </a:xfrm>
          <a:prstGeom prst="rect">
            <a:avLst/>
          </a:prstGeom>
        </p:spPr>
      </p:pic>
    </p:spTree>
    <p:extLst>
      <p:ext uri="{BB962C8B-B14F-4D97-AF65-F5344CB8AC3E}">
        <p14:creationId xmlns:p14="http://schemas.microsoft.com/office/powerpoint/2010/main" val="2168513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2000" dirty="0" smtClean="0"/>
              <a:t>【Case 3】Using system configuration lists to predict service impact of equipment outages.</a:t>
            </a:r>
            <a:endParaRPr kumimoji="1" lang="ja-JP" altLang="en-US" sz="2000" dirty="0"/>
          </a:p>
        </p:txBody>
      </p:sp>
      <p:pic>
        <p:nvPicPr>
          <p:cNvPr id="10242" name="Picture 2" descr="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90" y="836640"/>
            <a:ext cx="5207261" cy="5256730"/>
          </a:xfrm>
          <a:prstGeom prst="rect">
            <a:avLst/>
          </a:prstGeom>
          <a:noFill/>
          <a:effectLst>
            <a:glow rad="50800">
              <a:schemeClr val="bg1"/>
            </a:glow>
          </a:effectLst>
          <a:extLst>
            <a:ext uri="{909E8E84-426E-40DD-AFC4-6F175D3DCCD1}">
              <a14:hiddenFill xmlns:a14="http://schemas.microsoft.com/office/drawing/2010/main">
                <a:solidFill>
                  <a:srgbClr val="FFFFFF"/>
                </a:solidFill>
              </a14:hiddenFill>
            </a:ext>
          </a:extLst>
        </p:spPr>
      </p:pic>
      <p:pic>
        <p:nvPicPr>
          <p:cNvPr id="3" name="図 2"/>
          <p:cNvPicPr>
            <a:picLocks noChangeAspect="1"/>
          </p:cNvPicPr>
          <p:nvPr/>
        </p:nvPicPr>
        <p:blipFill>
          <a:blip r:embed="rId3"/>
          <a:stretch>
            <a:fillRect/>
          </a:stretch>
        </p:blipFill>
        <p:spPr>
          <a:xfrm>
            <a:off x="623240" y="836640"/>
            <a:ext cx="5781675" cy="3701450"/>
          </a:xfrm>
          <a:prstGeom prst="rect">
            <a:avLst/>
          </a:prstGeom>
        </p:spPr>
      </p:pic>
      <p:pic>
        <p:nvPicPr>
          <p:cNvPr id="4" name="図 3"/>
          <p:cNvPicPr>
            <a:picLocks noChangeAspect="1"/>
          </p:cNvPicPr>
          <p:nvPr/>
        </p:nvPicPr>
        <p:blipFill>
          <a:blip r:embed="rId4"/>
          <a:stretch>
            <a:fillRect/>
          </a:stretch>
        </p:blipFill>
        <p:spPr>
          <a:xfrm>
            <a:off x="622591" y="4538090"/>
            <a:ext cx="5772150" cy="1843320"/>
          </a:xfrm>
          <a:prstGeom prst="rect">
            <a:avLst/>
          </a:prstGeom>
        </p:spPr>
      </p:pic>
    </p:spTree>
    <p:extLst>
      <p:ext uri="{BB962C8B-B14F-4D97-AF65-F5344CB8AC3E}">
        <p14:creationId xmlns:p14="http://schemas.microsoft.com/office/powerpoint/2010/main" val="1212713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sz="2000" dirty="0" smtClean="0"/>
              <a:t>【Case 4</a:t>
            </a:r>
            <a:r>
              <a:rPr lang="en-US" altLang="ja-JP" sz="2000" dirty="0"/>
              <a:t>】How corporation`s operation division </a:t>
            </a:r>
            <a:r>
              <a:rPr lang="en-US" altLang="ja-JP" sz="2000" dirty="0" smtClean="0"/>
              <a:t>controls </a:t>
            </a:r>
            <a:r>
              <a:rPr lang="en-US" altLang="ja-JP" sz="2000" dirty="0"/>
              <a:t>each division`s AWS system (1/2</a:t>
            </a:r>
            <a:r>
              <a:rPr lang="en-US" altLang="ja-JP" sz="2000" dirty="0" smtClean="0"/>
              <a:t>)</a:t>
            </a:r>
            <a:endParaRPr kumimoji="1" lang="ja-JP" altLang="en-US" sz="2000" dirty="0"/>
          </a:p>
        </p:txBody>
      </p:sp>
      <p:sp>
        <p:nvSpPr>
          <p:cNvPr id="15" name="テキスト プレースホルダー 7"/>
          <p:cNvSpPr txBox="1">
            <a:spLocks/>
          </p:cNvSpPr>
          <p:nvPr/>
        </p:nvSpPr>
        <p:spPr bwMode="gray">
          <a:xfrm>
            <a:off x="239916" y="817533"/>
            <a:ext cx="11712168" cy="936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4800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000" b="1" kern="0" dirty="0" smtClean="0">
                <a:solidFill>
                  <a:srgbClr val="005DD6"/>
                </a:solidFill>
                <a:effectLst>
                  <a:glow rad="152400">
                    <a:srgbClr val="FFFFFF"/>
                  </a:glow>
                </a:effectLst>
                <a:latin typeface="メイリオ"/>
              </a:rPr>
              <a:t>Exastro IT Automation managed a “</a:t>
            </a:r>
            <a:r>
              <a:rPr lang="en-US" altLang="ja-JP" sz="2000" b="1" kern="0" dirty="0" err="1" smtClean="0">
                <a:solidFill>
                  <a:srgbClr val="005DD6"/>
                </a:solidFill>
                <a:effectLst>
                  <a:glow rad="152400">
                    <a:srgbClr val="FFFFFF"/>
                  </a:glow>
                </a:effectLst>
                <a:latin typeface="メイリオ"/>
              </a:rPr>
              <a:t>CloudFormation</a:t>
            </a:r>
            <a:r>
              <a:rPr lang="en-US" altLang="ja-JP" sz="2000" b="1" kern="0" dirty="0">
                <a:solidFill>
                  <a:srgbClr val="005DD6"/>
                </a:solidFill>
                <a:effectLst>
                  <a:glow rad="152400">
                    <a:srgbClr val="FFFFFF"/>
                  </a:glow>
                </a:effectLst>
                <a:latin typeface="メイリオ"/>
              </a:rPr>
              <a:t> </a:t>
            </a:r>
            <a:r>
              <a:rPr lang="en-US" altLang="ja-JP" sz="2000" b="1" kern="0" dirty="0" smtClean="0">
                <a:solidFill>
                  <a:srgbClr val="005DD6"/>
                </a:solidFill>
                <a:effectLst>
                  <a:glow rad="152400">
                    <a:srgbClr val="FFFFFF"/>
                  </a:glow>
                </a:effectLst>
                <a:latin typeface="メイリオ"/>
              </a:rPr>
              <a:t>template” and provided a mechanism that delivers a well-governed AWS environment to each department.</a:t>
            </a:r>
            <a:endParaRPr lang="en-US" altLang="ja-JP" sz="2000" b="1" kern="0" dirty="0">
              <a:solidFill>
                <a:srgbClr val="005DD6"/>
              </a:solidFill>
              <a:effectLst>
                <a:glow rad="152400">
                  <a:srgbClr val="FFFFFF"/>
                </a:glow>
              </a:effectLst>
              <a:latin typeface="メイリオ"/>
            </a:endParaRPr>
          </a:p>
        </p:txBody>
      </p:sp>
      <p:pic>
        <p:nvPicPr>
          <p:cNvPr id="11266" name="Picture 2" descr="https://exastro-suite.github.io/it-automation-docs/asset/case/case004/case_image02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33" y="1752787"/>
            <a:ext cx="11809640" cy="467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789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a:t>Introduction – What is “Offensive” and “ Defensive” Automation?</a:t>
            </a:r>
            <a:endParaRPr kumimoji="1" lang="ja-JP" altLang="en-US" dirty="0"/>
          </a:p>
        </p:txBody>
      </p:sp>
      <p:grpSp>
        <p:nvGrpSpPr>
          <p:cNvPr id="113" name="グループ化 112"/>
          <p:cNvGrpSpPr/>
          <p:nvPr/>
        </p:nvGrpSpPr>
        <p:grpSpPr>
          <a:xfrm>
            <a:off x="595133" y="1251619"/>
            <a:ext cx="4322376" cy="4171607"/>
            <a:chOff x="595133" y="1604132"/>
            <a:chExt cx="4322376" cy="4171607"/>
          </a:xfrm>
        </p:grpSpPr>
        <p:sp>
          <p:nvSpPr>
            <p:cNvPr id="114" name="正方形/長方形 113"/>
            <p:cNvSpPr/>
            <p:nvPr/>
          </p:nvSpPr>
          <p:spPr bwMode="auto">
            <a:xfrm>
              <a:off x="596321" y="2404432"/>
              <a:ext cx="4320000" cy="829896"/>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Tightly grouped applications</a:t>
              </a:r>
              <a:endParaRPr lang="ja-JP" altLang="en-US" sz="2400" b="1" dirty="0">
                <a:solidFill>
                  <a:srgbClr val="002B62"/>
                </a:solidFill>
                <a:latin typeface="+mj-ea"/>
              </a:endParaRPr>
            </a:p>
          </p:txBody>
        </p:sp>
        <p:sp>
          <p:nvSpPr>
            <p:cNvPr id="115" name="正方形/長方形 114"/>
            <p:cNvSpPr/>
            <p:nvPr/>
          </p:nvSpPr>
          <p:spPr bwMode="auto">
            <a:xfrm>
              <a:off x="596321" y="4278719"/>
              <a:ext cx="4320000" cy="1497020"/>
            </a:xfrm>
            <a:prstGeom prst="rect">
              <a:avLst/>
            </a:prstGeom>
            <a:solidFill>
              <a:schemeClr val="accent4">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100" b="1" spc="-150" dirty="0">
                  <a:solidFill>
                    <a:srgbClr val="002B62"/>
                  </a:solidFill>
                  <a:latin typeface="+mj-ea"/>
                </a:rPr>
                <a:t>Manual Construction/Operation</a:t>
              </a:r>
            </a:p>
          </p:txBody>
        </p:sp>
        <p:sp>
          <p:nvSpPr>
            <p:cNvPr id="116" name="正方形/長方形 115"/>
            <p:cNvSpPr/>
            <p:nvPr/>
          </p:nvSpPr>
          <p:spPr bwMode="auto">
            <a:xfrm>
              <a:off x="596321" y="3342668"/>
              <a:ext cx="4320000" cy="829896"/>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Traditional static</a:t>
              </a:r>
              <a:br>
                <a:rPr lang="en-US" altLang="ja-JP" sz="2400" b="1" dirty="0">
                  <a:solidFill>
                    <a:srgbClr val="002B62"/>
                  </a:solidFill>
                  <a:latin typeface="+mj-ea"/>
                </a:rPr>
              </a:br>
              <a:r>
                <a:rPr lang="en-US" altLang="ja-JP" sz="2400" b="1" dirty="0">
                  <a:solidFill>
                    <a:srgbClr val="002B62"/>
                  </a:solidFill>
                  <a:latin typeface="+mj-ea"/>
                </a:rPr>
                <a:t>Environments</a:t>
              </a:r>
              <a:endParaRPr lang="ja-JP" altLang="en-US" sz="2400" b="1" dirty="0">
                <a:solidFill>
                  <a:srgbClr val="002B62"/>
                </a:solidFill>
                <a:latin typeface="+mj-ea"/>
              </a:endParaRPr>
            </a:p>
          </p:txBody>
        </p:sp>
        <p:grpSp>
          <p:nvGrpSpPr>
            <p:cNvPr id="117" name="グループ化 116"/>
            <p:cNvGrpSpPr/>
            <p:nvPr/>
          </p:nvGrpSpPr>
          <p:grpSpPr>
            <a:xfrm>
              <a:off x="595133" y="1637787"/>
              <a:ext cx="4322376" cy="632720"/>
              <a:chOff x="446350" y="1390430"/>
              <a:chExt cx="3241782" cy="468000"/>
            </a:xfrm>
          </p:grpSpPr>
          <p:sp>
            <p:nvSpPr>
              <p:cNvPr id="184" name="角丸四角形 183"/>
              <p:cNvSpPr/>
              <p:nvPr/>
            </p:nvSpPr>
            <p:spPr bwMode="auto">
              <a:xfrm>
                <a:off x="446350"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5" name="角丸四角形 184"/>
              <p:cNvSpPr/>
              <p:nvPr/>
            </p:nvSpPr>
            <p:spPr bwMode="auto">
              <a:xfrm>
                <a:off x="1286944"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6" name="角丸四角形 185"/>
              <p:cNvSpPr/>
              <p:nvPr/>
            </p:nvSpPr>
            <p:spPr bwMode="auto">
              <a:xfrm>
                <a:off x="2127538"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7" name="角丸四角形 186"/>
              <p:cNvSpPr/>
              <p:nvPr/>
            </p:nvSpPr>
            <p:spPr bwMode="auto">
              <a:xfrm>
                <a:off x="2968132"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grpSp>
        <p:sp>
          <p:nvSpPr>
            <p:cNvPr id="118" name="テキスト ボックス 117"/>
            <p:cNvSpPr txBox="1"/>
            <p:nvPr/>
          </p:nvSpPr>
          <p:spPr>
            <a:xfrm>
              <a:off x="972946" y="1604132"/>
              <a:ext cx="3492879" cy="830997"/>
            </a:xfrm>
            <a:prstGeom prst="rect">
              <a:avLst/>
            </a:prstGeom>
            <a:noFill/>
          </p:spPr>
          <p:txBody>
            <a:bodyPr wrap="none" rtlCol="0">
              <a:spAutoFit/>
            </a:bodyPr>
            <a:lstStyle/>
            <a:p>
              <a:pPr algn="ctr"/>
              <a:r>
                <a:rPr lang="en-US" altLang="ja-JP" sz="2400" b="1" dirty="0">
                  <a:solidFill>
                    <a:schemeClr val="tx1">
                      <a:lumMod val="50000"/>
                      <a:lumOff val="50000"/>
                    </a:schemeClr>
                  </a:solidFill>
                  <a:effectLst>
                    <a:glow rad="317500">
                      <a:schemeClr val="bg1"/>
                    </a:glow>
                  </a:effectLst>
                </a:rPr>
                <a:t>Hard to incorporate </a:t>
              </a:r>
              <a:br>
                <a:rPr lang="en-US" altLang="ja-JP" sz="2400" b="1" dirty="0">
                  <a:solidFill>
                    <a:schemeClr val="tx1">
                      <a:lumMod val="50000"/>
                      <a:lumOff val="50000"/>
                    </a:schemeClr>
                  </a:solidFill>
                  <a:effectLst>
                    <a:glow rad="317500">
                      <a:schemeClr val="bg1"/>
                    </a:glow>
                  </a:effectLst>
                </a:rPr>
              </a:br>
              <a:r>
                <a:rPr lang="en-US" altLang="ja-JP" sz="2400" b="1" dirty="0">
                  <a:solidFill>
                    <a:schemeClr val="tx1">
                      <a:lumMod val="50000"/>
                      <a:lumOff val="50000"/>
                    </a:schemeClr>
                  </a:solidFill>
                  <a:effectLst>
                    <a:glow rad="317500">
                      <a:schemeClr val="bg1"/>
                    </a:glow>
                  </a:effectLst>
                </a:rPr>
                <a:t>new technology</a:t>
              </a:r>
              <a:endParaRPr lang="ja-JP" altLang="en-US" sz="2400" b="1" dirty="0">
                <a:solidFill>
                  <a:schemeClr val="tx1">
                    <a:lumMod val="50000"/>
                    <a:lumOff val="50000"/>
                  </a:schemeClr>
                </a:solidFill>
                <a:effectLst>
                  <a:glow rad="317500">
                    <a:schemeClr val="bg1"/>
                  </a:glow>
                </a:effectLst>
              </a:endParaRPr>
            </a:p>
          </p:txBody>
        </p:sp>
        <p:grpSp>
          <p:nvGrpSpPr>
            <p:cNvPr id="119" name="グループ化 118"/>
            <p:cNvGrpSpPr>
              <a:grpSpLocks noChangeAspect="1"/>
            </p:cNvGrpSpPr>
            <p:nvPr/>
          </p:nvGrpSpPr>
          <p:grpSpPr bwMode="gray">
            <a:xfrm>
              <a:off x="2883743" y="4738085"/>
              <a:ext cx="1872063" cy="851103"/>
              <a:chOff x="2681287" y="-2319307"/>
              <a:chExt cx="5757862" cy="2617757"/>
            </a:xfrm>
          </p:grpSpPr>
          <p:sp>
            <p:nvSpPr>
              <p:cNvPr id="182" name="フリーフォーム 181"/>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183" name="フリーフォーム 182"/>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grpSp>
          <p:nvGrpSpPr>
            <p:cNvPr id="120" name="グループ化 119"/>
            <p:cNvGrpSpPr>
              <a:grpSpLocks noChangeAspect="1"/>
            </p:cNvGrpSpPr>
            <p:nvPr/>
          </p:nvGrpSpPr>
          <p:grpSpPr>
            <a:xfrm>
              <a:off x="1417280" y="4671283"/>
              <a:ext cx="431093" cy="466380"/>
              <a:chOff x="4766112" y="1593874"/>
              <a:chExt cx="3862142" cy="4178276"/>
            </a:xfrm>
            <a:solidFill>
              <a:schemeClr val="accent6"/>
            </a:solidFill>
            <a:effectLst>
              <a:glow rad="12700">
                <a:schemeClr val="bg1"/>
              </a:glow>
            </a:effectLst>
          </p:grpSpPr>
          <p:sp>
            <p:nvSpPr>
              <p:cNvPr id="178"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9"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80"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81"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1" name="グループ化 120"/>
            <p:cNvGrpSpPr>
              <a:grpSpLocks noChangeAspect="1"/>
            </p:cNvGrpSpPr>
            <p:nvPr/>
          </p:nvGrpSpPr>
          <p:grpSpPr>
            <a:xfrm>
              <a:off x="1828550" y="4773205"/>
              <a:ext cx="431093" cy="466380"/>
              <a:chOff x="4766112" y="1593874"/>
              <a:chExt cx="3862142" cy="4178276"/>
            </a:xfrm>
            <a:solidFill>
              <a:schemeClr val="accent6"/>
            </a:solidFill>
            <a:effectLst>
              <a:glow rad="12700">
                <a:schemeClr val="bg1"/>
              </a:glow>
            </a:effectLst>
          </p:grpSpPr>
          <p:sp>
            <p:nvSpPr>
              <p:cNvPr id="17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2" name="グループ化 121"/>
            <p:cNvGrpSpPr>
              <a:grpSpLocks noChangeAspect="1"/>
            </p:cNvGrpSpPr>
            <p:nvPr/>
          </p:nvGrpSpPr>
          <p:grpSpPr>
            <a:xfrm>
              <a:off x="2239818" y="4875126"/>
              <a:ext cx="431093" cy="466380"/>
              <a:chOff x="4766112" y="1593874"/>
              <a:chExt cx="3862142" cy="4178276"/>
            </a:xfrm>
            <a:solidFill>
              <a:schemeClr val="accent6"/>
            </a:solidFill>
            <a:effectLst>
              <a:glow rad="12700">
                <a:schemeClr val="bg1"/>
              </a:glow>
            </a:effectLst>
          </p:grpSpPr>
          <p:sp>
            <p:nvSpPr>
              <p:cNvPr id="170"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1"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2"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3"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3" name="グループ化 122"/>
            <p:cNvGrpSpPr>
              <a:grpSpLocks noChangeAspect="1"/>
            </p:cNvGrpSpPr>
            <p:nvPr/>
          </p:nvGrpSpPr>
          <p:grpSpPr>
            <a:xfrm>
              <a:off x="1128350" y="4874483"/>
              <a:ext cx="431093" cy="466380"/>
              <a:chOff x="4766112" y="1593874"/>
              <a:chExt cx="3862142" cy="4178276"/>
            </a:xfrm>
            <a:solidFill>
              <a:schemeClr val="accent6"/>
            </a:solidFill>
            <a:effectLst>
              <a:glow rad="12700">
                <a:schemeClr val="bg1"/>
              </a:glow>
            </a:effectLst>
          </p:grpSpPr>
          <p:sp>
            <p:nvSpPr>
              <p:cNvPr id="14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7"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8"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9"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4" name="グループ化 123"/>
            <p:cNvGrpSpPr>
              <a:grpSpLocks noChangeAspect="1"/>
            </p:cNvGrpSpPr>
            <p:nvPr/>
          </p:nvGrpSpPr>
          <p:grpSpPr>
            <a:xfrm>
              <a:off x="1539619" y="4976405"/>
              <a:ext cx="431093" cy="466380"/>
              <a:chOff x="4766112" y="1593874"/>
              <a:chExt cx="3862142" cy="4178276"/>
            </a:xfrm>
            <a:solidFill>
              <a:schemeClr val="accent6"/>
            </a:solidFill>
            <a:effectLst>
              <a:glow rad="12700">
                <a:schemeClr val="bg1"/>
              </a:glow>
            </a:effectLst>
          </p:grpSpPr>
          <p:sp>
            <p:nvSpPr>
              <p:cNvPr id="145"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6"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7"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8"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5" name="グループ化 124"/>
            <p:cNvGrpSpPr>
              <a:grpSpLocks noChangeAspect="1"/>
            </p:cNvGrpSpPr>
            <p:nvPr/>
          </p:nvGrpSpPr>
          <p:grpSpPr>
            <a:xfrm>
              <a:off x="1950887" y="5078326"/>
              <a:ext cx="431093" cy="466380"/>
              <a:chOff x="4766112" y="1593874"/>
              <a:chExt cx="3862142" cy="4178276"/>
            </a:xfrm>
            <a:solidFill>
              <a:schemeClr val="accent6"/>
            </a:solidFill>
            <a:effectLst>
              <a:glow rad="12700">
                <a:schemeClr val="bg1"/>
              </a:glow>
            </a:effectLst>
          </p:grpSpPr>
          <p:sp>
            <p:nvSpPr>
              <p:cNvPr id="141"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2"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3"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4"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6" name="グループ化 125"/>
            <p:cNvGrpSpPr>
              <a:grpSpLocks noChangeAspect="1"/>
            </p:cNvGrpSpPr>
            <p:nvPr/>
          </p:nvGrpSpPr>
          <p:grpSpPr>
            <a:xfrm>
              <a:off x="839426" y="5084033"/>
              <a:ext cx="431093" cy="466380"/>
              <a:chOff x="4766112" y="1593874"/>
              <a:chExt cx="3862142" cy="4178276"/>
            </a:xfrm>
            <a:solidFill>
              <a:schemeClr val="accent6"/>
            </a:solidFill>
            <a:effectLst>
              <a:glow rad="12700">
                <a:schemeClr val="bg1"/>
              </a:glow>
            </a:effectLst>
          </p:grpSpPr>
          <p:sp>
            <p:nvSpPr>
              <p:cNvPr id="137"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8"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9"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0"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7" name="グループ化 126"/>
            <p:cNvGrpSpPr>
              <a:grpSpLocks noChangeAspect="1"/>
            </p:cNvGrpSpPr>
            <p:nvPr/>
          </p:nvGrpSpPr>
          <p:grpSpPr>
            <a:xfrm>
              <a:off x="1250695" y="5185954"/>
              <a:ext cx="431093" cy="466380"/>
              <a:chOff x="4766112" y="1593874"/>
              <a:chExt cx="3862142" cy="4178276"/>
            </a:xfrm>
            <a:solidFill>
              <a:schemeClr val="accent6"/>
            </a:solidFill>
            <a:effectLst>
              <a:glow rad="12700">
                <a:schemeClr val="bg1"/>
              </a:glow>
            </a:effectLst>
          </p:grpSpPr>
          <p:sp>
            <p:nvSpPr>
              <p:cNvPr id="133"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4"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5"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6"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8" name="グループ化 127"/>
            <p:cNvGrpSpPr>
              <a:grpSpLocks noChangeAspect="1"/>
            </p:cNvGrpSpPr>
            <p:nvPr/>
          </p:nvGrpSpPr>
          <p:grpSpPr>
            <a:xfrm>
              <a:off x="1661963" y="5287875"/>
              <a:ext cx="431093" cy="466380"/>
              <a:chOff x="4766112" y="1593874"/>
              <a:chExt cx="3862142" cy="4178276"/>
            </a:xfrm>
            <a:solidFill>
              <a:schemeClr val="accent6"/>
            </a:solidFill>
            <a:effectLst>
              <a:glow rad="12700">
                <a:schemeClr val="bg1"/>
              </a:glow>
            </a:effectLst>
          </p:grpSpPr>
          <p:sp>
            <p:nvSpPr>
              <p:cNvPr id="12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pic>
        <p:nvPicPr>
          <p:cNvPr id="100" name="図 99"/>
          <p:cNvPicPr>
            <a:picLocks noChangeAspect="1"/>
          </p:cNvPicPr>
          <p:nvPr/>
        </p:nvPicPr>
        <p:blipFill rotWithShape="1">
          <a:blip r:embed="rId2">
            <a:extLst>
              <a:ext uri="{28A0092B-C50C-407E-A947-70E740481C1C}">
                <a14:useLocalDpi xmlns:a14="http://schemas.microsoft.com/office/drawing/2010/main" val="0"/>
              </a:ext>
            </a:extLst>
          </a:blip>
          <a:srcRect l="31861" t="9766" r="58689" b="14076"/>
          <a:stretch/>
        </p:blipFill>
        <p:spPr>
          <a:xfrm>
            <a:off x="3888000" y="1224000"/>
            <a:ext cx="1456730" cy="4500000"/>
          </a:xfrm>
          <a:prstGeom prst="rect">
            <a:avLst/>
          </a:prstGeom>
        </p:spPr>
      </p:pic>
      <p:sp>
        <p:nvSpPr>
          <p:cNvPr id="5" name="角丸四角形 4"/>
          <p:cNvSpPr/>
          <p:nvPr/>
        </p:nvSpPr>
        <p:spPr bwMode="auto">
          <a:xfrm>
            <a:off x="3995999" y="1285275"/>
            <a:ext cx="1461003" cy="4137952"/>
          </a:xfrm>
          <a:prstGeom prst="roundRect">
            <a:avLst/>
          </a:prstGeom>
          <a:noFill/>
          <a:ln w="38100">
            <a:solidFill>
              <a:schemeClr val="bg1"/>
            </a:solidFill>
            <a:prstDash val="sysDash"/>
          </a:ln>
          <a:effectLst/>
          <a:ex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ctr"/>
            <a:r>
              <a:rPr lang="en-US" altLang="ja-JP" b="1" dirty="0" smtClean="0">
                <a:solidFill>
                  <a:srgbClr val="C00000"/>
                </a:solidFill>
                <a:effectLst>
                  <a:glow rad="127000">
                    <a:schemeClr val="bg1"/>
                  </a:glow>
                </a:effectLst>
                <a:latin typeface="+mn-ea"/>
              </a:rPr>
              <a:t>Frequently modified parts</a:t>
            </a:r>
            <a:endParaRPr kumimoji="1" lang="ja-JP" altLang="en-US" b="1" dirty="0" smtClean="0">
              <a:solidFill>
                <a:srgbClr val="C00000"/>
              </a:solidFill>
              <a:effectLst>
                <a:glow rad="127000">
                  <a:schemeClr val="bg1"/>
                </a:glow>
              </a:effectLst>
              <a:latin typeface="+mn-ea"/>
            </a:endParaRPr>
          </a:p>
        </p:txBody>
      </p:sp>
      <p:sp>
        <p:nvSpPr>
          <p:cNvPr id="188" name="テキスト ボックス 187"/>
          <p:cNvSpPr txBox="1"/>
          <p:nvPr/>
        </p:nvSpPr>
        <p:spPr>
          <a:xfrm>
            <a:off x="1492290" y="5517290"/>
            <a:ext cx="2528064" cy="1077218"/>
          </a:xfrm>
          <a:prstGeom prst="rect">
            <a:avLst/>
          </a:prstGeom>
          <a:noFill/>
        </p:spPr>
        <p:txBody>
          <a:bodyPr wrap="none" rtlCol="0">
            <a:spAutoFit/>
          </a:bodyPr>
          <a:lstStyle/>
          <a:p>
            <a:pPr algn="ctr"/>
            <a:r>
              <a:rPr lang="en-US" altLang="ja-JP" sz="3200" b="1" dirty="0" smtClean="0">
                <a:solidFill>
                  <a:schemeClr val="bg1"/>
                </a:solidFill>
              </a:rPr>
              <a:t>Monolithic</a:t>
            </a:r>
            <a:endParaRPr kumimoji="1" lang="en-US" altLang="ja-JP" sz="3200" b="1" dirty="0" smtClean="0">
              <a:solidFill>
                <a:schemeClr val="bg1"/>
              </a:solidFill>
            </a:endParaRPr>
          </a:p>
          <a:p>
            <a:pPr algn="ctr"/>
            <a:r>
              <a:rPr lang="en-US" altLang="ja-JP" sz="3200" b="1" dirty="0" smtClean="0">
                <a:solidFill>
                  <a:schemeClr val="bg1"/>
                </a:solidFill>
              </a:rPr>
              <a:t>(</a:t>
            </a:r>
            <a:r>
              <a:rPr lang="en-US" altLang="ja-JP" sz="3200" b="1" dirty="0" err="1" smtClean="0">
                <a:solidFill>
                  <a:schemeClr val="bg1"/>
                </a:solidFill>
              </a:rPr>
              <a:t>CloudLift</a:t>
            </a:r>
            <a:r>
              <a:rPr lang="en-US" altLang="ja-JP" sz="3200" b="1" dirty="0" smtClean="0">
                <a:solidFill>
                  <a:schemeClr val="bg1"/>
                </a:solidFill>
              </a:rPr>
              <a:t>)</a:t>
            </a:r>
            <a:endParaRPr kumimoji="1" lang="ja-JP" altLang="en-US" sz="3200" b="1" dirty="0">
              <a:solidFill>
                <a:schemeClr val="bg1"/>
              </a:solidFill>
            </a:endParaRPr>
          </a:p>
        </p:txBody>
      </p:sp>
      <p:sp>
        <p:nvSpPr>
          <p:cNvPr id="64" name="フリーフォーム 63"/>
          <p:cNvSpPr/>
          <p:nvPr/>
        </p:nvSpPr>
        <p:spPr bwMode="gray">
          <a:xfrm rot="1800000">
            <a:off x="4626439" y="1903169"/>
            <a:ext cx="1791595" cy="1514772"/>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dirty="0">
              <a:latin typeface="+mj-ea"/>
              <a:ea typeface="+mj-ea"/>
            </a:endParaRPr>
          </a:p>
        </p:txBody>
      </p:sp>
      <p:grpSp>
        <p:nvGrpSpPr>
          <p:cNvPr id="2" name="グループ化 1"/>
          <p:cNvGrpSpPr/>
          <p:nvPr/>
        </p:nvGrpSpPr>
        <p:grpSpPr>
          <a:xfrm>
            <a:off x="6807652" y="1285274"/>
            <a:ext cx="5255490" cy="5063013"/>
            <a:chOff x="6807652" y="1285274"/>
            <a:chExt cx="5255490" cy="5063013"/>
          </a:xfrm>
        </p:grpSpPr>
        <p:grpSp>
          <p:nvGrpSpPr>
            <p:cNvPr id="65" name="グループ化 64"/>
            <p:cNvGrpSpPr/>
            <p:nvPr/>
          </p:nvGrpSpPr>
          <p:grpSpPr>
            <a:xfrm>
              <a:off x="11301107" y="1285274"/>
              <a:ext cx="762035" cy="4163730"/>
              <a:chOff x="11301107" y="1637787"/>
              <a:chExt cx="762035" cy="4163730"/>
            </a:xfrm>
          </p:grpSpPr>
          <p:cxnSp>
            <p:nvCxnSpPr>
              <p:cNvPr id="66" name="直線矢印コネクタ 65"/>
              <p:cNvCxnSpPr/>
              <p:nvPr/>
            </p:nvCxnSpPr>
            <p:spPr bwMode="auto">
              <a:xfrm>
                <a:off x="11301853" y="3966639"/>
                <a:ext cx="0" cy="1344000"/>
              </a:xfrm>
              <a:prstGeom prst="straightConnector1">
                <a:avLst/>
              </a:prstGeom>
              <a:solidFill>
                <a:schemeClr val="bg1"/>
              </a:solidFill>
              <a:ln w="38100" cap="flat" cmpd="sng" algn="ctr">
                <a:solidFill>
                  <a:schemeClr val="accent6"/>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67" name="テキスト ボックス 66"/>
              <p:cNvSpPr txBox="1"/>
              <p:nvPr/>
            </p:nvSpPr>
            <p:spPr>
              <a:xfrm>
                <a:off x="11435350" y="4405505"/>
                <a:ext cx="355867" cy="425169"/>
              </a:xfrm>
              <a:prstGeom prst="rect">
                <a:avLst/>
              </a:prstGeom>
              <a:noFill/>
            </p:spPr>
            <p:txBody>
              <a:bodyPr wrap="none" lIns="0" tIns="96000" rIns="0" bIns="0" rtlCol="0">
                <a:spAutoFit/>
              </a:bodyPr>
              <a:lstStyle/>
              <a:p>
                <a:pPr algn="ctr"/>
                <a:r>
                  <a:rPr lang="en-US" altLang="ja-JP" sz="2133" b="1" dirty="0">
                    <a:solidFill>
                      <a:srgbClr val="002B62"/>
                    </a:solidFill>
                    <a:effectLst>
                      <a:glow rad="127000">
                        <a:schemeClr val="bg1"/>
                      </a:glow>
                    </a:effectLst>
                  </a:rPr>
                  <a:t>PF</a:t>
                </a:r>
                <a:endParaRPr lang="ja-JP" altLang="en-US" sz="2133" b="1" dirty="0">
                  <a:solidFill>
                    <a:srgbClr val="002B62"/>
                  </a:solidFill>
                  <a:effectLst>
                    <a:glow rad="127000">
                      <a:schemeClr val="bg1"/>
                    </a:glow>
                  </a:effectLst>
                </a:endParaRPr>
              </a:p>
            </p:txBody>
          </p:sp>
          <p:cxnSp>
            <p:nvCxnSpPr>
              <p:cNvPr id="68" name="直線矢印コネクタ 67"/>
              <p:cNvCxnSpPr/>
              <p:nvPr/>
            </p:nvCxnSpPr>
            <p:spPr bwMode="auto">
              <a:xfrm>
                <a:off x="11301853" y="2160608"/>
                <a:ext cx="0" cy="1680000"/>
              </a:xfrm>
              <a:prstGeom prst="straightConnector1">
                <a:avLst/>
              </a:prstGeom>
              <a:solidFill>
                <a:schemeClr val="bg1"/>
              </a:solidFill>
              <a:ln w="38100" cap="flat" cmpd="sng" algn="ctr">
                <a:solidFill>
                  <a:schemeClr val="accent6"/>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69" name="テキスト ボックス 68"/>
              <p:cNvSpPr txBox="1"/>
              <p:nvPr/>
            </p:nvSpPr>
            <p:spPr>
              <a:xfrm>
                <a:off x="11444166" y="2787992"/>
                <a:ext cx="389531" cy="425169"/>
              </a:xfrm>
              <a:prstGeom prst="rect">
                <a:avLst/>
              </a:prstGeom>
              <a:noFill/>
            </p:spPr>
            <p:txBody>
              <a:bodyPr wrap="none" lIns="0" tIns="96000" rIns="0" bIns="0" rtlCol="0">
                <a:spAutoFit/>
              </a:bodyPr>
              <a:lstStyle/>
              <a:p>
                <a:pPr algn="ctr"/>
                <a:r>
                  <a:rPr lang="en-US" altLang="ja-JP" sz="2133" b="1" dirty="0">
                    <a:solidFill>
                      <a:srgbClr val="002B62"/>
                    </a:solidFill>
                    <a:effectLst>
                      <a:glow rad="127000">
                        <a:schemeClr val="bg1"/>
                      </a:glow>
                    </a:effectLst>
                  </a:rPr>
                  <a:t>AP</a:t>
                </a:r>
                <a:endParaRPr lang="ja-JP" altLang="en-US" sz="2133" b="1" dirty="0">
                  <a:solidFill>
                    <a:srgbClr val="002B62"/>
                  </a:solidFill>
                  <a:effectLst>
                    <a:glow rad="127000">
                      <a:schemeClr val="bg1"/>
                    </a:glow>
                  </a:effectLst>
                </a:endParaRPr>
              </a:p>
            </p:txBody>
          </p:sp>
          <p:cxnSp>
            <p:nvCxnSpPr>
              <p:cNvPr id="70" name="直線矢印コネクタ 69"/>
              <p:cNvCxnSpPr/>
              <p:nvPr/>
            </p:nvCxnSpPr>
            <p:spPr bwMode="auto">
              <a:xfrm>
                <a:off x="11303823" y="1637787"/>
                <a:ext cx="0" cy="436309"/>
              </a:xfrm>
              <a:prstGeom prst="straightConnector1">
                <a:avLst/>
              </a:prstGeom>
              <a:solidFill>
                <a:schemeClr val="bg1"/>
              </a:solidFill>
              <a:ln w="38100" cap="flat" cmpd="sng" algn="ctr">
                <a:solidFill>
                  <a:schemeClr val="accent6"/>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71" name="テキスト ボックス 70"/>
              <p:cNvSpPr txBox="1"/>
              <p:nvPr/>
            </p:nvSpPr>
            <p:spPr>
              <a:xfrm>
                <a:off x="11406295" y="1672619"/>
                <a:ext cx="656847" cy="420564"/>
              </a:xfrm>
              <a:prstGeom prst="rect">
                <a:avLst/>
              </a:prstGeom>
              <a:noFill/>
            </p:spPr>
            <p:txBody>
              <a:bodyPr wrap="none" lIns="0" rIns="0" rtlCol="0">
                <a:spAutoFit/>
              </a:bodyPr>
              <a:lstStyle/>
              <a:p>
                <a:pPr algn="ctr"/>
                <a:r>
                  <a:rPr lang="en-US" altLang="ja-JP" sz="2133" b="1" dirty="0">
                    <a:solidFill>
                      <a:srgbClr val="002B62"/>
                    </a:solidFill>
                    <a:effectLst>
                      <a:glow rad="127000">
                        <a:schemeClr val="bg1"/>
                      </a:glow>
                    </a:effectLst>
                  </a:rPr>
                  <a:t>Tech</a:t>
                </a:r>
                <a:endParaRPr lang="ja-JP" altLang="en-US" sz="2133" b="1" dirty="0">
                  <a:solidFill>
                    <a:srgbClr val="002B62"/>
                  </a:solidFill>
                  <a:effectLst>
                    <a:glow rad="127000">
                      <a:schemeClr val="bg1"/>
                    </a:glow>
                  </a:effectLst>
                </a:endParaRPr>
              </a:p>
            </p:txBody>
          </p:sp>
          <p:cxnSp>
            <p:nvCxnSpPr>
              <p:cNvPr id="72" name="直線矢印コネクタ 71"/>
              <p:cNvCxnSpPr/>
              <p:nvPr/>
            </p:nvCxnSpPr>
            <p:spPr bwMode="auto">
              <a:xfrm>
                <a:off x="11301107" y="5373078"/>
                <a:ext cx="0" cy="428439"/>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outerShdw dist="35921" dir="2700000" algn="ctr" rotWithShape="0">
                  <a:schemeClr val="tx1">
                    <a:alpha val="50000"/>
                  </a:schemeClr>
                </a:outerShdw>
              </a:effectLst>
              <a:extLst/>
            </p:spPr>
          </p:cxnSp>
          <p:sp>
            <p:nvSpPr>
              <p:cNvPr id="73" name="テキスト ボックス 72"/>
              <p:cNvSpPr txBox="1"/>
              <p:nvPr/>
            </p:nvSpPr>
            <p:spPr>
              <a:xfrm>
                <a:off x="11435350" y="5373078"/>
                <a:ext cx="407163" cy="425169"/>
              </a:xfrm>
              <a:prstGeom prst="rect">
                <a:avLst/>
              </a:prstGeom>
              <a:noFill/>
            </p:spPr>
            <p:txBody>
              <a:bodyPr wrap="none" lIns="0" tIns="96000" rIns="0" bIns="0" rtlCol="0">
                <a:spAutoFit/>
              </a:bodyPr>
              <a:lstStyle/>
              <a:p>
                <a:pPr algn="ctr"/>
                <a:r>
                  <a:rPr lang="en-US" altLang="ja-JP" sz="2133" b="1" dirty="0">
                    <a:solidFill>
                      <a:srgbClr val="002B62"/>
                    </a:solidFill>
                    <a:effectLst>
                      <a:glow rad="127000">
                        <a:schemeClr val="bg1"/>
                      </a:glow>
                    </a:effectLst>
                  </a:rPr>
                  <a:t>OP</a:t>
                </a:r>
                <a:endParaRPr lang="ja-JP" altLang="en-US" sz="2133" b="1" dirty="0">
                  <a:solidFill>
                    <a:srgbClr val="002B62"/>
                  </a:solidFill>
                  <a:effectLst>
                    <a:glow rad="127000">
                      <a:schemeClr val="bg1"/>
                    </a:glow>
                  </a:effectLst>
                </a:endParaRPr>
              </a:p>
            </p:txBody>
          </p:sp>
          <p:cxnSp>
            <p:nvCxnSpPr>
              <p:cNvPr id="74" name="直線矢印コネクタ 73"/>
              <p:cNvCxnSpPr/>
              <p:nvPr/>
            </p:nvCxnSpPr>
            <p:spPr bwMode="auto">
              <a:xfrm>
                <a:off x="11311923" y="3970451"/>
                <a:ext cx="0" cy="1344000"/>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outerShdw dist="35921" dir="2700000" algn="ctr" rotWithShape="0">
                  <a:schemeClr val="tx1">
                    <a:alpha val="50000"/>
                  </a:schemeClr>
                </a:outerShdw>
              </a:effectLst>
              <a:extLst/>
            </p:spPr>
          </p:cxnSp>
          <p:cxnSp>
            <p:nvCxnSpPr>
              <p:cNvPr id="75" name="直線矢印コネクタ 74"/>
              <p:cNvCxnSpPr/>
              <p:nvPr/>
            </p:nvCxnSpPr>
            <p:spPr bwMode="auto">
              <a:xfrm>
                <a:off x="11311923" y="2164420"/>
                <a:ext cx="0" cy="1680000"/>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outerShdw dist="35921" dir="2700000" algn="ctr" rotWithShape="0">
                  <a:schemeClr val="tx1">
                    <a:alpha val="50000"/>
                  </a:schemeClr>
                </a:outerShdw>
              </a:effectLst>
              <a:extLst/>
            </p:spPr>
          </p:cxnSp>
          <p:cxnSp>
            <p:nvCxnSpPr>
              <p:cNvPr id="76" name="直線矢印コネクタ 75"/>
              <p:cNvCxnSpPr/>
              <p:nvPr/>
            </p:nvCxnSpPr>
            <p:spPr bwMode="auto">
              <a:xfrm>
                <a:off x="11313894" y="1641600"/>
                <a:ext cx="0" cy="436309"/>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outerShdw dist="35921" dir="2700000" algn="ctr" rotWithShape="0">
                  <a:schemeClr val="tx1">
                    <a:alpha val="50000"/>
                  </a:schemeClr>
                </a:outerShdw>
              </a:effectLst>
              <a:extLst/>
            </p:spPr>
          </p:cxnSp>
        </p:grpSp>
        <p:grpSp>
          <p:nvGrpSpPr>
            <p:cNvPr id="77" name="グループ化 76"/>
            <p:cNvGrpSpPr/>
            <p:nvPr/>
          </p:nvGrpSpPr>
          <p:grpSpPr>
            <a:xfrm>
              <a:off x="6807652" y="1285274"/>
              <a:ext cx="4330816" cy="4478238"/>
              <a:chOff x="6807652" y="1637787"/>
              <a:chExt cx="4330816" cy="4478238"/>
            </a:xfrm>
          </p:grpSpPr>
          <p:sp>
            <p:nvSpPr>
              <p:cNvPr id="78" name="正方形/長方形 77"/>
              <p:cNvSpPr/>
              <p:nvPr/>
            </p:nvSpPr>
            <p:spPr bwMode="auto">
              <a:xfrm>
                <a:off x="6808397" y="3949223"/>
                <a:ext cx="4319999" cy="1344000"/>
              </a:xfrm>
              <a:prstGeom prst="rect">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ja-JP" altLang="en-US" sz="2400" b="1" dirty="0">
                    <a:solidFill>
                      <a:srgbClr val="002B62"/>
                    </a:solidFill>
                    <a:latin typeface="+mj-ea"/>
                    <a:ea typeface="+mj-ea"/>
                  </a:rPr>
                  <a:t>近代的でダイナミックな環境</a:t>
                </a:r>
                <a:endParaRPr lang="en-US" altLang="ja-JP" sz="2400" b="1" dirty="0">
                  <a:solidFill>
                    <a:srgbClr val="002B62"/>
                  </a:solidFill>
                  <a:latin typeface="+mj-ea"/>
                  <a:ea typeface="+mj-ea"/>
                </a:endParaRPr>
              </a:p>
              <a:p>
                <a:pPr algn="ctr"/>
                <a:r>
                  <a:rPr lang="ja-JP" altLang="en-US" sz="1867" dirty="0">
                    <a:solidFill>
                      <a:srgbClr val="002B62"/>
                    </a:solidFill>
                    <a:latin typeface="+mj-ea"/>
                    <a:ea typeface="+mj-ea"/>
                  </a:rPr>
                  <a:t>パブリッククラウド</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プライベートクラウド</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ハイブリッドクラウド</a:t>
                </a:r>
                <a:endParaRPr lang="en-US" altLang="ja-JP" sz="1867" dirty="0">
                  <a:solidFill>
                    <a:srgbClr val="002B62"/>
                  </a:solidFill>
                  <a:latin typeface="+mj-ea"/>
                  <a:ea typeface="+mj-ea"/>
                </a:endParaRPr>
              </a:p>
            </p:txBody>
          </p:sp>
          <p:sp>
            <p:nvSpPr>
              <p:cNvPr id="79" name="正方形/長方形 78"/>
              <p:cNvSpPr/>
              <p:nvPr/>
            </p:nvSpPr>
            <p:spPr bwMode="auto">
              <a:xfrm>
                <a:off x="6808397" y="2160608"/>
                <a:ext cx="4319999" cy="1680000"/>
              </a:xfrm>
              <a:prstGeom prst="rect">
                <a:avLst/>
              </a:prstGeom>
              <a:solidFill>
                <a:srgbClr val="DDD4E4"/>
              </a:solidFill>
              <a:ln w="38100">
                <a:solidFill>
                  <a:srgbClr val="002B62"/>
                </a:solidFill>
              </a:ln>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ja-JP" altLang="en-US" sz="2400" b="1" dirty="0">
                    <a:solidFill>
                      <a:srgbClr val="002B62"/>
                    </a:solidFill>
                    <a:latin typeface="+mj-ea"/>
                    <a:ea typeface="+mj-ea"/>
                  </a:rPr>
                  <a:t>スケーラブルなアプリ</a:t>
                </a:r>
                <a:endParaRPr lang="en-US" altLang="ja-JP" sz="2400" b="1" dirty="0">
                  <a:solidFill>
                    <a:srgbClr val="002B62"/>
                  </a:solidFill>
                  <a:latin typeface="+mj-ea"/>
                  <a:ea typeface="+mj-ea"/>
                </a:endParaRPr>
              </a:p>
              <a:p>
                <a:pPr algn="ctr"/>
                <a:r>
                  <a:rPr lang="ja-JP" altLang="en-US" sz="1867" dirty="0">
                    <a:solidFill>
                      <a:srgbClr val="002B62"/>
                    </a:solidFill>
                    <a:latin typeface="+mj-ea"/>
                    <a:ea typeface="+mj-ea"/>
                  </a:rPr>
                  <a:t>コンテナ</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サービスメッシュ</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イミュータブルインフラストラクチャ</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宣言型</a:t>
                </a:r>
                <a:r>
                  <a:rPr lang="en-US" altLang="ja-JP" sz="1867" dirty="0">
                    <a:solidFill>
                      <a:srgbClr val="002B62"/>
                    </a:solidFill>
                    <a:latin typeface="+mj-ea"/>
                    <a:ea typeface="+mj-ea"/>
                  </a:rPr>
                  <a:t>API</a:t>
                </a:r>
                <a:endParaRPr lang="ja-JP" altLang="en-US" sz="1867" dirty="0">
                  <a:solidFill>
                    <a:srgbClr val="002B62"/>
                  </a:solidFill>
                  <a:latin typeface="+mj-ea"/>
                  <a:ea typeface="+mj-ea"/>
                </a:endParaRPr>
              </a:p>
            </p:txBody>
          </p:sp>
          <p:sp>
            <p:nvSpPr>
              <p:cNvPr id="80" name="角丸四角形 79"/>
              <p:cNvSpPr/>
              <p:nvPr/>
            </p:nvSpPr>
            <p:spPr bwMode="auto">
              <a:xfrm>
                <a:off x="6808397" y="1637787"/>
                <a:ext cx="960000" cy="418892"/>
              </a:xfrm>
              <a:prstGeom prst="roundRect">
                <a:avLst/>
              </a:prstGeom>
              <a:solidFill>
                <a:schemeClr val="accent1">
                  <a:lumMod val="20000"/>
                  <a:lumOff val="80000"/>
                </a:schemeClr>
              </a:solidFill>
              <a:ln w="38100">
                <a:solidFill>
                  <a:schemeClr val="accent6"/>
                </a:solidFill>
              </a:ln>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Mobile</a:t>
                </a:r>
                <a:endParaRPr lang="ja-JP" altLang="en-US" sz="1867" b="1" dirty="0">
                  <a:solidFill>
                    <a:srgbClr val="002B62"/>
                  </a:solidFill>
                  <a:latin typeface="+mj-ea"/>
                  <a:ea typeface="+mj-ea"/>
                </a:endParaRPr>
              </a:p>
            </p:txBody>
          </p:sp>
          <p:sp>
            <p:nvSpPr>
              <p:cNvPr id="81" name="角丸四角形 80"/>
              <p:cNvSpPr/>
              <p:nvPr/>
            </p:nvSpPr>
            <p:spPr bwMode="auto">
              <a:xfrm>
                <a:off x="7945813" y="1637787"/>
                <a:ext cx="960000" cy="418892"/>
              </a:xfrm>
              <a:prstGeom prst="roundRect">
                <a:avLst/>
              </a:prstGeom>
              <a:solidFill>
                <a:schemeClr val="accent1">
                  <a:lumMod val="20000"/>
                  <a:lumOff val="80000"/>
                </a:schemeClr>
              </a:solidFill>
              <a:ln w="38100">
                <a:solidFill>
                  <a:schemeClr val="accent6"/>
                </a:solidFill>
              </a:ln>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Social</a:t>
                </a:r>
                <a:endParaRPr lang="ja-JP" altLang="en-US" sz="1867" b="1" dirty="0">
                  <a:solidFill>
                    <a:srgbClr val="002B62"/>
                  </a:solidFill>
                  <a:latin typeface="+mj-ea"/>
                  <a:ea typeface="+mj-ea"/>
                </a:endParaRPr>
              </a:p>
            </p:txBody>
          </p:sp>
          <p:sp>
            <p:nvSpPr>
              <p:cNvPr id="82" name="角丸四角形 81"/>
              <p:cNvSpPr/>
              <p:nvPr/>
            </p:nvSpPr>
            <p:spPr bwMode="auto">
              <a:xfrm>
                <a:off x="9057105" y="1637787"/>
                <a:ext cx="960000" cy="418892"/>
              </a:xfrm>
              <a:prstGeom prst="roundRect">
                <a:avLst/>
              </a:prstGeom>
              <a:solidFill>
                <a:schemeClr val="accent1">
                  <a:lumMod val="20000"/>
                  <a:lumOff val="80000"/>
                </a:schemeClr>
              </a:solidFill>
              <a:ln w="38100">
                <a:solidFill>
                  <a:schemeClr val="accent6"/>
                </a:solidFill>
              </a:ln>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IoT</a:t>
                </a:r>
                <a:endParaRPr lang="ja-JP" altLang="en-US" sz="1867" b="1" dirty="0">
                  <a:solidFill>
                    <a:srgbClr val="002B62"/>
                  </a:solidFill>
                  <a:latin typeface="+mj-ea"/>
                  <a:ea typeface="+mj-ea"/>
                </a:endParaRPr>
              </a:p>
            </p:txBody>
          </p:sp>
          <p:sp>
            <p:nvSpPr>
              <p:cNvPr id="83" name="角丸四角形 82"/>
              <p:cNvSpPr/>
              <p:nvPr/>
            </p:nvSpPr>
            <p:spPr bwMode="auto">
              <a:xfrm>
                <a:off x="10168397" y="1637787"/>
                <a:ext cx="960000" cy="418892"/>
              </a:xfrm>
              <a:prstGeom prst="roundRect">
                <a:avLst/>
              </a:prstGeom>
              <a:solidFill>
                <a:schemeClr val="accent1">
                  <a:lumMod val="20000"/>
                  <a:lumOff val="80000"/>
                </a:schemeClr>
              </a:solidFill>
              <a:ln w="38100">
                <a:solidFill>
                  <a:schemeClr val="accent6"/>
                </a:solidFill>
              </a:ln>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5G</a:t>
                </a:r>
                <a:endParaRPr lang="ja-JP" altLang="en-US" sz="1867" b="1" dirty="0">
                  <a:solidFill>
                    <a:srgbClr val="002B62"/>
                  </a:solidFill>
                  <a:latin typeface="+mj-ea"/>
                  <a:ea typeface="+mj-ea"/>
                </a:endParaRPr>
              </a:p>
            </p:txBody>
          </p:sp>
          <p:sp>
            <p:nvSpPr>
              <p:cNvPr id="84" name="正方形/長方形 83"/>
              <p:cNvSpPr/>
              <p:nvPr/>
            </p:nvSpPr>
            <p:spPr bwMode="auto">
              <a:xfrm>
                <a:off x="6807652" y="5399202"/>
                <a:ext cx="4319999" cy="402315"/>
              </a:xfrm>
              <a:prstGeom prst="rect">
                <a:avLst/>
              </a:prstGeom>
              <a:solidFill>
                <a:schemeClr val="accent4">
                  <a:lumMod val="20000"/>
                  <a:lumOff val="80000"/>
                </a:schemeClr>
              </a:solidFill>
              <a:ln w="38100">
                <a:solidFill>
                  <a:srgbClr val="002B62"/>
                </a:solidFill>
              </a:ln>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ja-JP" altLang="en-US" sz="2400" b="1" dirty="0">
                    <a:solidFill>
                      <a:srgbClr val="002B62"/>
                    </a:solidFill>
                    <a:latin typeface="+mj-ea"/>
                  </a:rPr>
                  <a:t>自動構築</a:t>
                </a:r>
                <a:r>
                  <a:rPr lang="ja-JP" altLang="en-US" sz="2400" b="1" dirty="0" smtClean="0">
                    <a:solidFill>
                      <a:srgbClr val="002B62"/>
                    </a:solidFill>
                    <a:latin typeface="+mj-ea"/>
                  </a:rPr>
                  <a:t>・自律運用</a:t>
                </a:r>
                <a:endParaRPr lang="en-US" altLang="ja-JP" sz="1867" b="1" dirty="0">
                  <a:solidFill>
                    <a:srgbClr val="002B62"/>
                  </a:solidFill>
                  <a:latin typeface="+mj-ea"/>
                </a:endParaRPr>
              </a:p>
            </p:txBody>
          </p:sp>
          <p:sp>
            <p:nvSpPr>
              <p:cNvPr id="85" name="正方形/長方形 84"/>
              <p:cNvSpPr/>
              <p:nvPr/>
            </p:nvSpPr>
            <p:spPr bwMode="auto">
              <a:xfrm>
                <a:off x="6818468" y="3953035"/>
                <a:ext cx="4319999" cy="1361416"/>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b="1" dirty="0" smtClean="0">
                    <a:solidFill>
                      <a:srgbClr val="002B62"/>
                    </a:solidFill>
                    <a:latin typeface="+mj-ea"/>
                    <a:ea typeface="+mj-ea"/>
                  </a:rPr>
                  <a:t>Modern Dynamic Environments</a:t>
                </a:r>
                <a:endParaRPr lang="en-US" altLang="ja-JP" b="1" dirty="0">
                  <a:solidFill>
                    <a:srgbClr val="002B62"/>
                  </a:solidFill>
                  <a:latin typeface="+mj-ea"/>
                  <a:ea typeface="+mj-ea"/>
                </a:endParaRPr>
              </a:p>
              <a:p>
                <a:pPr algn="ctr"/>
                <a:r>
                  <a:rPr lang="en-US" altLang="ja-JP" dirty="0" smtClean="0">
                    <a:solidFill>
                      <a:srgbClr val="002B62"/>
                    </a:solidFill>
                    <a:latin typeface="+mj-ea"/>
                    <a:ea typeface="+mj-ea"/>
                  </a:rPr>
                  <a:t>Public cloud</a:t>
                </a:r>
                <a:endParaRPr lang="en-US" altLang="ja-JP" dirty="0">
                  <a:solidFill>
                    <a:srgbClr val="002B62"/>
                  </a:solidFill>
                  <a:latin typeface="+mj-ea"/>
                  <a:ea typeface="+mj-ea"/>
                </a:endParaRPr>
              </a:p>
              <a:p>
                <a:pPr algn="ctr"/>
                <a:r>
                  <a:rPr lang="en-US" altLang="ja-JP" dirty="0" smtClean="0">
                    <a:solidFill>
                      <a:srgbClr val="002B62"/>
                    </a:solidFill>
                    <a:latin typeface="+mj-ea"/>
                    <a:ea typeface="+mj-ea"/>
                  </a:rPr>
                  <a:t>Private cloud</a:t>
                </a:r>
                <a:endParaRPr lang="en-US" altLang="ja-JP" dirty="0">
                  <a:solidFill>
                    <a:srgbClr val="002B62"/>
                  </a:solidFill>
                  <a:latin typeface="+mj-ea"/>
                  <a:ea typeface="+mj-ea"/>
                </a:endParaRPr>
              </a:p>
              <a:p>
                <a:pPr algn="ctr"/>
                <a:r>
                  <a:rPr lang="en-US" altLang="ja-JP" dirty="0" smtClean="0">
                    <a:solidFill>
                      <a:srgbClr val="002B62"/>
                    </a:solidFill>
                    <a:latin typeface="+mj-ea"/>
                    <a:ea typeface="+mj-ea"/>
                  </a:rPr>
                  <a:t>Hybrid cloud</a:t>
                </a:r>
                <a:endParaRPr lang="en-US" altLang="ja-JP" dirty="0">
                  <a:solidFill>
                    <a:srgbClr val="002B62"/>
                  </a:solidFill>
                  <a:latin typeface="+mj-ea"/>
                  <a:ea typeface="+mj-ea"/>
                </a:endParaRPr>
              </a:p>
            </p:txBody>
          </p:sp>
          <p:sp>
            <p:nvSpPr>
              <p:cNvPr id="86" name="正方形/長方形 85"/>
              <p:cNvSpPr/>
              <p:nvPr/>
            </p:nvSpPr>
            <p:spPr bwMode="auto">
              <a:xfrm>
                <a:off x="6818468" y="2164420"/>
                <a:ext cx="4319999" cy="1680000"/>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400" b="1" dirty="0" smtClean="0">
                    <a:solidFill>
                      <a:srgbClr val="002B62"/>
                    </a:solidFill>
                    <a:latin typeface="+mj-ea"/>
                    <a:ea typeface="+mj-ea"/>
                  </a:rPr>
                  <a:t>Scalable apps</a:t>
                </a:r>
                <a:endParaRPr lang="en-US" altLang="ja-JP" sz="2400" b="1" dirty="0">
                  <a:solidFill>
                    <a:srgbClr val="002B62"/>
                  </a:solidFill>
                  <a:latin typeface="+mj-ea"/>
                  <a:ea typeface="+mj-ea"/>
                </a:endParaRPr>
              </a:p>
              <a:p>
                <a:pPr algn="ctr"/>
                <a:r>
                  <a:rPr lang="en-US" altLang="ja-JP" sz="1867" dirty="0" smtClean="0">
                    <a:solidFill>
                      <a:srgbClr val="002B62"/>
                    </a:solidFill>
                    <a:latin typeface="+mj-ea"/>
                    <a:ea typeface="+mj-ea"/>
                  </a:rPr>
                  <a:t>Containers</a:t>
                </a:r>
                <a:endParaRPr lang="en-US" altLang="ja-JP" sz="1867" dirty="0">
                  <a:solidFill>
                    <a:srgbClr val="002B62"/>
                  </a:solidFill>
                  <a:latin typeface="+mj-ea"/>
                  <a:ea typeface="+mj-ea"/>
                </a:endParaRPr>
              </a:p>
              <a:p>
                <a:pPr algn="ctr"/>
                <a:r>
                  <a:rPr lang="en-US" altLang="ja-JP" sz="1867" dirty="0" smtClean="0">
                    <a:solidFill>
                      <a:srgbClr val="002B62"/>
                    </a:solidFill>
                    <a:latin typeface="+mj-ea"/>
                    <a:ea typeface="+mj-ea"/>
                  </a:rPr>
                  <a:t>Service Mesh</a:t>
                </a:r>
                <a:endParaRPr lang="en-US" altLang="ja-JP" sz="1867" dirty="0">
                  <a:solidFill>
                    <a:srgbClr val="002B62"/>
                  </a:solidFill>
                  <a:latin typeface="+mj-ea"/>
                  <a:ea typeface="+mj-ea"/>
                </a:endParaRPr>
              </a:p>
              <a:p>
                <a:pPr algn="ctr"/>
                <a:r>
                  <a:rPr lang="en-US" altLang="ja-JP" sz="1867" dirty="0" smtClean="0">
                    <a:solidFill>
                      <a:srgbClr val="002B62"/>
                    </a:solidFill>
                    <a:latin typeface="+mj-ea"/>
                    <a:ea typeface="+mj-ea"/>
                  </a:rPr>
                  <a:t>Immutable infrastructure</a:t>
                </a:r>
                <a:endParaRPr lang="en-US" altLang="ja-JP" sz="1867" dirty="0">
                  <a:solidFill>
                    <a:srgbClr val="002B62"/>
                  </a:solidFill>
                  <a:latin typeface="+mj-ea"/>
                  <a:ea typeface="+mj-ea"/>
                </a:endParaRPr>
              </a:p>
              <a:p>
                <a:pPr algn="ctr"/>
                <a:r>
                  <a:rPr lang="en-US" altLang="ja-JP" sz="1867" dirty="0" smtClean="0">
                    <a:solidFill>
                      <a:srgbClr val="002B62"/>
                    </a:solidFill>
                    <a:latin typeface="+mj-ea"/>
                    <a:ea typeface="+mj-ea"/>
                  </a:rPr>
                  <a:t>Declarative API</a:t>
                </a:r>
                <a:endParaRPr lang="ja-JP" altLang="en-US" sz="1867" dirty="0">
                  <a:solidFill>
                    <a:srgbClr val="002B62"/>
                  </a:solidFill>
                  <a:latin typeface="+mj-ea"/>
                  <a:ea typeface="+mj-ea"/>
                </a:endParaRPr>
              </a:p>
            </p:txBody>
          </p:sp>
          <p:sp>
            <p:nvSpPr>
              <p:cNvPr id="87" name="角丸四角形 86"/>
              <p:cNvSpPr/>
              <p:nvPr/>
            </p:nvSpPr>
            <p:spPr bwMode="auto">
              <a:xfrm>
                <a:off x="6818468" y="1641600"/>
                <a:ext cx="960000" cy="418892"/>
              </a:xfrm>
              <a:prstGeom prst="roundRect">
                <a:avLst/>
              </a:prstGeom>
              <a:solidFill>
                <a:schemeClr val="accent1">
                  <a:lumMod val="20000"/>
                  <a:lumOff val="80000"/>
                </a:schemeClr>
              </a:solidFill>
              <a:ln w="38100">
                <a:solidFill>
                  <a:schemeClr val="accent6"/>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Mobile</a:t>
                </a:r>
                <a:endParaRPr lang="ja-JP" altLang="en-US" sz="1867" b="1" dirty="0">
                  <a:solidFill>
                    <a:srgbClr val="002B62"/>
                  </a:solidFill>
                  <a:latin typeface="+mj-ea"/>
                  <a:ea typeface="+mj-ea"/>
                </a:endParaRPr>
              </a:p>
            </p:txBody>
          </p:sp>
          <p:sp>
            <p:nvSpPr>
              <p:cNvPr id="88" name="角丸四角形 87"/>
              <p:cNvSpPr/>
              <p:nvPr/>
            </p:nvSpPr>
            <p:spPr bwMode="auto">
              <a:xfrm>
                <a:off x="7955884" y="1641600"/>
                <a:ext cx="960000" cy="418892"/>
              </a:xfrm>
              <a:prstGeom prst="roundRect">
                <a:avLst/>
              </a:prstGeom>
              <a:solidFill>
                <a:schemeClr val="accent1">
                  <a:lumMod val="20000"/>
                  <a:lumOff val="80000"/>
                </a:schemeClr>
              </a:solidFill>
              <a:ln w="38100">
                <a:solidFill>
                  <a:schemeClr val="accent6"/>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Social</a:t>
                </a:r>
                <a:endParaRPr lang="ja-JP" altLang="en-US" sz="1867" b="1" dirty="0">
                  <a:solidFill>
                    <a:srgbClr val="002B62"/>
                  </a:solidFill>
                  <a:latin typeface="+mj-ea"/>
                  <a:ea typeface="+mj-ea"/>
                </a:endParaRPr>
              </a:p>
            </p:txBody>
          </p:sp>
          <p:sp>
            <p:nvSpPr>
              <p:cNvPr id="89" name="角丸四角形 88"/>
              <p:cNvSpPr/>
              <p:nvPr/>
            </p:nvSpPr>
            <p:spPr bwMode="auto">
              <a:xfrm>
                <a:off x="9067176" y="1641600"/>
                <a:ext cx="960000" cy="418892"/>
              </a:xfrm>
              <a:prstGeom prst="roundRect">
                <a:avLst/>
              </a:prstGeom>
              <a:solidFill>
                <a:schemeClr val="accent1">
                  <a:lumMod val="20000"/>
                  <a:lumOff val="80000"/>
                </a:schemeClr>
              </a:solidFill>
              <a:ln w="38100">
                <a:solidFill>
                  <a:schemeClr val="accent6"/>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IoT</a:t>
                </a:r>
                <a:endParaRPr lang="ja-JP" altLang="en-US" sz="1867" b="1" dirty="0">
                  <a:solidFill>
                    <a:srgbClr val="002B62"/>
                  </a:solidFill>
                  <a:latin typeface="+mj-ea"/>
                  <a:ea typeface="+mj-ea"/>
                </a:endParaRPr>
              </a:p>
            </p:txBody>
          </p:sp>
          <p:sp>
            <p:nvSpPr>
              <p:cNvPr id="90" name="角丸四角形 89"/>
              <p:cNvSpPr/>
              <p:nvPr/>
            </p:nvSpPr>
            <p:spPr bwMode="auto">
              <a:xfrm>
                <a:off x="10178468" y="1641600"/>
                <a:ext cx="960000" cy="418892"/>
              </a:xfrm>
              <a:prstGeom prst="roundRect">
                <a:avLst/>
              </a:prstGeom>
              <a:solidFill>
                <a:schemeClr val="accent1">
                  <a:lumMod val="20000"/>
                  <a:lumOff val="80000"/>
                </a:schemeClr>
              </a:solidFill>
              <a:ln w="38100">
                <a:solidFill>
                  <a:schemeClr val="accent6"/>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5G</a:t>
                </a:r>
                <a:endParaRPr lang="ja-JP" altLang="en-US" sz="1867" b="1" dirty="0">
                  <a:solidFill>
                    <a:srgbClr val="002B62"/>
                  </a:solidFill>
                  <a:latin typeface="+mj-ea"/>
                  <a:ea typeface="+mj-ea"/>
                </a:endParaRPr>
              </a:p>
            </p:txBody>
          </p:sp>
          <p:sp>
            <p:nvSpPr>
              <p:cNvPr id="91" name="正方形/長方形 90"/>
              <p:cNvSpPr/>
              <p:nvPr/>
            </p:nvSpPr>
            <p:spPr bwMode="auto">
              <a:xfrm>
                <a:off x="6817723" y="5403015"/>
                <a:ext cx="4319999" cy="713010"/>
              </a:xfrm>
              <a:prstGeom prst="rect">
                <a:avLst/>
              </a:prstGeom>
              <a:solidFill>
                <a:schemeClr val="accent4">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rPr>
                  <a:t>Automatic Construction</a:t>
                </a:r>
                <a:r>
                  <a:rPr lang="ja-JP" altLang="en-US" sz="2000" b="1" dirty="0" smtClean="0">
                    <a:solidFill>
                      <a:srgbClr val="002B62"/>
                    </a:solidFill>
                    <a:latin typeface="+mj-ea"/>
                  </a:rPr>
                  <a:t>・</a:t>
                </a:r>
                <a:r>
                  <a:rPr lang="en-US" altLang="ja-JP" sz="2000" b="1" dirty="0" smtClean="0">
                    <a:solidFill>
                      <a:srgbClr val="002B62"/>
                    </a:solidFill>
                    <a:latin typeface="+mj-ea"/>
                  </a:rPr>
                  <a:t>Autonomous Operation</a:t>
                </a:r>
                <a:endParaRPr lang="en-US" altLang="ja-JP" b="1" dirty="0">
                  <a:solidFill>
                    <a:srgbClr val="002B62"/>
                  </a:solidFill>
                  <a:latin typeface="+mj-ea"/>
                </a:endParaRPr>
              </a:p>
            </p:txBody>
          </p:sp>
        </p:grpSp>
        <p:sp>
          <p:nvSpPr>
            <p:cNvPr id="92" name="テキスト ボックス 91"/>
            <p:cNvSpPr txBox="1"/>
            <p:nvPr/>
          </p:nvSpPr>
          <p:spPr>
            <a:xfrm>
              <a:off x="7504552" y="5763512"/>
              <a:ext cx="2937022" cy="584775"/>
            </a:xfrm>
            <a:prstGeom prst="rect">
              <a:avLst/>
            </a:prstGeom>
            <a:noFill/>
          </p:spPr>
          <p:txBody>
            <a:bodyPr wrap="none" rtlCol="0">
              <a:spAutoFit/>
            </a:bodyPr>
            <a:lstStyle/>
            <a:p>
              <a:pPr algn="ctr"/>
              <a:r>
                <a:rPr lang="en-US" altLang="ja-JP" sz="3200" b="1" dirty="0" smtClean="0">
                  <a:solidFill>
                    <a:schemeClr val="bg1"/>
                  </a:solidFill>
                </a:rPr>
                <a:t>Cloud Native</a:t>
              </a:r>
              <a:endParaRPr kumimoji="1" lang="ja-JP" altLang="en-US" sz="3200" b="1" dirty="0">
                <a:solidFill>
                  <a:schemeClr val="bg1"/>
                </a:solidFill>
              </a:endParaRPr>
            </a:p>
          </p:txBody>
        </p:sp>
      </p:grpSp>
      <p:sp>
        <p:nvSpPr>
          <p:cNvPr id="93" name="テキスト ボックス 92"/>
          <p:cNvSpPr txBox="1"/>
          <p:nvPr/>
        </p:nvSpPr>
        <p:spPr>
          <a:xfrm>
            <a:off x="4153882" y="1486489"/>
            <a:ext cx="2488695" cy="369332"/>
          </a:xfrm>
          <a:prstGeom prst="rect">
            <a:avLst/>
          </a:prstGeom>
          <a:noFill/>
        </p:spPr>
        <p:txBody>
          <a:bodyPr wrap="none" rtlCol="0">
            <a:spAutoFit/>
          </a:bodyPr>
          <a:lstStyle/>
          <a:p>
            <a:pPr algn="ctr"/>
            <a:r>
              <a:rPr kumimoji="1" lang="en-US" altLang="ja-JP" b="1" dirty="0" smtClean="0">
                <a:solidFill>
                  <a:srgbClr val="C00000"/>
                </a:solidFill>
                <a:effectLst>
                  <a:glow rad="127000">
                    <a:schemeClr val="bg1"/>
                  </a:glow>
                </a:effectLst>
                <a:latin typeface="+mn-ea"/>
              </a:rPr>
              <a:t>Cut to cloud native</a:t>
            </a:r>
            <a:endParaRPr kumimoji="1" lang="ja-JP" altLang="en-US" b="1" dirty="0">
              <a:solidFill>
                <a:srgbClr val="C00000"/>
              </a:solidFill>
              <a:effectLst>
                <a:glow rad="127000">
                  <a:schemeClr val="bg1"/>
                </a:glow>
              </a:effectLst>
              <a:latin typeface="+mn-ea"/>
            </a:endParaRPr>
          </a:p>
        </p:txBody>
      </p:sp>
      <p:sp>
        <p:nvSpPr>
          <p:cNvPr id="94" name="テキスト ボックス 93"/>
          <p:cNvSpPr txBox="1"/>
          <p:nvPr/>
        </p:nvSpPr>
        <p:spPr>
          <a:xfrm>
            <a:off x="4438847" y="2093933"/>
            <a:ext cx="2359479" cy="830997"/>
          </a:xfrm>
          <a:prstGeom prst="rect">
            <a:avLst/>
          </a:prstGeom>
          <a:noFill/>
        </p:spPr>
        <p:txBody>
          <a:bodyPr wrap="square" rtlCol="0">
            <a:spAutoFit/>
          </a:bodyPr>
          <a:lstStyle/>
          <a:p>
            <a:r>
              <a:rPr lang="en-US" altLang="ja-JP" sz="1200" b="1" dirty="0" smtClean="0">
                <a:solidFill>
                  <a:schemeClr val="accent6">
                    <a:lumMod val="75000"/>
                    <a:lumOff val="25000"/>
                  </a:schemeClr>
                </a:solidFill>
                <a:effectLst>
                  <a:glow rad="127000">
                    <a:schemeClr val="bg1"/>
                  </a:glow>
                </a:effectLst>
                <a:latin typeface="+mn-ea"/>
              </a:rPr>
              <a:t>Hard to do</a:t>
            </a:r>
            <a:endParaRPr kumimoji="1" lang="en-US" altLang="ja-JP" sz="1200" b="1" dirty="0" smtClean="0">
              <a:solidFill>
                <a:schemeClr val="accent6">
                  <a:lumMod val="75000"/>
                  <a:lumOff val="25000"/>
                </a:schemeClr>
              </a:solidFill>
              <a:effectLst>
                <a:glow rad="127000">
                  <a:schemeClr val="bg1"/>
                </a:glow>
              </a:effectLst>
              <a:latin typeface="+mn-ea"/>
            </a:endParaRPr>
          </a:p>
          <a:p>
            <a:pPr marL="285750" indent="-285750">
              <a:buFont typeface="Wingdings" panose="05000000000000000000" pitchFamily="2" charset="2"/>
              <a:buChar char="ü"/>
            </a:pPr>
            <a:r>
              <a:rPr lang="en-US" altLang="ja-JP" sz="1200" b="1" dirty="0" smtClean="0">
                <a:solidFill>
                  <a:schemeClr val="accent6">
                    <a:lumMod val="75000"/>
                    <a:lumOff val="25000"/>
                  </a:schemeClr>
                </a:solidFill>
                <a:effectLst>
                  <a:glow rad="127000">
                    <a:schemeClr val="bg1"/>
                  </a:glow>
                </a:effectLst>
                <a:latin typeface="+mn-ea"/>
              </a:rPr>
              <a:t>Rebuilding apps</a:t>
            </a:r>
            <a:endParaRPr kumimoji="1" lang="en-US" altLang="ja-JP" sz="1200" b="1" dirty="0" smtClean="0">
              <a:solidFill>
                <a:schemeClr val="accent6">
                  <a:lumMod val="75000"/>
                  <a:lumOff val="25000"/>
                </a:schemeClr>
              </a:solidFill>
              <a:effectLst>
                <a:glow rad="127000">
                  <a:schemeClr val="bg1"/>
                </a:glow>
              </a:effectLst>
              <a:latin typeface="+mn-ea"/>
            </a:endParaRPr>
          </a:p>
          <a:p>
            <a:pPr marL="285750" indent="-285750">
              <a:buFont typeface="Wingdings" panose="05000000000000000000" pitchFamily="2" charset="2"/>
              <a:buChar char="ü"/>
            </a:pPr>
            <a:r>
              <a:rPr lang="en-US" altLang="ja-JP" sz="1200" b="1" dirty="0" smtClean="0">
                <a:solidFill>
                  <a:schemeClr val="accent6">
                    <a:lumMod val="75000"/>
                    <a:lumOff val="25000"/>
                  </a:schemeClr>
                </a:solidFill>
                <a:effectLst>
                  <a:glow rad="127000">
                    <a:schemeClr val="bg1"/>
                  </a:glow>
                </a:effectLst>
                <a:latin typeface="+mn-ea"/>
              </a:rPr>
              <a:t>Inserting mechanics during the initial setup.</a:t>
            </a:r>
            <a:endParaRPr kumimoji="1" lang="ja-JP" altLang="en-US" sz="1200" b="1" dirty="0">
              <a:solidFill>
                <a:schemeClr val="accent6">
                  <a:lumMod val="75000"/>
                  <a:lumOff val="25000"/>
                </a:schemeClr>
              </a:solidFill>
              <a:effectLst>
                <a:glow rad="127000">
                  <a:schemeClr val="bg1"/>
                </a:glow>
              </a:effectLst>
              <a:latin typeface="+mn-ea"/>
            </a:endParaRPr>
          </a:p>
        </p:txBody>
      </p:sp>
    </p:spTree>
    <p:extLst>
      <p:ext uri="{BB962C8B-B14F-4D97-AF65-F5344CB8AC3E}">
        <p14:creationId xmlns:p14="http://schemas.microsoft.com/office/powerpoint/2010/main" val="27291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right)">
                                      <p:cBhvr>
                                        <p:cTn id="7" dur="1000"/>
                                        <p:tgtEl>
                                          <p:spTgt spid="10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4">
                                            <p:txEl>
                                              <p:pRg st="0" end="0"/>
                                            </p:txEl>
                                          </p:spTgt>
                                        </p:tgtEl>
                                        <p:attrNameLst>
                                          <p:attrName>style.visibility</p:attrName>
                                        </p:attrNameLst>
                                      </p:cBhvr>
                                      <p:to>
                                        <p:strVal val="visible"/>
                                      </p:to>
                                    </p:set>
                                    <p:animEffect transition="in" filter="wipe(left)">
                                      <p:cBhvr>
                                        <p:cTn id="19" dur="500"/>
                                        <p:tgtEl>
                                          <p:spTgt spid="9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4">
                                            <p:txEl>
                                              <p:pRg st="1" end="1"/>
                                            </p:txEl>
                                          </p:spTgt>
                                        </p:tgtEl>
                                        <p:attrNameLst>
                                          <p:attrName>style.visibility</p:attrName>
                                        </p:attrNameLst>
                                      </p:cBhvr>
                                      <p:to>
                                        <p:strVal val="visible"/>
                                      </p:to>
                                    </p:set>
                                    <p:animEffect transition="in" filter="wipe(left)">
                                      <p:cBhvr>
                                        <p:cTn id="24" dur="500"/>
                                        <p:tgtEl>
                                          <p:spTgt spid="94">
                                            <p:txEl>
                                              <p:pRg st="1" end="1"/>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94">
                                            <p:txEl>
                                              <p:pRg st="2" end="2"/>
                                            </p:txEl>
                                          </p:spTgt>
                                        </p:tgtEl>
                                        <p:attrNameLst>
                                          <p:attrName>style.visibility</p:attrName>
                                        </p:attrNameLst>
                                      </p:cBhvr>
                                      <p:to>
                                        <p:strVal val="visible"/>
                                      </p:to>
                                    </p:set>
                                    <p:animEffect transition="in" filter="wipe(left)">
                                      <p:cBhvr>
                                        <p:cTn id="28" dur="500"/>
                                        <p:tgtEl>
                                          <p:spTgt spid="94">
                                            <p:txEl>
                                              <p:pRg st="2" end="2"/>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4" grpId="0" animBg="1"/>
      <p:bldP spid="93" grpId="0"/>
      <p:bldP spid="9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sz="2000" dirty="0"/>
              <a:t>【Case 4】How corporation`s operation division controls each division`s AWS system </a:t>
            </a:r>
            <a:r>
              <a:rPr lang="en-US" altLang="ja-JP" sz="2000" dirty="0" smtClean="0"/>
              <a:t>(2/2</a:t>
            </a:r>
            <a:r>
              <a:rPr lang="en-US" altLang="ja-JP" sz="2000" dirty="0"/>
              <a:t>)</a:t>
            </a:r>
            <a:endParaRPr kumimoji="1" lang="ja-JP" altLang="en-US" sz="2000" dirty="0"/>
          </a:p>
        </p:txBody>
      </p:sp>
      <p:sp>
        <p:nvSpPr>
          <p:cNvPr id="15" name="テキスト プレースホルダー 7"/>
          <p:cNvSpPr txBox="1">
            <a:spLocks/>
          </p:cNvSpPr>
          <p:nvPr/>
        </p:nvSpPr>
        <p:spPr bwMode="gray">
          <a:xfrm>
            <a:off x="239916" y="817533"/>
            <a:ext cx="11712168" cy="936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4800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400" b="1" kern="0" dirty="0" smtClean="0">
                <a:solidFill>
                  <a:srgbClr val="005DD6"/>
                </a:solidFill>
                <a:effectLst>
                  <a:glow rad="152400">
                    <a:srgbClr val="FFFFFF"/>
                  </a:glow>
                </a:effectLst>
                <a:latin typeface="メイリオ"/>
              </a:rPr>
              <a:t>It also provided support for operational scenarios such as emergency patching of an running EC2 (</a:t>
            </a:r>
            <a:r>
              <a:rPr lang="en-US" altLang="ja-JP" sz="2400" b="1" kern="0" dirty="0" err="1" smtClean="0">
                <a:solidFill>
                  <a:srgbClr val="005DD6"/>
                </a:solidFill>
                <a:effectLst>
                  <a:glow rad="152400">
                    <a:srgbClr val="FFFFFF"/>
                  </a:glow>
                </a:effectLst>
                <a:latin typeface="メイリオ"/>
              </a:rPr>
              <a:t>Autoscale</a:t>
            </a:r>
            <a:r>
              <a:rPr lang="en-US" altLang="ja-JP" sz="2400" b="1" kern="0" dirty="0" smtClean="0">
                <a:solidFill>
                  <a:srgbClr val="005DD6"/>
                </a:solidFill>
                <a:effectLst>
                  <a:glow rad="152400">
                    <a:srgbClr val="FFFFFF"/>
                  </a:glow>
                </a:effectLst>
                <a:latin typeface="メイリオ"/>
              </a:rPr>
              <a:t>)</a:t>
            </a:r>
          </a:p>
        </p:txBody>
      </p:sp>
      <p:pic>
        <p:nvPicPr>
          <p:cNvPr id="12290" name="Picture 2" descr="https://exastro-suite.github.io/it-automation-docs/asset/case/case004/case_image01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23" y="1969586"/>
            <a:ext cx="11171479" cy="442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175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タイトル 53"/>
          <p:cNvSpPr>
            <a:spLocks noGrp="1"/>
          </p:cNvSpPr>
          <p:nvPr>
            <p:ph type="title"/>
          </p:nvPr>
        </p:nvSpPr>
        <p:spPr/>
        <p:txBody>
          <a:bodyPr>
            <a:normAutofit/>
          </a:bodyPr>
          <a:lstStyle/>
          <a:p>
            <a:r>
              <a:rPr lang="en-US" altLang="ja-JP" dirty="0" smtClean="0"/>
              <a:t>【Case</a:t>
            </a:r>
            <a:r>
              <a:rPr lang="ja-JP" altLang="en-US" dirty="0" smtClean="0"/>
              <a:t> ⑤</a:t>
            </a:r>
            <a:r>
              <a:rPr lang="en-US" altLang="ja-JP" dirty="0" smtClean="0"/>
              <a:t>】Automated </a:t>
            </a:r>
            <a:r>
              <a:rPr lang="en-US" altLang="ja-JP" dirty="0"/>
              <a:t>fault handling in operational tasks </a:t>
            </a:r>
            <a:r>
              <a:rPr lang="ja-JP" altLang="en-US" dirty="0" smtClean="0"/>
              <a:t>－</a:t>
            </a:r>
            <a:r>
              <a:rPr lang="en-US" altLang="ja-JP" dirty="0" smtClean="0"/>
              <a:t>Before</a:t>
            </a:r>
            <a:r>
              <a:rPr lang="ja-JP" altLang="en-US" dirty="0" smtClean="0"/>
              <a:t>－</a:t>
            </a:r>
            <a:endParaRPr kumimoji="1" lang="ja-JP" altLang="en-US" dirty="0"/>
          </a:p>
        </p:txBody>
      </p:sp>
      <p:sp>
        <p:nvSpPr>
          <p:cNvPr id="63" name="テキスト プレースホルダー 7"/>
          <p:cNvSpPr txBox="1">
            <a:spLocks/>
          </p:cNvSpPr>
          <p:nvPr/>
        </p:nvSpPr>
        <p:spPr bwMode="gray">
          <a:xfrm>
            <a:off x="239916" y="817533"/>
            <a:ext cx="11712168" cy="71282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400" b="1" kern="0" dirty="0" smtClean="0">
                <a:solidFill>
                  <a:srgbClr val="005DD6"/>
                </a:solidFill>
                <a:effectLst>
                  <a:glow rad="152400">
                    <a:srgbClr val="FFFFFF"/>
                  </a:glow>
                </a:effectLst>
                <a:latin typeface="メイリオ"/>
                <a:ea typeface="メイリオ"/>
              </a:rPr>
              <a:t>The whole operation of handling problems had to be done manually.</a:t>
            </a:r>
            <a:endParaRPr lang="en-US" altLang="ja-JP" sz="2400" b="1" kern="0" dirty="0">
              <a:solidFill>
                <a:srgbClr val="005DD6"/>
              </a:solidFill>
              <a:effectLst>
                <a:glow rad="152400">
                  <a:srgbClr val="FFFFFF"/>
                </a:glow>
              </a:effectLst>
              <a:latin typeface="メイリオ"/>
              <a:ea typeface="メイリオ"/>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0140"/>
            <a:ext cx="12192000" cy="5016500"/>
          </a:xfrm>
          <a:prstGeom prst="rect">
            <a:avLst/>
          </a:prstGeom>
        </p:spPr>
      </p:pic>
    </p:spTree>
    <p:extLst>
      <p:ext uri="{BB962C8B-B14F-4D97-AF65-F5344CB8AC3E}">
        <p14:creationId xmlns:p14="http://schemas.microsoft.com/office/powerpoint/2010/main" val="3953148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タイトル 50"/>
          <p:cNvSpPr>
            <a:spLocks noGrp="1"/>
          </p:cNvSpPr>
          <p:nvPr>
            <p:ph type="title"/>
          </p:nvPr>
        </p:nvSpPr>
        <p:spPr/>
        <p:txBody>
          <a:bodyPr>
            <a:normAutofit/>
          </a:bodyPr>
          <a:lstStyle/>
          <a:p>
            <a:r>
              <a:rPr lang="en-US" altLang="ja-JP" dirty="0"/>
              <a:t>【Case</a:t>
            </a:r>
            <a:r>
              <a:rPr lang="ja-JP" altLang="en-US" dirty="0"/>
              <a:t> ⑤</a:t>
            </a:r>
            <a:r>
              <a:rPr lang="en-US" altLang="ja-JP" dirty="0"/>
              <a:t>】Automated fault handling in operational tasks </a:t>
            </a:r>
            <a:r>
              <a:rPr lang="ja-JP" altLang="en-US" dirty="0"/>
              <a:t>－</a:t>
            </a:r>
            <a:r>
              <a:rPr lang="en-US" altLang="ja-JP" dirty="0"/>
              <a:t>Before</a:t>
            </a:r>
            <a:r>
              <a:rPr lang="ja-JP" altLang="en-US" dirty="0"/>
              <a:t>－</a:t>
            </a:r>
            <a:endParaRPr kumimoji="1" lang="ja-JP" altLang="en-US" dirty="0"/>
          </a:p>
        </p:txBody>
      </p:sp>
      <p:sp>
        <p:nvSpPr>
          <p:cNvPr id="74" name="テキスト プレースホルダー 7"/>
          <p:cNvSpPr txBox="1">
            <a:spLocks/>
          </p:cNvSpPr>
          <p:nvPr/>
        </p:nvSpPr>
        <p:spPr bwMode="gray">
          <a:xfrm>
            <a:off x="38100" y="817533"/>
            <a:ext cx="12034730" cy="71282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96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400" b="1" kern="0" dirty="0" smtClean="0">
                <a:solidFill>
                  <a:srgbClr val="005DD6"/>
                </a:solidFill>
                <a:effectLst>
                  <a:glow rad="152400">
                    <a:srgbClr val="FFFFFF"/>
                  </a:glow>
                </a:effectLst>
                <a:latin typeface="メイリオ"/>
                <a:ea typeface="メイリオ"/>
              </a:rPr>
              <a:t>We were able to minimize the amount of manual labor by using Exastro</a:t>
            </a:r>
            <a:endParaRPr lang="en-US" altLang="ja-JP" sz="2400" b="1" kern="0" dirty="0">
              <a:solidFill>
                <a:srgbClr val="005DD6"/>
              </a:solidFill>
              <a:effectLst>
                <a:glow rad="152400">
                  <a:srgbClr val="FFFFFF"/>
                </a:glow>
              </a:effectLst>
              <a:latin typeface="メイリオ"/>
              <a:ea typeface="メイリオ"/>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1630"/>
            <a:ext cx="12192000" cy="5016500"/>
          </a:xfrm>
          <a:prstGeom prst="rect">
            <a:avLst/>
          </a:prstGeom>
        </p:spPr>
      </p:pic>
    </p:spTree>
    <p:extLst>
      <p:ext uri="{BB962C8B-B14F-4D97-AF65-F5344CB8AC3E}">
        <p14:creationId xmlns:p14="http://schemas.microsoft.com/office/powerpoint/2010/main" val="3976258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Reference 1) Our goal of making Exastro OSS</a:t>
            </a:r>
            <a:endParaRPr kumimoji="1" lang="ja-JP" altLang="en-US" sz="3600" b="1" dirty="0"/>
          </a:p>
        </p:txBody>
      </p:sp>
      <p:sp>
        <p:nvSpPr>
          <p:cNvPr id="3" name="正方形/長方形 2"/>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ja-JP" altLang="en-US" sz="2800" b="1" dirty="0">
                <a:solidFill>
                  <a:srgbClr val="173E70"/>
                </a:solidFill>
                <a:effectLst>
                  <a:glow rad="63500">
                    <a:schemeClr val="bg1"/>
                  </a:glow>
                </a:effectLst>
                <a:latin typeface="+mn-ea"/>
              </a:rPr>
              <a:t>参考</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2312505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dirty="0" smtClean="0"/>
              <a:t>Our goal of making Exastro OSS.</a:t>
            </a:r>
            <a:endParaRPr kumimoji="1" lang="ja-JP" altLang="en-US" dirty="0"/>
          </a:p>
        </p:txBody>
      </p:sp>
      <p:sp>
        <p:nvSpPr>
          <p:cNvPr id="15" name="テキスト プレースホルダー 7"/>
          <p:cNvSpPr txBox="1">
            <a:spLocks/>
          </p:cNvSpPr>
          <p:nvPr/>
        </p:nvSpPr>
        <p:spPr bwMode="gray">
          <a:xfrm>
            <a:off x="239916" y="817533"/>
            <a:ext cx="11712168" cy="1152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400" b="1" kern="0" dirty="0" smtClean="0">
                <a:solidFill>
                  <a:srgbClr val="005DD6"/>
                </a:solidFill>
                <a:effectLst>
                  <a:glow rad="152400">
                    <a:srgbClr val="FFFFFF"/>
                  </a:glow>
                </a:effectLst>
                <a:latin typeface="メイリオ"/>
              </a:rPr>
              <a:t>The aim of making Exastro Suite OSS was to be able to share it widely in the current market and collaborating with other software and it’s developers to solve the “pain” of IT Engineers.</a:t>
            </a:r>
            <a:endParaRPr lang="en-US" altLang="ja-JP" sz="2400" b="1" kern="0" dirty="0">
              <a:solidFill>
                <a:srgbClr val="005DD6"/>
              </a:solidFill>
              <a:effectLst>
                <a:glow rad="152400">
                  <a:srgbClr val="FFFFFF"/>
                </a:glow>
              </a:effectLst>
              <a:latin typeface="メイリオ"/>
              <a:ea typeface="メイリオ"/>
            </a:endParaRPr>
          </a:p>
        </p:txBody>
      </p:sp>
      <p:sp>
        <p:nvSpPr>
          <p:cNvPr id="5" name="正方形/長方形 4"/>
          <p:cNvSpPr/>
          <p:nvPr/>
        </p:nvSpPr>
        <p:spPr bwMode="auto">
          <a:xfrm>
            <a:off x="239916" y="2067675"/>
            <a:ext cx="11711435" cy="4080000"/>
          </a:xfrm>
          <a:prstGeom prst="rect">
            <a:avLst/>
          </a:prstGeom>
          <a:solidFill>
            <a:schemeClr val="bg1"/>
          </a:solidFill>
          <a:ln w="19050">
            <a:solidFill>
              <a:srgbClr val="002B62"/>
            </a:solidFill>
          </a:ln>
          <a:effectLst>
            <a:outerShdw blurRad="50800" dist="38100" dir="2700000" algn="tl" rotWithShape="0">
              <a:prstClr val="black">
                <a:alpha val="40000"/>
              </a:prstClr>
            </a:outerShdw>
          </a:effectLst>
          <a:extLst/>
        </p:spPr>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r>
              <a:rPr lang="en-US" altLang="ja-JP" sz="1867" dirty="0" smtClean="0"/>
              <a:t>NEC has developed IT Automation, a software that supports automating system construction and released it as an open source software (OSS) in April 2019.</a:t>
            </a:r>
            <a:r>
              <a:rPr lang="ja-JP" altLang="en-US" sz="1867" dirty="0"/>
              <a:t/>
            </a:r>
            <a:br>
              <a:rPr lang="ja-JP" altLang="en-US" sz="1867" dirty="0"/>
            </a:br>
            <a:r>
              <a:rPr lang="en-US" altLang="ja-JP" sz="1867" dirty="0" smtClean="0"/>
              <a:t>One of the challenges of building large-scale systems as been the repetition of manual routine tasks, such as setting up the devices that make up the system, as well as the variation of quality and efficiency of the workers.</a:t>
            </a:r>
            <a:r>
              <a:rPr lang="ja-JP" altLang="en-US" sz="1867" dirty="0"/>
              <a:t/>
            </a:r>
            <a:br>
              <a:rPr lang="ja-JP" altLang="en-US" sz="1867" dirty="0"/>
            </a:br>
            <a:r>
              <a:rPr lang="en-US" altLang="ja-JP" sz="1867" dirty="0" smtClean="0"/>
              <a:t>NEC has been building and developing mission-critical large scale-systems and has accumulated SI knowledge and experience. Exastro IT Automation is a software built to handle problems built from that same experience and previous knowledge and have been using it to automate a wide variety of system construction projects. However, recently, large-scale system construction have been done by multiple companies, meaning that the need for automation tools, such as Exastro IT Automation, is increasing.</a:t>
            </a:r>
            <a:r>
              <a:rPr lang="ja-JP" altLang="en-US" sz="1867" dirty="0"/>
              <a:t/>
            </a:r>
            <a:br>
              <a:rPr lang="ja-JP" altLang="en-US" sz="1867" dirty="0"/>
            </a:br>
            <a:r>
              <a:rPr lang="en-US" altLang="ja-JP" sz="1867" dirty="0" smtClean="0"/>
              <a:t>By making Exastro IT Automation OSS, we aim to share it widely in the market and form an ecosystem in collaboration with other software to create a new business model where we can practice social value creation.</a:t>
            </a:r>
            <a:endParaRPr lang="ja-JP" altLang="en-US" sz="1867" dirty="0">
              <a:latin typeface="+mj-ea"/>
              <a:ea typeface="+mj-ea"/>
            </a:endParaRPr>
          </a:p>
        </p:txBody>
      </p:sp>
      <p:sp>
        <p:nvSpPr>
          <p:cNvPr id="10" name="テキスト ボックス 9"/>
          <p:cNvSpPr txBox="1"/>
          <p:nvPr/>
        </p:nvSpPr>
        <p:spPr>
          <a:xfrm>
            <a:off x="203200" y="6166123"/>
            <a:ext cx="5976316" cy="420756"/>
          </a:xfrm>
          <a:prstGeom prst="rect">
            <a:avLst/>
          </a:prstGeom>
          <a:noFill/>
        </p:spPr>
        <p:txBody>
          <a:bodyPr wrap="none" rtlCol="0">
            <a:spAutoFit/>
          </a:bodyPr>
          <a:lstStyle/>
          <a:p>
            <a:r>
              <a:rPr lang="en-US" altLang="ja-JP" sz="1067" dirty="0" smtClean="0">
                <a:solidFill>
                  <a:schemeClr val="tx1">
                    <a:lumMod val="50000"/>
                    <a:lumOff val="50000"/>
                  </a:schemeClr>
                </a:solidFill>
                <a:latin typeface="+mn-ea"/>
              </a:rPr>
              <a:t>Source</a:t>
            </a:r>
            <a:r>
              <a:rPr lang="ja-JP" altLang="en-US" sz="1067" dirty="0" smtClean="0">
                <a:solidFill>
                  <a:schemeClr val="tx1">
                    <a:lumMod val="50000"/>
                    <a:lumOff val="50000"/>
                  </a:schemeClr>
                </a:solidFill>
                <a:latin typeface="+mn-ea"/>
              </a:rPr>
              <a:t>：</a:t>
            </a:r>
            <a:r>
              <a:rPr lang="en-US" altLang="ja-JP" sz="1067" dirty="0">
                <a:solidFill>
                  <a:schemeClr val="tx1">
                    <a:lumMod val="50000"/>
                    <a:lumOff val="50000"/>
                  </a:schemeClr>
                </a:solidFill>
                <a:latin typeface="+mn-ea"/>
              </a:rPr>
              <a:t>http://www.news2u.net/releases/165517/</a:t>
            </a:r>
          </a:p>
          <a:p>
            <a:r>
              <a:rPr lang="en-US" altLang="ja-JP" sz="1067" dirty="0" smtClean="0">
                <a:solidFill>
                  <a:schemeClr val="tx1">
                    <a:lumMod val="50000"/>
                    <a:lumOff val="50000"/>
                  </a:schemeClr>
                </a:solidFill>
                <a:latin typeface="+mn-ea"/>
              </a:rPr>
              <a:t>Note</a:t>
            </a:r>
            <a:r>
              <a:rPr lang="ja-JP" altLang="en-US" sz="1067" dirty="0" smtClean="0">
                <a:solidFill>
                  <a:schemeClr val="tx1">
                    <a:lumMod val="50000"/>
                    <a:lumOff val="50000"/>
                  </a:schemeClr>
                </a:solidFill>
                <a:latin typeface="+mn-ea"/>
              </a:rPr>
              <a:t>：</a:t>
            </a:r>
            <a:r>
              <a:rPr lang="en-US" altLang="ja-JP" sz="1067" dirty="0" smtClean="0">
                <a:solidFill>
                  <a:schemeClr val="tx1">
                    <a:lumMod val="50000"/>
                    <a:lumOff val="50000"/>
                  </a:schemeClr>
                </a:solidFill>
                <a:latin typeface="+mn-ea"/>
              </a:rPr>
              <a:t>Old name</a:t>
            </a:r>
            <a:r>
              <a:rPr lang="ja-JP" altLang="en-US" sz="1067" dirty="0" smtClean="0">
                <a:solidFill>
                  <a:schemeClr val="tx1">
                    <a:lumMod val="50000"/>
                    <a:lumOff val="50000"/>
                  </a:schemeClr>
                </a:solidFill>
                <a:latin typeface="+mn-ea"/>
              </a:rPr>
              <a:t>「</a:t>
            </a:r>
            <a:r>
              <a:rPr lang="en-US" altLang="ja-JP" sz="1067" dirty="0" err="1">
                <a:solidFill>
                  <a:schemeClr val="tx1">
                    <a:lumMod val="50000"/>
                    <a:lumOff val="50000"/>
                  </a:schemeClr>
                </a:solidFill>
                <a:latin typeface="+mn-ea"/>
              </a:rPr>
              <a:t>astroll</a:t>
            </a:r>
            <a:r>
              <a:rPr lang="en-US" altLang="ja-JP" sz="1067" dirty="0">
                <a:solidFill>
                  <a:schemeClr val="tx1">
                    <a:lumMod val="50000"/>
                    <a:lumOff val="50000"/>
                  </a:schemeClr>
                </a:solidFill>
                <a:latin typeface="+mn-ea"/>
              </a:rPr>
              <a:t> IT Automation</a:t>
            </a:r>
            <a:r>
              <a:rPr lang="ja-JP" altLang="en-US" sz="1067" dirty="0">
                <a:solidFill>
                  <a:schemeClr val="tx1">
                    <a:lumMod val="50000"/>
                    <a:lumOff val="50000"/>
                  </a:schemeClr>
                </a:solidFill>
                <a:latin typeface="+mn-ea"/>
              </a:rPr>
              <a:t>」は「</a:t>
            </a:r>
            <a:r>
              <a:rPr lang="en-US" altLang="ja-JP" sz="1067" dirty="0">
                <a:solidFill>
                  <a:schemeClr val="tx1">
                    <a:lumMod val="50000"/>
                    <a:lumOff val="50000"/>
                  </a:schemeClr>
                </a:solidFill>
                <a:latin typeface="+mn-ea"/>
              </a:rPr>
              <a:t>Exastro IT Automation</a:t>
            </a:r>
            <a:r>
              <a:rPr lang="ja-JP" altLang="en-US" sz="1067" dirty="0">
                <a:solidFill>
                  <a:schemeClr val="tx1">
                    <a:lumMod val="50000"/>
                    <a:lumOff val="50000"/>
                  </a:schemeClr>
                </a:solidFill>
                <a:latin typeface="+mn-ea"/>
              </a:rPr>
              <a:t>」に書き直している</a:t>
            </a:r>
          </a:p>
        </p:txBody>
      </p:sp>
      <p:sp>
        <p:nvSpPr>
          <p:cNvPr id="2" name="正方形/長方形 1"/>
          <p:cNvSpPr/>
          <p:nvPr/>
        </p:nvSpPr>
        <p:spPr bwMode="auto">
          <a:xfrm>
            <a:off x="3647660" y="4745190"/>
            <a:ext cx="8126328" cy="217334"/>
          </a:xfrm>
          <a:prstGeom prst="rect">
            <a:avLst/>
          </a:prstGeom>
          <a:solidFill>
            <a:srgbClr val="C00000">
              <a:alpha val="25000"/>
            </a:srgbClr>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17" name="正方形/長方形 16"/>
          <p:cNvSpPr/>
          <p:nvPr/>
        </p:nvSpPr>
        <p:spPr bwMode="auto">
          <a:xfrm>
            <a:off x="322218" y="4992613"/>
            <a:ext cx="3109412" cy="243472"/>
          </a:xfrm>
          <a:prstGeom prst="rect">
            <a:avLst/>
          </a:prstGeom>
          <a:solidFill>
            <a:srgbClr val="C00000">
              <a:alpha val="25000"/>
            </a:srgbClr>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21" name="正方形/長方形 20"/>
          <p:cNvSpPr/>
          <p:nvPr/>
        </p:nvSpPr>
        <p:spPr bwMode="auto">
          <a:xfrm>
            <a:off x="322217" y="5280204"/>
            <a:ext cx="11451771" cy="255088"/>
          </a:xfrm>
          <a:prstGeom prst="rect">
            <a:avLst/>
          </a:prstGeom>
          <a:solidFill>
            <a:srgbClr val="C00000">
              <a:alpha val="25000"/>
            </a:srgbClr>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22" name="正方形/長方形 21"/>
          <p:cNvSpPr/>
          <p:nvPr/>
        </p:nvSpPr>
        <p:spPr bwMode="auto">
          <a:xfrm>
            <a:off x="322217" y="5564336"/>
            <a:ext cx="11451771" cy="255088"/>
          </a:xfrm>
          <a:prstGeom prst="rect">
            <a:avLst/>
          </a:prstGeom>
          <a:solidFill>
            <a:srgbClr val="C00000">
              <a:alpha val="25000"/>
            </a:srgbClr>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23" name="正方形/長方形 22"/>
          <p:cNvSpPr/>
          <p:nvPr/>
        </p:nvSpPr>
        <p:spPr bwMode="auto">
          <a:xfrm>
            <a:off x="322218" y="5851927"/>
            <a:ext cx="3469462" cy="295748"/>
          </a:xfrm>
          <a:prstGeom prst="rect">
            <a:avLst/>
          </a:prstGeom>
          <a:solidFill>
            <a:srgbClr val="C00000">
              <a:alpha val="25000"/>
            </a:srgbClr>
          </a:solidFill>
          <a:ln>
            <a:no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3" name="正方形/長方形 2"/>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2189090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389020"/>
            <a:ext cx="11787716" cy="1144347"/>
          </a:xfrm>
        </p:spPr>
        <p:txBody>
          <a:bodyPr/>
          <a:lstStyle/>
          <a:p>
            <a:r>
              <a:rPr lang="en-US" altLang="ja-JP" sz="3600" b="1" dirty="0" smtClean="0"/>
              <a:t>Reference2)</a:t>
            </a:r>
            <a:r>
              <a:rPr lang="ja-JP" altLang="en-US" sz="3600" b="1" dirty="0" smtClean="0"/>
              <a:t> </a:t>
            </a:r>
            <a:r>
              <a:rPr lang="en-US" altLang="ja-JP" sz="3600" b="1" dirty="0" smtClean="0"/>
              <a:t>Offensive and Defensive                    			   Automation</a:t>
            </a:r>
            <a:endParaRPr kumimoji="1" lang="ja-JP" altLang="en-US" sz="3600" b="1" dirty="0"/>
          </a:p>
        </p:txBody>
      </p:sp>
      <p:sp>
        <p:nvSpPr>
          <p:cNvPr id="3" name="正方形/長方形 2"/>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3524811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bwMode="auto">
          <a:xfrm>
            <a:off x="1776000" y="1772770"/>
            <a:ext cx="8640000" cy="4664461"/>
          </a:xfrm>
          <a:prstGeom prst="rect">
            <a:avLst/>
          </a:prstGeom>
          <a:solidFill>
            <a:schemeClr val="bg1"/>
          </a:solidFill>
          <a:ln w="12700">
            <a:noFill/>
          </a:ln>
          <a:effectLst>
            <a:glow rad="127000">
              <a:schemeClr val="bg1"/>
            </a:glow>
            <a:softEdge rad="3175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タイトル 32"/>
          <p:cNvSpPr>
            <a:spLocks noGrp="1"/>
          </p:cNvSpPr>
          <p:nvPr>
            <p:ph type="title"/>
          </p:nvPr>
        </p:nvSpPr>
        <p:spPr>
          <a:xfrm>
            <a:off x="239916" y="0"/>
            <a:ext cx="11712000" cy="607192"/>
          </a:xfrm>
        </p:spPr>
        <p:txBody>
          <a:bodyPr>
            <a:noAutofit/>
          </a:bodyPr>
          <a:lstStyle/>
          <a:p>
            <a:r>
              <a:rPr lang="en-US" altLang="ja-JP" sz="2000" dirty="0" smtClean="0"/>
              <a:t>【Offensive and Defensive </a:t>
            </a:r>
            <a:r>
              <a:rPr lang="en-US" altLang="ja-JP" sz="2000" dirty="0" err="1" smtClean="0"/>
              <a:t>Automation】Virtualization</a:t>
            </a:r>
            <a:r>
              <a:rPr lang="en-US" altLang="ja-JP" sz="2000" dirty="0" smtClean="0"/>
              <a:t>/Automation and transition to CAPEX/OPEX (1/3)</a:t>
            </a:r>
            <a:endParaRPr kumimoji="1" lang="ja-JP" altLang="en-US" sz="2000" dirty="0"/>
          </a:p>
        </p:txBody>
      </p:sp>
      <p:sp>
        <p:nvSpPr>
          <p:cNvPr id="6" name="テキスト プレースホルダー 7"/>
          <p:cNvSpPr txBox="1">
            <a:spLocks/>
          </p:cNvSpPr>
          <p:nvPr/>
        </p:nvSpPr>
        <p:spPr bwMode="gray">
          <a:xfrm>
            <a:off x="239916" y="817533"/>
            <a:ext cx="11712168" cy="81560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wrap="none"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smtClean="0">
                <a:solidFill>
                  <a:srgbClr val="005DD6"/>
                </a:solidFill>
                <a:effectLst>
                  <a:glow rad="152400">
                    <a:srgbClr val="FFFFFF"/>
                  </a:glow>
                </a:effectLst>
                <a:latin typeface="メイリオ"/>
              </a:rPr>
              <a:t>The 2 different areas of automation have different objectives.</a:t>
            </a:r>
            <a:br>
              <a:rPr lang="en-US" altLang="ja-JP" sz="2667" b="1" kern="0" dirty="0" smtClean="0">
                <a:solidFill>
                  <a:srgbClr val="005DD6"/>
                </a:solidFill>
                <a:effectLst>
                  <a:glow rad="152400">
                    <a:srgbClr val="FFFFFF"/>
                  </a:glow>
                </a:effectLst>
                <a:latin typeface="メイリオ"/>
              </a:rPr>
            </a:br>
            <a:r>
              <a:rPr lang="en-US" altLang="ja-JP" sz="2667" b="1" kern="0" dirty="0" smtClean="0">
                <a:solidFill>
                  <a:srgbClr val="005DD6"/>
                </a:solidFill>
                <a:effectLst>
                  <a:glow rad="152400">
                    <a:srgbClr val="FFFFFF"/>
                  </a:glow>
                </a:effectLst>
                <a:latin typeface="メイリオ"/>
              </a:rPr>
              <a:t>Even from a financial perspective.</a:t>
            </a:r>
            <a:endParaRPr lang="ja-JP" altLang="en-US" sz="2667" b="1" kern="0" dirty="0">
              <a:solidFill>
                <a:srgbClr val="C00000"/>
              </a:solidFill>
              <a:effectLst>
                <a:glow rad="152400">
                  <a:srgbClr val="FFFFFF"/>
                </a:glow>
              </a:effectLst>
              <a:latin typeface="メイリオ"/>
            </a:endParaRPr>
          </a:p>
        </p:txBody>
      </p:sp>
      <p:sp>
        <p:nvSpPr>
          <p:cNvPr id="7" name="正方形/長方形 6"/>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p>
        </p:txBody>
      </p:sp>
      <p:pic>
        <p:nvPicPr>
          <p:cNvPr id="4" name="図 3"/>
          <p:cNvPicPr>
            <a:picLocks noChangeAspect="1"/>
          </p:cNvPicPr>
          <p:nvPr/>
        </p:nvPicPr>
        <p:blipFill>
          <a:blip r:embed="rId2"/>
          <a:stretch>
            <a:fillRect/>
          </a:stretch>
        </p:blipFill>
        <p:spPr>
          <a:xfrm>
            <a:off x="2099661" y="1772770"/>
            <a:ext cx="7992510" cy="4658356"/>
          </a:xfrm>
          <a:prstGeom prst="rect">
            <a:avLst/>
          </a:prstGeom>
        </p:spPr>
      </p:pic>
    </p:spTree>
    <p:extLst>
      <p:ext uri="{BB962C8B-B14F-4D97-AF65-F5344CB8AC3E}">
        <p14:creationId xmlns:p14="http://schemas.microsoft.com/office/powerpoint/2010/main" val="3238380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bwMode="auto">
          <a:xfrm>
            <a:off x="1776000" y="1772770"/>
            <a:ext cx="8640000" cy="4664461"/>
          </a:xfrm>
          <a:prstGeom prst="rect">
            <a:avLst/>
          </a:prstGeom>
          <a:solidFill>
            <a:schemeClr val="bg1"/>
          </a:solidFill>
          <a:ln w="12700">
            <a:noFill/>
          </a:ln>
          <a:effectLst>
            <a:glow rad="127000">
              <a:schemeClr val="bg1"/>
            </a:glow>
            <a:softEdge rad="3175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9" name="図 8"/>
          <p:cNvPicPr>
            <a:picLocks noChangeAspect="1"/>
          </p:cNvPicPr>
          <p:nvPr/>
        </p:nvPicPr>
        <p:blipFill>
          <a:blip r:embed="rId2"/>
          <a:stretch>
            <a:fillRect/>
          </a:stretch>
        </p:blipFill>
        <p:spPr>
          <a:xfrm>
            <a:off x="2099661" y="1772770"/>
            <a:ext cx="7992510" cy="4658356"/>
          </a:xfrm>
          <a:prstGeom prst="rect">
            <a:avLst/>
          </a:prstGeom>
        </p:spPr>
      </p:pic>
      <p:sp>
        <p:nvSpPr>
          <p:cNvPr id="33" name="タイトル 32"/>
          <p:cNvSpPr>
            <a:spLocks noGrp="1"/>
          </p:cNvSpPr>
          <p:nvPr>
            <p:ph type="title"/>
          </p:nvPr>
        </p:nvSpPr>
        <p:spPr>
          <a:xfrm>
            <a:off x="239916" y="80600"/>
            <a:ext cx="11712000" cy="468000"/>
          </a:xfrm>
        </p:spPr>
        <p:txBody>
          <a:bodyPr>
            <a:noAutofit/>
          </a:bodyPr>
          <a:lstStyle/>
          <a:p>
            <a:r>
              <a:rPr lang="en-US" altLang="ja-JP" sz="2000" dirty="0"/>
              <a:t>【Offensive and Defensive </a:t>
            </a:r>
            <a:r>
              <a:rPr lang="en-US" altLang="ja-JP" sz="2000" dirty="0" err="1"/>
              <a:t>Automation】Virtualization</a:t>
            </a:r>
            <a:r>
              <a:rPr lang="en-US" altLang="ja-JP" sz="2000" dirty="0"/>
              <a:t>/Automation and transition to CAPEX/OPEX </a:t>
            </a:r>
            <a:r>
              <a:rPr lang="en-US" altLang="ja-JP" sz="2000" dirty="0" smtClean="0"/>
              <a:t>(2/3</a:t>
            </a:r>
            <a:r>
              <a:rPr lang="en-US" altLang="ja-JP" sz="2000" dirty="0"/>
              <a:t>)</a:t>
            </a:r>
            <a:endParaRPr kumimoji="1" lang="ja-JP" altLang="en-US" sz="2000" dirty="0"/>
          </a:p>
        </p:txBody>
      </p:sp>
      <p:sp>
        <p:nvSpPr>
          <p:cNvPr id="6" name="テキスト プレースホルダー 7"/>
          <p:cNvSpPr txBox="1">
            <a:spLocks/>
          </p:cNvSpPr>
          <p:nvPr/>
        </p:nvSpPr>
        <p:spPr bwMode="gray">
          <a:xfrm>
            <a:off x="239916" y="817533"/>
            <a:ext cx="11712168" cy="81560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wrap="none"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smtClean="0">
                <a:solidFill>
                  <a:srgbClr val="005DD6"/>
                </a:solidFill>
                <a:effectLst>
                  <a:glow rad="152400">
                    <a:srgbClr val="FFFFFF"/>
                  </a:glow>
                </a:effectLst>
                <a:latin typeface="メイリオ"/>
              </a:rPr>
              <a:t>Defensive automation often aims to</a:t>
            </a:r>
            <a:br>
              <a:rPr lang="en-US" altLang="ja-JP" sz="2667" b="1" kern="0" dirty="0" smtClean="0">
                <a:solidFill>
                  <a:srgbClr val="005DD6"/>
                </a:solidFill>
                <a:effectLst>
                  <a:glow rad="152400">
                    <a:srgbClr val="FFFFFF"/>
                  </a:glow>
                </a:effectLst>
                <a:latin typeface="メイリオ"/>
              </a:rPr>
            </a:br>
            <a:r>
              <a:rPr lang="en-US" altLang="ja-JP" sz="2667" b="1" kern="0" dirty="0">
                <a:solidFill>
                  <a:srgbClr val="C00000"/>
                </a:solidFill>
                <a:effectLst>
                  <a:glow rad="152400">
                    <a:srgbClr val="FFFFFF"/>
                  </a:glow>
                </a:effectLst>
                <a:latin typeface="メイリオ"/>
              </a:rPr>
              <a:t>i</a:t>
            </a:r>
            <a:r>
              <a:rPr lang="en-US" altLang="ja-JP" sz="2667" b="1" kern="0" dirty="0" smtClean="0">
                <a:solidFill>
                  <a:srgbClr val="C00000"/>
                </a:solidFill>
                <a:effectLst>
                  <a:glow rad="152400">
                    <a:srgbClr val="FFFFFF"/>
                  </a:glow>
                </a:effectLst>
                <a:latin typeface="メイリオ"/>
              </a:rPr>
              <a:t>mprove OPEX efficiency (maintenance costs).</a:t>
            </a:r>
            <a:endParaRPr lang="ja-JP" altLang="en-US" sz="2667" b="1" kern="0" dirty="0">
              <a:solidFill>
                <a:srgbClr val="C00000"/>
              </a:solidFill>
              <a:effectLst>
                <a:glow rad="152400">
                  <a:srgbClr val="FFFFFF"/>
                </a:glow>
              </a:effectLst>
              <a:latin typeface="メイリオ"/>
            </a:endParaRPr>
          </a:p>
        </p:txBody>
      </p:sp>
      <p:sp>
        <p:nvSpPr>
          <p:cNvPr id="4" name="楕円 3"/>
          <p:cNvSpPr/>
          <p:nvPr/>
        </p:nvSpPr>
        <p:spPr bwMode="auto">
          <a:xfrm>
            <a:off x="5231880" y="5013220"/>
            <a:ext cx="1656230" cy="576080"/>
          </a:xfrm>
          <a:prstGeom prst="ellipse">
            <a:avLst/>
          </a:prstGeom>
          <a:noFill/>
          <a:ln w="381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 name="フリーフォーム 4"/>
          <p:cNvSpPr/>
          <p:nvPr/>
        </p:nvSpPr>
        <p:spPr bwMode="auto">
          <a:xfrm>
            <a:off x="4367760" y="3789049"/>
            <a:ext cx="3384470" cy="729049"/>
          </a:xfrm>
          <a:custGeom>
            <a:avLst/>
            <a:gdLst>
              <a:gd name="connsiteX0" fmla="*/ 859536 w 3694176"/>
              <a:gd name="connsiteY0" fmla="*/ 0 h 524256"/>
              <a:gd name="connsiteX1" fmla="*/ 3694176 w 3694176"/>
              <a:gd name="connsiteY1" fmla="*/ 0 h 524256"/>
              <a:gd name="connsiteX2" fmla="*/ 3694176 w 3694176"/>
              <a:gd name="connsiteY2" fmla="*/ 274320 h 524256"/>
              <a:gd name="connsiteX3" fmla="*/ 2304288 w 3694176"/>
              <a:gd name="connsiteY3" fmla="*/ 274320 h 524256"/>
              <a:gd name="connsiteX4" fmla="*/ 1383792 w 3694176"/>
              <a:gd name="connsiteY4" fmla="*/ 524256 h 524256"/>
              <a:gd name="connsiteX5" fmla="*/ 0 w 3694176"/>
              <a:gd name="connsiteY5" fmla="*/ 524256 h 524256"/>
              <a:gd name="connsiteX6" fmla="*/ 0 w 3694176"/>
              <a:gd name="connsiteY6" fmla="*/ 0 h 524256"/>
              <a:gd name="connsiteX7" fmla="*/ 859536 w 3694176"/>
              <a:gd name="connsiteY7" fmla="*/ 0 h 524256"/>
              <a:gd name="connsiteX0" fmla="*/ 859536 w 3694176"/>
              <a:gd name="connsiteY0" fmla="*/ 0 h 524256"/>
              <a:gd name="connsiteX1" fmla="*/ 3694176 w 3694176"/>
              <a:gd name="connsiteY1" fmla="*/ 0 h 524256"/>
              <a:gd name="connsiteX2" fmla="*/ 3694176 w 3694176"/>
              <a:gd name="connsiteY2" fmla="*/ 274320 h 524256"/>
              <a:gd name="connsiteX3" fmla="*/ 2086539 w 3694176"/>
              <a:gd name="connsiteY3" fmla="*/ 329970 h 524256"/>
              <a:gd name="connsiteX4" fmla="*/ 1383792 w 3694176"/>
              <a:gd name="connsiteY4" fmla="*/ 524256 h 524256"/>
              <a:gd name="connsiteX5" fmla="*/ 0 w 3694176"/>
              <a:gd name="connsiteY5" fmla="*/ 524256 h 524256"/>
              <a:gd name="connsiteX6" fmla="*/ 0 w 3694176"/>
              <a:gd name="connsiteY6" fmla="*/ 0 h 524256"/>
              <a:gd name="connsiteX7" fmla="*/ 859536 w 3694176"/>
              <a:gd name="connsiteY7" fmla="*/ 0 h 524256"/>
              <a:gd name="connsiteX0" fmla="*/ 859536 w 3694176"/>
              <a:gd name="connsiteY0" fmla="*/ 0 h 524256"/>
              <a:gd name="connsiteX1" fmla="*/ 3694176 w 3694176"/>
              <a:gd name="connsiteY1" fmla="*/ 0 h 524256"/>
              <a:gd name="connsiteX2" fmla="*/ 3694176 w 3694176"/>
              <a:gd name="connsiteY2" fmla="*/ 329970 h 524256"/>
              <a:gd name="connsiteX3" fmla="*/ 2086539 w 3694176"/>
              <a:gd name="connsiteY3" fmla="*/ 329970 h 524256"/>
              <a:gd name="connsiteX4" fmla="*/ 1383792 w 3694176"/>
              <a:gd name="connsiteY4" fmla="*/ 524256 h 524256"/>
              <a:gd name="connsiteX5" fmla="*/ 0 w 3694176"/>
              <a:gd name="connsiteY5" fmla="*/ 524256 h 524256"/>
              <a:gd name="connsiteX6" fmla="*/ 0 w 3694176"/>
              <a:gd name="connsiteY6" fmla="*/ 0 h 524256"/>
              <a:gd name="connsiteX7" fmla="*/ 859536 w 3694176"/>
              <a:gd name="connsiteY7" fmla="*/ 0 h 524256"/>
              <a:gd name="connsiteX0" fmla="*/ 859536 w 3694176"/>
              <a:gd name="connsiteY0" fmla="*/ 0 h 524256"/>
              <a:gd name="connsiteX1" fmla="*/ 3694176 w 3694176"/>
              <a:gd name="connsiteY1" fmla="*/ 0 h 524256"/>
              <a:gd name="connsiteX2" fmla="*/ 3694176 w 3694176"/>
              <a:gd name="connsiteY2" fmla="*/ 329970 h 524256"/>
              <a:gd name="connsiteX3" fmla="*/ 2086539 w 3694176"/>
              <a:gd name="connsiteY3" fmla="*/ 329970 h 524256"/>
              <a:gd name="connsiteX4" fmla="*/ 1259363 w 3694176"/>
              <a:gd name="connsiteY4" fmla="*/ 482519 h 524256"/>
              <a:gd name="connsiteX5" fmla="*/ 0 w 3694176"/>
              <a:gd name="connsiteY5" fmla="*/ 524256 h 524256"/>
              <a:gd name="connsiteX6" fmla="*/ 0 w 3694176"/>
              <a:gd name="connsiteY6" fmla="*/ 0 h 524256"/>
              <a:gd name="connsiteX7" fmla="*/ 859536 w 3694176"/>
              <a:gd name="connsiteY7" fmla="*/ 0 h 524256"/>
              <a:gd name="connsiteX0" fmla="*/ 859536 w 3694176"/>
              <a:gd name="connsiteY0" fmla="*/ 0 h 489475"/>
              <a:gd name="connsiteX1" fmla="*/ 3694176 w 3694176"/>
              <a:gd name="connsiteY1" fmla="*/ 0 h 489475"/>
              <a:gd name="connsiteX2" fmla="*/ 3694176 w 3694176"/>
              <a:gd name="connsiteY2" fmla="*/ 329970 h 489475"/>
              <a:gd name="connsiteX3" fmla="*/ 2086539 w 3694176"/>
              <a:gd name="connsiteY3" fmla="*/ 329970 h 489475"/>
              <a:gd name="connsiteX4" fmla="*/ 1259363 w 3694176"/>
              <a:gd name="connsiteY4" fmla="*/ 482519 h 489475"/>
              <a:gd name="connsiteX5" fmla="*/ 0 w 3694176"/>
              <a:gd name="connsiteY5" fmla="*/ 489475 h 489475"/>
              <a:gd name="connsiteX6" fmla="*/ 0 w 3694176"/>
              <a:gd name="connsiteY6" fmla="*/ 0 h 489475"/>
              <a:gd name="connsiteX7" fmla="*/ 859536 w 3694176"/>
              <a:gd name="connsiteY7" fmla="*/ 0 h 489475"/>
              <a:gd name="connsiteX0" fmla="*/ 859536 w 3694176"/>
              <a:gd name="connsiteY0" fmla="*/ 0 h 482519"/>
              <a:gd name="connsiteX1" fmla="*/ 3694176 w 3694176"/>
              <a:gd name="connsiteY1" fmla="*/ 0 h 482519"/>
              <a:gd name="connsiteX2" fmla="*/ 3694176 w 3694176"/>
              <a:gd name="connsiteY2" fmla="*/ 329970 h 482519"/>
              <a:gd name="connsiteX3" fmla="*/ 2086539 w 3694176"/>
              <a:gd name="connsiteY3" fmla="*/ 329970 h 482519"/>
              <a:gd name="connsiteX4" fmla="*/ 1259363 w 3694176"/>
              <a:gd name="connsiteY4" fmla="*/ 482519 h 482519"/>
              <a:gd name="connsiteX5" fmla="*/ 0 w 3694176"/>
              <a:gd name="connsiteY5" fmla="*/ 475562 h 482519"/>
              <a:gd name="connsiteX6" fmla="*/ 0 w 3694176"/>
              <a:gd name="connsiteY6" fmla="*/ 0 h 482519"/>
              <a:gd name="connsiteX7" fmla="*/ 859536 w 3694176"/>
              <a:gd name="connsiteY7" fmla="*/ 0 h 482519"/>
              <a:gd name="connsiteX0" fmla="*/ 859536 w 3694176"/>
              <a:gd name="connsiteY0" fmla="*/ 0 h 482519"/>
              <a:gd name="connsiteX1" fmla="*/ 3694176 w 3694176"/>
              <a:gd name="connsiteY1" fmla="*/ 0 h 482519"/>
              <a:gd name="connsiteX2" fmla="*/ 3694176 w 3694176"/>
              <a:gd name="connsiteY2" fmla="*/ 329970 h 482519"/>
              <a:gd name="connsiteX3" fmla="*/ 2086539 w 3694176"/>
              <a:gd name="connsiteY3" fmla="*/ 329970 h 482519"/>
              <a:gd name="connsiteX4" fmla="*/ 1259363 w 3694176"/>
              <a:gd name="connsiteY4" fmla="*/ 482519 h 482519"/>
              <a:gd name="connsiteX5" fmla="*/ 0 w 3694176"/>
              <a:gd name="connsiteY5" fmla="*/ 482518 h 482519"/>
              <a:gd name="connsiteX6" fmla="*/ 0 w 3694176"/>
              <a:gd name="connsiteY6" fmla="*/ 0 h 482519"/>
              <a:gd name="connsiteX7" fmla="*/ 859536 w 3694176"/>
              <a:gd name="connsiteY7" fmla="*/ 0 h 48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4176" h="482519">
                <a:moveTo>
                  <a:pt x="859536" y="0"/>
                </a:moveTo>
                <a:lnTo>
                  <a:pt x="3694176" y="0"/>
                </a:lnTo>
                <a:lnTo>
                  <a:pt x="3694176" y="329970"/>
                </a:lnTo>
                <a:lnTo>
                  <a:pt x="2086539" y="329970"/>
                </a:lnTo>
                <a:lnTo>
                  <a:pt x="1259363" y="482519"/>
                </a:lnTo>
                <a:lnTo>
                  <a:pt x="0" y="482518"/>
                </a:lnTo>
                <a:lnTo>
                  <a:pt x="0" y="0"/>
                </a:lnTo>
                <a:lnTo>
                  <a:pt x="859536" y="0"/>
                </a:lnTo>
                <a:close/>
              </a:path>
            </a:pathLst>
          </a:custGeom>
          <a:noFill/>
          <a:ln w="381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正方形/長方形 7"/>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3057857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bwMode="auto">
          <a:xfrm>
            <a:off x="1776000" y="1772770"/>
            <a:ext cx="8640000" cy="4664461"/>
          </a:xfrm>
          <a:prstGeom prst="rect">
            <a:avLst/>
          </a:prstGeom>
          <a:solidFill>
            <a:schemeClr val="bg1"/>
          </a:solidFill>
          <a:ln w="12700">
            <a:noFill/>
          </a:ln>
          <a:effectLst>
            <a:glow rad="127000">
              <a:schemeClr val="bg1"/>
            </a:glow>
            <a:softEdge rad="3175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0" name="図 9"/>
          <p:cNvPicPr>
            <a:picLocks noChangeAspect="1"/>
          </p:cNvPicPr>
          <p:nvPr/>
        </p:nvPicPr>
        <p:blipFill>
          <a:blip r:embed="rId2"/>
          <a:stretch>
            <a:fillRect/>
          </a:stretch>
        </p:blipFill>
        <p:spPr>
          <a:xfrm>
            <a:off x="2099661" y="1772770"/>
            <a:ext cx="7992510" cy="4658356"/>
          </a:xfrm>
          <a:prstGeom prst="rect">
            <a:avLst/>
          </a:prstGeom>
        </p:spPr>
      </p:pic>
      <p:sp>
        <p:nvSpPr>
          <p:cNvPr id="33" name="タイトル 32"/>
          <p:cNvSpPr>
            <a:spLocks noGrp="1"/>
          </p:cNvSpPr>
          <p:nvPr>
            <p:ph type="title"/>
          </p:nvPr>
        </p:nvSpPr>
        <p:spPr>
          <a:xfrm>
            <a:off x="239916" y="48981"/>
            <a:ext cx="11712000" cy="468000"/>
          </a:xfrm>
        </p:spPr>
        <p:txBody>
          <a:bodyPr>
            <a:noAutofit/>
          </a:bodyPr>
          <a:lstStyle/>
          <a:p>
            <a:r>
              <a:rPr lang="en-US" altLang="ja-JP" sz="2000" dirty="0"/>
              <a:t>【Offensive and Defensive </a:t>
            </a:r>
            <a:r>
              <a:rPr lang="en-US" altLang="ja-JP" sz="2000" dirty="0" err="1"/>
              <a:t>Automation】Virtualization</a:t>
            </a:r>
            <a:r>
              <a:rPr lang="en-US" altLang="ja-JP" sz="2000" dirty="0"/>
              <a:t>/Automation and transition to CAPEX/OPEX </a:t>
            </a:r>
            <a:r>
              <a:rPr lang="en-US" altLang="ja-JP" sz="2000" dirty="0" smtClean="0"/>
              <a:t>(3/3</a:t>
            </a:r>
            <a:r>
              <a:rPr lang="en-US" altLang="ja-JP" sz="2000" dirty="0"/>
              <a:t>)</a:t>
            </a:r>
            <a:endParaRPr kumimoji="1" lang="ja-JP" altLang="en-US" sz="2000" dirty="0"/>
          </a:p>
        </p:txBody>
      </p:sp>
      <p:sp>
        <p:nvSpPr>
          <p:cNvPr id="6" name="テキスト プレースホルダー 7"/>
          <p:cNvSpPr txBox="1">
            <a:spLocks/>
          </p:cNvSpPr>
          <p:nvPr/>
        </p:nvSpPr>
        <p:spPr bwMode="gray">
          <a:xfrm>
            <a:off x="239916" y="817533"/>
            <a:ext cx="11712168" cy="81560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wrap="none"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smtClean="0">
                <a:solidFill>
                  <a:srgbClr val="005DD6"/>
                </a:solidFill>
                <a:effectLst>
                  <a:glow rad="152400">
                    <a:srgbClr val="FFFFFF"/>
                  </a:glow>
                </a:effectLst>
                <a:latin typeface="メイリオ"/>
              </a:rPr>
              <a:t>Offensive automation often aims to</a:t>
            </a:r>
            <a:br>
              <a:rPr lang="en-US" altLang="ja-JP" sz="2667" b="1" kern="0" dirty="0" smtClean="0">
                <a:solidFill>
                  <a:srgbClr val="005DD6"/>
                </a:solidFill>
                <a:effectLst>
                  <a:glow rad="152400">
                    <a:srgbClr val="FFFFFF"/>
                  </a:glow>
                </a:effectLst>
                <a:latin typeface="メイリオ"/>
              </a:rPr>
            </a:br>
            <a:r>
              <a:rPr lang="en-US" altLang="ja-JP" sz="2667" b="1" kern="0" dirty="0">
                <a:solidFill>
                  <a:srgbClr val="C00000"/>
                </a:solidFill>
                <a:effectLst>
                  <a:glow rad="152400">
                    <a:srgbClr val="FFFFFF"/>
                  </a:glow>
                </a:effectLst>
                <a:latin typeface="メイリオ"/>
              </a:rPr>
              <a:t>i</a:t>
            </a:r>
            <a:r>
              <a:rPr lang="en-US" altLang="ja-JP" sz="2667" b="1" kern="0" dirty="0" smtClean="0">
                <a:solidFill>
                  <a:srgbClr val="C00000"/>
                </a:solidFill>
                <a:effectLst>
                  <a:glow rad="152400">
                    <a:srgbClr val="FFFFFF"/>
                  </a:glow>
                </a:effectLst>
                <a:latin typeface="メイリオ"/>
              </a:rPr>
              <a:t>ncrease ROI (Return on Investment)</a:t>
            </a:r>
            <a:endParaRPr lang="ja-JP" altLang="en-US" sz="2667" b="1" kern="0" dirty="0">
              <a:solidFill>
                <a:srgbClr val="C00000"/>
              </a:solidFill>
              <a:effectLst>
                <a:glow rad="152400">
                  <a:srgbClr val="FFFFFF"/>
                </a:glow>
              </a:effectLst>
              <a:latin typeface="メイリオ"/>
            </a:endParaRPr>
          </a:p>
        </p:txBody>
      </p:sp>
      <p:sp>
        <p:nvSpPr>
          <p:cNvPr id="5" name="正方形/長方形 4"/>
          <p:cNvSpPr/>
          <p:nvPr/>
        </p:nvSpPr>
        <p:spPr bwMode="auto">
          <a:xfrm>
            <a:off x="6456050" y="4323135"/>
            <a:ext cx="3384470" cy="694476"/>
          </a:xfrm>
          <a:prstGeom prst="rect">
            <a:avLst/>
          </a:prstGeom>
          <a:noFill/>
          <a:ln w="381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 name="楕円 3"/>
          <p:cNvSpPr/>
          <p:nvPr/>
        </p:nvSpPr>
        <p:spPr bwMode="auto">
          <a:xfrm>
            <a:off x="7284164" y="5017610"/>
            <a:ext cx="1764245" cy="499679"/>
          </a:xfrm>
          <a:prstGeom prst="ellipse">
            <a:avLst/>
          </a:prstGeom>
          <a:noFill/>
          <a:ln w="381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正方形/長方形 7"/>
          <p:cNvSpPr/>
          <p:nvPr/>
        </p:nvSpPr>
        <p:spPr bwMode="auto">
          <a:xfrm>
            <a:off x="7968260" y="1902074"/>
            <a:ext cx="1872260" cy="302756"/>
          </a:xfrm>
          <a:custGeom>
            <a:avLst/>
            <a:gdLst>
              <a:gd name="connsiteX0" fmla="*/ 0 w 2304320"/>
              <a:gd name="connsiteY0" fmla="*/ 0 h 432060"/>
              <a:gd name="connsiteX1" fmla="*/ 2304320 w 2304320"/>
              <a:gd name="connsiteY1" fmla="*/ 0 h 432060"/>
              <a:gd name="connsiteX2" fmla="*/ 2304320 w 2304320"/>
              <a:gd name="connsiteY2" fmla="*/ 432060 h 432060"/>
              <a:gd name="connsiteX3" fmla="*/ 0 w 2304320"/>
              <a:gd name="connsiteY3" fmla="*/ 432060 h 432060"/>
              <a:gd name="connsiteX4" fmla="*/ 0 w 2304320"/>
              <a:gd name="connsiteY4" fmla="*/ 0 h 432060"/>
              <a:gd name="connsiteX0" fmla="*/ 0 w 2304320"/>
              <a:gd name="connsiteY0" fmla="*/ 2390 h 434450"/>
              <a:gd name="connsiteX1" fmla="*/ 909040 w 2304320"/>
              <a:gd name="connsiteY1" fmla="*/ 0 h 434450"/>
              <a:gd name="connsiteX2" fmla="*/ 2304320 w 2304320"/>
              <a:gd name="connsiteY2" fmla="*/ 2390 h 434450"/>
              <a:gd name="connsiteX3" fmla="*/ 2304320 w 2304320"/>
              <a:gd name="connsiteY3" fmla="*/ 434450 h 434450"/>
              <a:gd name="connsiteX4" fmla="*/ 0 w 2304320"/>
              <a:gd name="connsiteY4" fmla="*/ 434450 h 434450"/>
              <a:gd name="connsiteX5" fmla="*/ 0 w 2304320"/>
              <a:gd name="connsiteY5" fmla="*/ 2390 h 434450"/>
              <a:gd name="connsiteX0" fmla="*/ 0 w 2304320"/>
              <a:gd name="connsiteY0" fmla="*/ 2390 h 434450"/>
              <a:gd name="connsiteX1" fmla="*/ 909040 w 2304320"/>
              <a:gd name="connsiteY1" fmla="*/ 0 h 434450"/>
              <a:gd name="connsiteX2" fmla="*/ 2304320 w 2304320"/>
              <a:gd name="connsiteY2" fmla="*/ 2390 h 434450"/>
              <a:gd name="connsiteX3" fmla="*/ 2304320 w 2304320"/>
              <a:gd name="connsiteY3" fmla="*/ 434450 h 434450"/>
              <a:gd name="connsiteX4" fmla="*/ 0 w 2304320"/>
              <a:gd name="connsiteY4" fmla="*/ 434450 h 434450"/>
              <a:gd name="connsiteX5" fmla="*/ 0 w 2304320"/>
              <a:gd name="connsiteY5" fmla="*/ 2390 h 434450"/>
              <a:gd name="connsiteX0" fmla="*/ 0 w 2304320"/>
              <a:gd name="connsiteY0" fmla="*/ 2390 h 434450"/>
              <a:gd name="connsiteX1" fmla="*/ 909040 w 2304320"/>
              <a:gd name="connsiteY1" fmla="*/ 0 h 434450"/>
              <a:gd name="connsiteX2" fmla="*/ 2304320 w 2304320"/>
              <a:gd name="connsiteY2" fmla="*/ 2390 h 434450"/>
              <a:gd name="connsiteX3" fmla="*/ 2304320 w 2304320"/>
              <a:gd name="connsiteY3" fmla="*/ 434450 h 434450"/>
              <a:gd name="connsiteX4" fmla="*/ 0 w 2304320"/>
              <a:gd name="connsiteY4" fmla="*/ 434450 h 434450"/>
              <a:gd name="connsiteX5" fmla="*/ 0 w 2304320"/>
              <a:gd name="connsiteY5" fmla="*/ 2390 h 434450"/>
              <a:gd name="connsiteX0" fmla="*/ 0 w 2304320"/>
              <a:gd name="connsiteY0" fmla="*/ 434450 h 434450"/>
              <a:gd name="connsiteX1" fmla="*/ 909040 w 2304320"/>
              <a:gd name="connsiteY1" fmla="*/ 0 h 434450"/>
              <a:gd name="connsiteX2" fmla="*/ 2304320 w 2304320"/>
              <a:gd name="connsiteY2" fmla="*/ 2390 h 434450"/>
              <a:gd name="connsiteX3" fmla="*/ 2304320 w 2304320"/>
              <a:gd name="connsiteY3" fmla="*/ 434450 h 434450"/>
              <a:gd name="connsiteX4" fmla="*/ 0 w 2304320"/>
              <a:gd name="connsiteY4" fmla="*/ 434450 h 43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20" h="434450">
                <a:moveTo>
                  <a:pt x="0" y="434450"/>
                </a:moveTo>
                <a:lnTo>
                  <a:pt x="909040" y="0"/>
                </a:lnTo>
                <a:lnTo>
                  <a:pt x="2304320" y="2390"/>
                </a:lnTo>
                <a:lnTo>
                  <a:pt x="2304320" y="434450"/>
                </a:lnTo>
                <a:lnTo>
                  <a:pt x="0" y="434450"/>
                </a:lnTo>
                <a:close/>
              </a:path>
            </a:pathLst>
          </a:custGeom>
          <a:noFill/>
          <a:ln w="38100">
            <a:solidFill>
              <a:srgbClr val="FF0000"/>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正方形/長方形 8"/>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2878852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6780" y="81926"/>
            <a:ext cx="11712000" cy="468000"/>
          </a:xfrm>
        </p:spPr>
        <p:txBody>
          <a:bodyPr>
            <a:noAutofit/>
          </a:bodyPr>
          <a:lstStyle/>
          <a:p>
            <a:r>
              <a:rPr lang="en-US" altLang="ja-JP" sz="2000" dirty="0" smtClean="0"/>
              <a:t>【Offensive and Defensive </a:t>
            </a:r>
            <a:r>
              <a:rPr lang="en-US" altLang="ja-JP" sz="2000" dirty="0" err="1" smtClean="0"/>
              <a:t>Automation】The</a:t>
            </a:r>
            <a:r>
              <a:rPr lang="en-US" altLang="ja-JP" sz="2000" dirty="0" smtClean="0"/>
              <a:t> situation surrounding the systems and </a:t>
            </a:r>
            <a:r>
              <a:rPr lang="en-US" altLang="ja-JP" sz="2000" dirty="0" err="1" smtClean="0"/>
              <a:t>Exastro’s</a:t>
            </a:r>
            <a:r>
              <a:rPr lang="en-US" altLang="ja-JP" sz="2000" dirty="0" smtClean="0"/>
              <a:t> position</a:t>
            </a:r>
            <a:endParaRPr kumimoji="1" lang="ja-JP" altLang="en-US" sz="2000" dirty="0"/>
          </a:p>
        </p:txBody>
      </p:sp>
      <p:sp>
        <p:nvSpPr>
          <p:cNvPr id="82" name="正方形/長方形 81"/>
          <p:cNvSpPr/>
          <p:nvPr/>
        </p:nvSpPr>
        <p:spPr bwMode="auto">
          <a:xfrm>
            <a:off x="217165" y="2250235"/>
            <a:ext cx="1824000" cy="864000"/>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smtClean="0">
                <a:solidFill>
                  <a:srgbClr val="002B62"/>
                </a:solidFill>
                <a:latin typeface="+mj-ea"/>
                <a:ea typeface="+mj-ea"/>
              </a:rPr>
              <a:t>Close apps</a:t>
            </a:r>
            <a:endParaRPr lang="ja-JP" altLang="en-US" sz="1867" b="1" dirty="0">
              <a:solidFill>
                <a:srgbClr val="002B62"/>
              </a:solidFill>
              <a:latin typeface="+mj-ea"/>
              <a:ea typeface="+mj-ea"/>
            </a:endParaRPr>
          </a:p>
        </p:txBody>
      </p:sp>
      <p:sp>
        <p:nvSpPr>
          <p:cNvPr id="83" name="正方形/長方形 82"/>
          <p:cNvSpPr/>
          <p:nvPr/>
        </p:nvSpPr>
        <p:spPr bwMode="auto">
          <a:xfrm>
            <a:off x="217165" y="3231229"/>
            <a:ext cx="1824000" cy="2214051"/>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1867" b="1" dirty="0" smtClean="0">
                <a:solidFill>
                  <a:srgbClr val="002B62"/>
                </a:solidFill>
                <a:latin typeface="+mj-ea"/>
                <a:ea typeface="+mj-ea"/>
              </a:rPr>
              <a:t>Static </a:t>
            </a:r>
            <a:br>
              <a:rPr lang="en-US" altLang="ja-JP" sz="1867" b="1" dirty="0" smtClean="0">
                <a:solidFill>
                  <a:srgbClr val="002B62"/>
                </a:solidFill>
                <a:latin typeface="+mj-ea"/>
                <a:ea typeface="+mj-ea"/>
              </a:rPr>
            </a:br>
            <a:r>
              <a:rPr lang="en-US" altLang="ja-JP" sz="1867" b="1" dirty="0" smtClean="0">
                <a:solidFill>
                  <a:srgbClr val="002B62"/>
                </a:solidFill>
                <a:latin typeface="+mj-ea"/>
                <a:ea typeface="+mj-ea"/>
              </a:rPr>
              <a:t>Environment</a:t>
            </a:r>
            <a:endParaRPr lang="ja-JP" altLang="en-US" sz="1867" b="1" dirty="0">
              <a:solidFill>
                <a:srgbClr val="002B62"/>
              </a:solidFill>
              <a:latin typeface="+mj-ea"/>
              <a:ea typeface="+mj-ea"/>
            </a:endParaRPr>
          </a:p>
        </p:txBody>
      </p:sp>
      <p:sp>
        <p:nvSpPr>
          <p:cNvPr id="84" name="正方形/長方形 83"/>
          <p:cNvSpPr/>
          <p:nvPr/>
        </p:nvSpPr>
        <p:spPr bwMode="auto">
          <a:xfrm>
            <a:off x="8108787" y="4485279"/>
            <a:ext cx="3840000" cy="960000"/>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none" lIns="121920" tIns="96000" rIns="121920" bIns="60960" numCol="1" spcCol="0" rtlCol="0" fromWordArt="0" anchor="t" anchorCtr="0" forceAA="0" compatLnSpc="1">
            <a:prstTxWarp prst="textNoShape">
              <a:avLst/>
            </a:prstTxWarp>
            <a:noAutofit/>
          </a:bodyPr>
          <a:lstStyle/>
          <a:p>
            <a:pPr algn="ctr"/>
            <a:r>
              <a:rPr lang="en-US" altLang="ja-JP" sz="2133" b="1" dirty="0" smtClean="0">
                <a:solidFill>
                  <a:srgbClr val="002B62"/>
                </a:solidFill>
                <a:latin typeface="+mj-ea"/>
                <a:ea typeface="+mj-ea"/>
              </a:rPr>
              <a:t>Cloud platform</a:t>
            </a:r>
            <a:endParaRPr lang="en-US" altLang="ja-JP" sz="1600" dirty="0">
              <a:solidFill>
                <a:srgbClr val="002B62"/>
              </a:solidFill>
              <a:latin typeface="+mj-ea"/>
              <a:ea typeface="+mj-ea"/>
            </a:endParaRPr>
          </a:p>
        </p:txBody>
      </p:sp>
      <p:sp>
        <p:nvSpPr>
          <p:cNvPr id="85" name="正方形/長方形 84"/>
          <p:cNvSpPr/>
          <p:nvPr/>
        </p:nvSpPr>
        <p:spPr bwMode="auto">
          <a:xfrm>
            <a:off x="8252787" y="3231229"/>
            <a:ext cx="3552000" cy="1062051"/>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none" lIns="121920" tIns="144000" rIns="121920" bIns="60960" numCol="1" spcCol="0" rtlCol="0" fromWordArt="0" anchor="t" anchorCtr="0" forceAA="0" compatLnSpc="1">
            <a:prstTxWarp prst="textNoShape">
              <a:avLst/>
            </a:prstTxWarp>
            <a:noAutofit/>
          </a:bodyPr>
          <a:lstStyle/>
          <a:p>
            <a:pPr algn="ctr"/>
            <a:r>
              <a:rPr lang="en-US" altLang="ja-JP" sz="2133" b="1" dirty="0" smtClean="0">
                <a:solidFill>
                  <a:srgbClr val="002B62"/>
                </a:solidFill>
                <a:latin typeface="+mj-ea"/>
                <a:ea typeface="+mj-ea"/>
              </a:rPr>
              <a:t>Dynamic environments</a:t>
            </a:r>
            <a:endParaRPr lang="en-US" altLang="ja-JP" sz="2133" b="1" dirty="0">
              <a:solidFill>
                <a:srgbClr val="002B62"/>
              </a:solidFill>
              <a:latin typeface="+mj-ea"/>
              <a:ea typeface="+mj-ea"/>
            </a:endParaRPr>
          </a:p>
        </p:txBody>
      </p:sp>
      <p:sp>
        <p:nvSpPr>
          <p:cNvPr id="86" name="正方形/長方形 85"/>
          <p:cNvSpPr/>
          <p:nvPr/>
        </p:nvSpPr>
        <p:spPr bwMode="auto">
          <a:xfrm>
            <a:off x="8252787" y="2250235"/>
            <a:ext cx="3552000" cy="864000"/>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none" lIns="121920" tIns="96000" rIns="121920" bIns="60960" numCol="1" spcCol="0" rtlCol="0" fromWordArt="0" anchor="t" anchorCtr="0" forceAA="0" compatLnSpc="1">
            <a:prstTxWarp prst="textNoShape">
              <a:avLst/>
            </a:prstTxWarp>
            <a:noAutofit/>
          </a:bodyPr>
          <a:lstStyle/>
          <a:p>
            <a:pPr algn="ctr"/>
            <a:r>
              <a:rPr lang="en-US" altLang="ja-JP" sz="2133" b="1" dirty="0" smtClean="0">
                <a:solidFill>
                  <a:srgbClr val="002B62"/>
                </a:solidFill>
                <a:latin typeface="+mj-ea"/>
                <a:ea typeface="+mj-ea"/>
              </a:rPr>
              <a:t>Scalable apps</a:t>
            </a:r>
            <a:endParaRPr lang="ja-JP" altLang="en-US" sz="1600" dirty="0">
              <a:solidFill>
                <a:srgbClr val="002B62"/>
              </a:solidFill>
              <a:latin typeface="+mj-ea"/>
              <a:ea typeface="+mj-ea"/>
            </a:endParaRPr>
          </a:p>
        </p:txBody>
      </p:sp>
      <p:sp>
        <p:nvSpPr>
          <p:cNvPr id="87" name="正方形/長方形 86"/>
          <p:cNvSpPr/>
          <p:nvPr/>
        </p:nvSpPr>
        <p:spPr bwMode="auto">
          <a:xfrm>
            <a:off x="8108787" y="2087555"/>
            <a:ext cx="3840000" cy="2301879"/>
          </a:xfrm>
          <a:prstGeom prst="rect">
            <a:avLst/>
          </a:prstGeom>
          <a:noFill/>
          <a:ln w="38100">
            <a:solidFill>
              <a:schemeClr val="bg1"/>
            </a:solidFill>
            <a:prstDash val="sysDot"/>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88" name="L 字 87"/>
          <p:cNvSpPr/>
          <p:nvPr/>
        </p:nvSpPr>
        <p:spPr bwMode="auto">
          <a:xfrm>
            <a:off x="4668947" y="3596052"/>
            <a:ext cx="2880000" cy="1849228"/>
          </a:xfrm>
          <a:prstGeom prst="corner">
            <a:avLst>
              <a:gd name="adj1" fmla="val 52122"/>
              <a:gd name="adj2" fmla="val 74916"/>
            </a:avLst>
          </a:prstGeom>
          <a:solidFill>
            <a:srgbClr val="C3E6EA"/>
          </a:solidFill>
          <a:ln w="38100">
            <a:solidFill>
              <a:srgbClr val="002B62"/>
            </a:solidFill>
          </a:ln>
          <a:effectLst>
            <a:glow rad="38100">
              <a:schemeClr val="bg1"/>
            </a:glow>
          </a:effectLst>
          <a:extLst/>
        </p:spPr>
        <p:txBody>
          <a:bodyPr rot="0" spcFirstLastPara="0" vertOverflow="overflow" horzOverflow="overflow" vert="horz" wrap="square" lIns="121920" tIns="216000" rIns="121920" bIns="60960" numCol="1" spcCol="0" rtlCol="0" fromWordArt="0" anchor="t" anchorCtr="0" forceAA="0" compatLnSpc="1">
            <a:prstTxWarp prst="textNoShape">
              <a:avLst/>
            </a:prstTxWarp>
            <a:noAutofit/>
          </a:bodyPr>
          <a:lstStyle/>
          <a:p>
            <a:pPr algn="ctr">
              <a:lnSpc>
                <a:spcPts val="933"/>
              </a:lnSpc>
            </a:pPr>
            <a:r>
              <a:rPr lang="ja-JP" altLang="en-US" sz="2133" b="1" dirty="0">
                <a:solidFill>
                  <a:srgbClr val="002B62"/>
                </a:solidFill>
                <a:latin typeface="+mj-ea"/>
                <a:ea typeface="+mj-ea"/>
              </a:rPr>
              <a:t>運用</a:t>
            </a:r>
            <a:r>
              <a:rPr lang="en-US" altLang="ja-JP" sz="2133" b="1" dirty="0">
                <a:solidFill>
                  <a:srgbClr val="002B62"/>
                </a:solidFill>
                <a:latin typeface="+mj-ea"/>
                <a:ea typeface="+mj-ea"/>
              </a:rPr>
              <a:t/>
            </a:r>
            <a:br>
              <a:rPr lang="en-US" altLang="ja-JP" sz="2133" b="1" dirty="0">
                <a:solidFill>
                  <a:srgbClr val="002B62"/>
                </a:solidFill>
                <a:latin typeface="+mj-ea"/>
                <a:ea typeface="+mj-ea"/>
              </a:rPr>
            </a:br>
            <a:r>
              <a:rPr lang="en-US" altLang="ja-JP" sz="800" b="1" dirty="0">
                <a:solidFill>
                  <a:srgbClr val="002B62"/>
                </a:solidFill>
                <a:latin typeface="+mj-ea"/>
                <a:ea typeface="+mj-ea"/>
              </a:rPr>
              <a:t>(ITIL)</a:t>
            </a:r>
            <a:endParaRPr lang="ja-JP" altLang="en-US" sz="800" b="1" dirty="0">
              <a:solidFill>
                <a:srgbClr val="002B62"/>
              </a:solidFill>
              <a:latin typeface="+mj-ea"/>
              <a:ea typeface="+mj-ea"/>
            </a:endParaRPr>
          </a:p>
        </p:txBody>
      </p:sp>
      <p:pic>
        <p:nvPicPr>
          <p:cNvPr id="89" name="図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1523" y="5048305"/>
            <a:ext cx="735860" cy="240000"/>
          </a:xfrm>
          <a:prstGeom prst="rect">
            <a:avLst/>
          </a:prstGeom>
        </p:spPr>
      </p:pic>
      <p:sp>
        <p:nvSpPr>
          <p:cNvPr id="90" name="右矢印 89"/>
          <p:cNvSpPr/>
          <p:nvPr/>
        </p:nvSpPr>
        <p:spPr bwMode="auto">
          <a:xfrm>
            <a:off x="7626351" y="4474261"/>
            <a:ext cx="384000" cy="960000"/>
          </a:xfrm>
          <a:prstGeom prst="rightArrow">
            <a:avLst>
              <a:gd name="adj1" fmla="val 50000"/>
              <a:gd name="adj2" fmla="val 100000"/>
            </a:avLst>
          </a:prstGeom>
          <a:solidFill>
            <a:schemeClr val="accent6"/>
          </a:solidFill>
          <a:ln>
            <a:noFill/>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91" name="右矢印 90"/>
          <p:cNvSpPr/>
          <p:nvPr/>
        </p:nvSpPr>
        <p:spPr bwMode="auto">
          <a:xfrm flipH="1">
            <a:off x="4182527" y="3576972"/>
            <a:ext cx="384000" cy="1844895"/>
          </a:xfrm>
          <a:prstGeom prst="rightArrow">
            <a:avLst>
              <a:gd name="adj1" fmla="val 50000"/>
              <a:gd name="adj2" fmla="val 100000"/>
            </a:avLst>
          </a:prstGeom>
          <a:solidFill>
            <a:schemeClr val="accent6"/>
          </a:solidFill>
          <a:ln>
            <a:noFill/>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92" name="正方形/長方形 91"/>
          <p:cNvSpPr/>
          <p:nvPr/>
        </p:nvSpPr>
        <p:spPr bwMode="auto">
          <a:xfrm>
            <a:off x="4668945" y="1884189"/>
            <a:ext cx="1392000" cy="1626129"/>
          </a:xfrm>
          <a:prstGeom prst="rect">
            <a:avLst/>
          </a:prstGeom>
          <a:solidFill>
            <a:schemeClr val="accent1">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none" lIns="121920" tIns="96000" rIns="121920" bIns="60960" numCol="1" spcCol="0" rtlCol="0" fromWordArt="0" anchor="t" anchorCtr="0" forceAA="0" compatLnSpc="1">
            <a:prstTxWarp prst="textNoShape">
              <a:avLst/>
            </a:prstTxWarp>
            <a:noAutofit/>
          </a:bodyPr>
          <a:lstStyle/>
          <a:p>
            <a:pPr algn="ctr"/>
            <a:r>
              <a:rPr lang="en-US" altLang="ja-JP" sz="1400" b="1" dirty="0" smtClean="0">
                <a:solidFill>
                  <a:srgbClr val="002B62"/>
                </a:solidFill>
                <a:latin typeface="+mj-ea"/>
                <a:ea typeface="+mj-ea"/>
              </a:rPr>
              <a:t>Operation/</a:t>
            </a:r>
            <a:br>
              <a:rPr lang="en-US" altLang="ja-JP" sz="1400" b="1" dirty="0" smtClean="0">
                <a:solidFill>
                  <a:srgbClr val="002B62"/>
                </a:solidFill>
                <a:latin typeface="+mj-ea"/>
                <a:ea typeface="+mj-ea"/>
              </a:rPr>
            </a:br>
            <a:r>
              <a:rPr lang="en-US" altLang="ja-JP" sz="1400" b="1" dirty="0" smtClean="0">
                <a:solidFill>
                  <a:srgbClr val="002B62"/>
                </a:solidFill>
                <a:latin typeface="+mj-ea"/>
                <a:ea typeface="+mj-ea"/>
              </a:rPr>
              <a:t>Construction</a:t>
            </a:r>
            <a:endParaRPr lang="ja-JP" altLang="en-US" sz="1400" b="1" dirty="0">
              <a:solidFill>
                <a:srgbClr val="002B62"/>
              </a:solidFill>
              <a:latin typeface="+mj-ea"/>
              <a:ea typeface="+mj-ea"/>
            </a:endParaRPr>
          </a:p>
        </p:txBody>
      </p:sp>
      <p:pic>
        <p:nvPicPr>
          <p:cNvPr id="93" name="図 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199" y="2613469"/>
            <a:ext cx="873493" cy="727912"/>
          </a:xfrm>
          <a:prstGeom prst="rect">
            <a:avLst/>
          </a:prstGeom>
        </p:spPr>
      </p:pic>
      <p:sp>
        <p:nvSpPr>
          <p:cNvPr id="94" name="右矢印 93"/>
          <p:cNvSpPr/>
          <p:nvPr/>
        </p:nvSpPr>
        <p:spPr bwMode="auto">
          <a:xfrm flipH="1">
            <a:off x="4184561" y="2250236"/>
            <a:ext cx="384000" cy="1260085"/>
          </a:xfrm>
          <a:prstGeom prst="rightArrow">
            <a:avLst>
              <a:gd name="adj1" fmla="val 50000"/>
              <a:gd name="adj2" fmla="val 100000"/>
            </a:avLst>
          </a:prstGeom>
          <a:solidFill>
            <a:schemeClr val="accent6"/>
          </a:solidFill>
          <a:ln>
            <a:noFill/>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95" name="正方形/長方形 94"/>
          <p:cNvSpPr/>
          <p:nvPr/>
        </p:nvSpPr>
        <p:spPr bwMode="auto">
          <a:xfrm>
            <a:off x="6166979" y="1884190"/>
            <a:ext cx="1392000" cy="1624432"/>
          </a:xfrm>
          <a:prstGeom prst="rect">
            <a:avLst/>
          </a:prstGeom>
          <a:solidFill>
            <a:schemeClr val="accent1">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none" lIns="121920" tIns="96000" rIns="121920" bIns="60960" numCol="1" spcCol="0" rtlCol="0" fromWordArt="0" anchor="t" anchorCtr="0" forceAA="0" compatLnSpc="1">
            <a:prstTxWarp prst="textNoShape">
              <a:avLst/>
            </a:prstTxWarp>
            <a:noAutofit/>
          </a:bodyPr>
          <a:lstStyle/>
          <a:p>
            <a:pPr algn="ctr"/>
            <a:r>
              <a:rPr lang="en-US" altLang="ja-JP" sz="1400" b="1" dirty="0">
                <a:solidFill>
                  <a:srgbClr val="002B62"/>
                </a:solidFill>
                <a:latin typeface="+mj-ea"/>
              </a:rPr>
              <a:t>Operation</a:t>
            </a:r>
            <a:r>
              <a:rPr lang="en-US" altLang="ja-JP" sz="1400" b="1" dirty="0" smtClean="0">
                <a:solidFill>
                  <a:srgbClr val="002B62"/>
                </a:solidFill>
                <a:latin typeface="+mj-ea"/>
              </a:rPr>
              <a:t>/</a:t>
            </a:r>
            <a:br>
              <a:rPr lang="en-US" altLang="ja-JP" sz="1400" b="1" dirty="0" smtClean="0">
                <a:solidFill>
                  <a:srgbClr val="002B62"/>
                </a:solidFill>
                <a:latin typeface="+mj-ea"/>
              </a:rPr>
            </a:br>
            <a:r>
              <a:rPr lang="en-US" altLang="ja-JP" sz="1400" b="1" dirty="0" smtClean="0">
                <a:solidFill>
                  <a:srgbClr val="002B62"/>
                </a:solidFill>
                <a:latin typeface="+mj-ea"/>
              </a:rPr>
              <a:t>Construction</a:t>
            </a:r>
            <a:endParaRPr lang="ja-JP" altLang="en-US" sz="1400" b="1" dirty="0">
              <a:solidFill>
                <a:srgbClr val="002B62"/>
              </a:solidFill>
              <a:latin typeface="+mj-ea"/>
            </a:endParaRPr>
          </a:p>
        </p:txBody>
      </p:sp>
      <p:pic>
        <p:nvPicPr>
          <p:cNvPr id="96" name="図 9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597" y="2620084"/>
            <a:ext cx="812615" cy="714684"/>
          </a:xfrm>
          <a:prstGeom prst="rect">
            <a:avLst/>
          </a:prstGeom>
        </p:spPr>
      </p:pic>
      <p:sp>
        <p:nvSpPr>
          <p:cNvPr id="97" name="正方形/長方形 96"/>
          <p:cNvSpPr/>
          <p:nvPr/>
        </p:nvSpPr>
        <p:spPr bwMode="auto">
          <a:xfrm>
            <a:off x="6163297" y="3596052"/>
            <a:ext cx="1399363" cy="697228"/>
          </a:xfrm>
          <a:prstGeom prst="rect">
            <a:avLst/>
          </a:prstGeom>
          <a:gradFill flip="none" rotWithShape="1">
            <a:gsLst>
              <a:gs pos="0">
                <a:srgbClr val="F1DBC4"/>
              </a:gs>
              <a:gs pos="100000">
                <a:srgbClr val="C3E6EA"/>
              </a:gs>
            </a:gsLst>
            <a:lin ang="5400000" scaled="1"/>
            <a:tileRect/>
          </a:gradFill>
          <a:ln w="38100">
            <a:solidFill>
              <a:srgbClr val="002B62"/>
            </a:solidFill>
          </a:ln>
          <a:effectLst>
            <a:glow rad="38100">
              <a:schemeClr val="bg1"/>
            </a:glow>
          </a:effectLst>
          <a:extLst/>
        </p:spPr>
        <p:txBody>
          <a:bodyPr rot="0" spcFirstLastPara="0" vertOverflow="overflow" horzOverflow="overflow" vert="horz" wrap="none" lIns="121920" tIns="240000" rIns="121920" bIns="48000" numCol="1" spcCol="0" rtlCol="0" fromWordArt="0" anchor="t" anchorCtr="0" forceAA="0" compatLnSpc="1">
            <a:prstTxWarp prst="textNoShape">
              <a:avLst/>
            </a:prstTxWarp>
            <a:noAutofit/>
          </a:bodyPr>
          <a:lstStyle/>
          <a:p>
            <a:pPr algn="ctr">
              <a:lnSpc>
                <a:spcPts val="933"/>
              </a:lnSpc>
            </a:pPr>
            <a:r>
              <a:rPr lang="ja-JP" altLang="en-US" sz="1867" b="1" dirty="0">
                <a:solidFill>
                  <a:srgbClr val="002B62"/>
                </a:solidFill>
                <a:latin typeface="+mj-ea"/>
                <a:ea typeface="+mj-ea"/>
              </a:rPr>
              <a:t>運用</a:t>
            </a:r>
            <a:r>
              <a:rPr lang="en-US" altLang="ja-JP" sz="1867" b="1" dirty="0">
                <a:solidFill>
                  <a:srgbClr val="002B62"/>
                </a:solidFill>
                <a:latin typeface="+mj-ea"/>
                <a:ea typeface="+mj-ea"/>
              </a:rPr>
              <a:t/>
            </a:r>
            <a:br>
              <a:rPr lang="en-US" altLang="ja-JP" sz="1867" b="1" dirty="0">
                <a:solidFill>
                  <a:srgbClr val="002B62"/>
                </a:solidFill>
                <a:latin typeface="+mj-ea"/>
                <a:ea typeface="+mj-ea"/>
              </a:rPr>
            </a:br>
            <a:r>
              <a:rPr lang="en-US" altLang="ja-JP" sz="800" b="1" dirty="0">
                <a:solidFill>
                  <a:srgbClr val="002B62"/>
                </a:solidFill>
                <a:latin typeface="+mj-ea"/>
                <a:ea typeface="+mj-ea"/>
              </a:rPr>
              <a:t>(DevOps)</a:t>
            </a:r>
            <a:endParaRPr lang="ja-JP" altLang="en-US" sz="133" b="1" dirty="0">
              <a:solidFill>
                <a:srgbClr val="002B62"/>
              </a:solidFill>
              <a:latin typeface="+mj-ea"/>
              <a:ea typeface="+mj-ea"/>
            </a:endParaRPr>
          </a:p>
        </p:txBody>
      </p:sp>
      <p:sp>
        <p:nvSpPr>
          <p:cNvPr id="98" name="右矢印 97"/>
          <p:cNvSpPr/>
          <p:nvPr/>
        </p:nvSpPr>
        <p:spPr bwMode="auto">
          <a:xfrm>
            <a:off x="7626351" y="3576972"/>
            <a:ext cx="384000" cy="716308"/>
          </a:xfrm>
          <a:prstGeom prst="rightArrow">
            <a:avLst>
              <a:gd name="adj1" fmla="val 50000"/>
              <a:gd name="adj2" fmla="val 100000"/>
            </a:avLst>
          </a:prstGeom>
          <a:solidFill>
            <a:schemeClr val="accent6"/>
          </a:solidFill>
          <a:ln>
            <a:noFill/>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99" name="右矢印 98"/>
          <p:cNvSpPr/>
          <p:nvPr/>
        </p:nvSpPr>
        <p:spPr bwMode="auto">
          <a:xfrm>
            <a:off x="7626351" y="2250236"/>
            <a:ext cx="384000" cy="1260084"/>
          </a:xfrm>
          <a:prstGeom prst="rightArrow">
            <a:avLst>
              <a:gd name="adj1" fmla="val 50000"/>
              <a:gd name="adj2" fmla="val 100000"/>
            </a:avLst>
          </a:prstGeom>
          <a:solidFill>
            <a:schemeClr val="accent6"/>
          </a:solidFill>
          <a:ln>
            <a:noFill/>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100" name="テキスト ボックス 99"/>
          <p:cNvSpPr txBox="1"/>
          <p:nvPr/>
        </p:nvSpPr>
        <p:spPr>
          <a:xfrm>
            <a:off x="9585530" y="1970799"/>
            <a:ext cx="886513" cy="225767"/>
          </a:xfrm>
          <a:prstGeom prst="rect">
            <a:avLst/>
          </a:prstGeom>
          <a:noFill/>
        </p:spPr>
        <p:txBody>
          <a:bodyPr wrap="none" lIns="48000" tIns="0" rIns="48000" bIns="0" rtlCol="0" anchor="b">
            <a:spAutoFit/>
          </a:bodyPr>
          <a:lstStyle/>
          <a:p>
            <a:pPr algn="ctr"/>
            <a:r>
              <a:rPr lang="en-US" altLang="ja-JP" sz="1467" b="1" dirty="0">
                <a:solidFill>
                  <a:srgbClr val="002B62"/>
                </a:solidFill>
                <a:effectLst>
                  <a:glow rad="127000">
                    <a:schemeClr val="bg1"/>
                  </a:glow>
                </a:effectLst>
              </a:rPr>
              <a:t>tenancy</a:t>
            </a:r>
            <a:endParaRPr lang="ja-JP" altLang="en-US" sz="1467" b="1" dirty="0">
              <a:solidFill>
                <a:srgbClr val="002B62"/>
              </a:solidFill>
              <a:effectLst>
                <a:glow rad="127000">
                  <a:schemeClr val="bg1"/>
                </a:glow>
              </a:effectLst>
            </a:endParaRPr>
          </a:p>
        </p:txBody>
      </p:sp>
      <p:pic>
        <p:nvPicPr>
          <p:cNvPr id="101" name="図 10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4252" y="3787165"/>
            <a:ext cx="504070" cy="181625"/>
          </a:xfrm>
          <a:prstGeom prst="rect">
            <a:avLst/>
          </a:prstGeom>
        </p:spPr>
      </p:pic>
      <p:pic>
        <p:nvPicPr>
          <p:cNvPr id="102" name="図 101"/>
          <p:cNvPicPr>
            <a:picLocks noChangeAspect="1"/>
          </p:cNvPicPr>
          <p:nvPr/>
        </p:nvPicPr>
        <p:blipFill rotWithShape="1">
          <a:blip r:embed="rId7">
            <a:extLst>
              <a:ext uri="{28A0092B-C50C-407E-A947-70E740481C1C}">
                <a14:useLocalDpi xmlns:a14="http://schemas.microsoft.com/office/drawing/2010/main" val="0"/>
              </a:ext>
            </a:extLst>
          </a:blip>
          <a:srcRect l="7410" t="25153" r="7155" b="25355"/>
          <a:stretch/>
        </p:blipFill>
        <p:spPr>
          <a:xfrm>
            <a:off x="8900205" y="4060757"/>
            <a:ext cx="466468" cy="141875"/>
          </a:xfrm>
          <a:prstGeom prst="rect">
            <a:avLst/>
          </a:prstGeom>
        </p:spPr>
      </p:pic>
      <p:pic>
        <p:nvPicPr>
          <p:cNvPr id="103" name="図 102"/>
          <p:cNvPicPr>
            <a:picLocks noChangeAspect="1"/>
          </p:cNvPicPr>
          <p:nvPr/>
        </p:nvPicPr>
        <p:blipFill rotWithShape="1">
          <a:blip r:embed="rId8">
            <a:extLst>
              <a:ext uri="{28A0092B-C50C-407E-A947-70E740481C1C}">
                <a14:useLocalDpi xmlns:a14="http://schemas.microsoft.com/office/drawing/2010/main" val="0"/>
              </a:ext>
            </a:extLst>
          </a:blip>
          <a:srcRect t="19001" b="20528"/>
          <a:stretch/>
        </p:blipFill>
        <p:spPr>
          <a:xfrm>
            <a:off x="8325547" y="4060757"/>
            <a:ext cx="469224" cy="141875"/>
          </a:xfrm>
          <a:prstGeom prst="rect">
            <a:avLst/>
          </a:prstGeom>
        </p:spPr>
      </p:pic>
      <p:pic>
        <p:nvPicPr>
          <p:cNvPr id="104" name="図 10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39275" y="4046570"/>
            <a:ext cx="576796" cy="170249"/>
          </a:xfrm>
          <a:prstGeom prst="rect">
            <a:avLst/>
          </a:prstGeom>
        </p:spPr>
      </p:pic>
      <p:pic>
        <p:nvPicPr>
          <p:cNvPr id="105" name="図 104"/>
          <p:cNvPicPr>
            <a:picLocks noChangeAspect="1"/>
          </p:cNvPicPr>
          <p:nvPr/>
        </p:nvPicPr>
        <p:blipFill rotWithShape="1">
          <a:blip r:embed="rId10">
            <a:extLst>
              <a:ext uri="{28A0092B-C50C-407E-A947-70E740481C1C}">
                <a14:useLocalDpi xmlns:a14="http://schemas.microsoft.com/office/drawing/2010/main" val="0"/>
              </a:ext>
            </a:extLst>
          </a:blip>
          <a:srcRect l="25432" t="25925" r="25470" b="33090"/>
          <a:stretch/>
        </p:blipFill>
        <p:spPr>
          <a:xfrm>
            <a:off x="8252661" y="5048305"/>
            <a:ext cx="511999" cy="240000"/>
          </a:xfrm>
          <a:prstGeom prst="rect">
            <a:avLst/>
          </a:prstGeom>
          <a:effectLst/>
        </p:spPr>
      </p:pic>
      <p:pic>
        <p:nvPicPr>
          <p:cNvPr id="106" name="図 10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02487" y="5048305"/>
            <a:ext cx="496916" cy="240000"/>
          </a:xfrm>
          <a:prstGeom prst="rect">
            <a:avLst/>
          </a:prstGeom>
          <a:effectLst/>
        </p:spPr>
      </p:pic>
      <p:pic>
        <p:nvPicPr>
          <p:cNvPr id="107" name="図 10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32138" y="5048305"/>
            <a:ext cx="524009" cy="240000"/>
          </a:xfrm>
          <a:prstGeom prst="rect">
            <a:avLst/>
          </a:prstGeom>
        </p:spPr>
      </p:pic>
      <p:pic>
        <p:nvPicPr>
          <p:cNvPr id="108" name="図 10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72080" y="3411216"/>
            <a:ext cx="590763" cy="273844"/>
          </a:xfrm>
          <a:prstGeom prst="rect">
            <a:avLst/>
          </a:prstGeom>
          <a:effectLst>
            <a:glow rad="12700">
              <a:schemeClr val="bg1"/>
            </a:glow>
          </a:effectLst>
        </p:spPr>
      </p:pic>
      <p:pic>
        <p:nvPicPr>
          <p:cNvPr id="109" name="図 10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38232" y="2659257"/>
            <a:ext cx="1022296" cy="336000"/>
          </a:xfrm>
          <a:prstGeom prst="rect">
            <a:avLst/>
          </a:prstGeom>
        </p:spPr>
      </p:pic>
      <p:pic>
        <p:nvPicPr>
          <p:cNvPr id="110" name="図 10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23626" y="5024305"/>
            <a:ext cx="411383" cy="288000"/>
          </a:xfrm>
          <a:prstGeom prst="rect">
            <a:avLst/>
          </a:prstGeom>
        </p:spPr>
      </p:pic>
      <p:pic>
        <p:nvPicPr>
          <p:cNvPr id="111" name="図 1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466881" y="5117903"/>
            <a:ext cx="617160" cy="100803"/>
          </a:xfrm>
          <a:prstGeom prst="rect">
            <a:avLst/>
          </a:prstGeom>
        </p:spPr>
      </p:pic>
      <p:pic>
        <p:nvPicPr>
          <p:cNvPr id="112" name="図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63498" y="3787165"/>
            <a:ext cx="840929" cy="181625"/>
          </a:xfrm>
          <a:prstGeom prst="rect">
            <a:avLst/>
          </a:prstGeom>
        </p:spPr>
      </p:pic>
      <p:pic>
        <p:nvPicPr>
          <p:cNvPr id="113" name="図 112"/>
          <p:cNvPicPr>
            <a:picLocks noChangeAspect="1"/>
          </p:cNvPicPr>
          <p:nvPr/>
        </p:nvPicPr>
        <p:blipFill rotWithShape="1">
          <a:blip r:embed="rId18">
            <a:extLst>
              <a:ext uri="{28A0092B-C50C-407E-A947-70E740481C1C}">
                <a14:useLocalDpi xmlns:a14="http://schemas.microsoft.com/office/drawing/2010/main" val="0"/>
              </a:ext>
            </a:extLst>
          </a:blip>
          <a:srcRect l="6004" t="11186" r="5555" b="11211"/>
          <a:stretch/>
        </p:blipFill>
        <p:spPr>
          <a:xfrm>
            <a:off x="10064685" y="4046570"/>
            <a:ext cx="369156" cy="170249"/>
          </a:xfrm>
          <a:prstGeom prst="rect">
            <a:avLst/>
          </a:prstGeom>
        </p:spPr>
      </p:pic>
      <p:pic>
        <p:nvPicPr>
          <p:cNvPr id="114" name="図 113"/>
          <p:cNvPicPr>
            <a:picLocks noChangeAspect="1"/>
          </p:cNvPicPr>
          <p:nvPr/>
        </p:nvPicPr>
        <p:blipFill rotWithShape="1">
          <a:blip r:embed="rId19">
            <a:extLst>
              <a:ext uri="{28A0092B-C50C-407E-A947-70E740481C1C}">
                <a14:useLocalDpi xmlns:a14="http://schemas.microsoft.com/office/drawing/2010/main" val="0"/>
              </a:ext>
            </a:extLst>
          </a:blip>
          <a:srcRect l="3939" t="19009" r="3932" b="21189"/>
          <a:stretch/>
        </p:blipFill>
        <p:spPr>
          <a:xfrm>
            <a:off x="11221506" y="4074944"/>
            <a:ext cx="520764" cy="113500"/>
          </a:xfrm>
          <a:prstGeom prst="rect">
            <a:avLst/>
          </a:prstGeom>
        </p:spPr>
      </p:pic>
      <p:sp>
        <p:nvSpPr>
          <p:cNvPr id="115" name="正方形/長方形 114"/>
          <p:cNvSpPr/>
          <p:nvPr/>
        </p:nvSpPr>
        <p:spPr bwMode="auto">
          <a:xfrm>
            <a:off x="2227971" y="4485279"/>
            <a:ext cx="1824000" cy="960000"/>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1600" b="1" dirty="0" smtClean="0">
                <a:solidFill>
                  <a:srgbClr val="002B62"/>
                </a:solidFill>
                <a:latin typeface="+mj-ea"/>
                <a:ea typeface="+mj-ea"/>
              </a:rPr>
              <a:t>Cloud</a:t>
            </a:r>
            <a:br>
              <a:rPr lang="en-US" altLang="ja-JP" sz="1600" b="1" dirty="0" smtClean="0">
                <a:solidFill>
                  <a:srgbClr val="002B62"/>
                </a:solidFill>
                <a:latin typeface="+mj-ea"/>
                <a:ea typeface="+mj-ea"/>
              </a:rPr>
            </a:br>
            <a:r>
              <a:rPr lang="en-US" altLang="ja-JP" sz="1600" b="1" dirty="0" smtClean="0">
                <a:solidFill>
                  <a:srgbClr val="002B62"/>
                </a:solidFill>
                <a:latin typeface="+mj-ea"/>
                <a:ea typeface="+mj-ea"/>
              </a:rPr>
              <a:t>Platform</a:t>
            </a:r>
            <a:endParaRPr lang="en-US" altLang="ja-JP" sz="1400" dirty="0">
              <a:solidFill>
                <a:srgbClr val="002B62"/>
              </a:solidFill>
              <a:latin typeface="+mj-ea"/>
              <a:ea typeface="+mj-ea"/>
            </a:endParaRPr>
          </a:p>
        </p:txBody>
      </p:sp>
      <p:sp>
        <p:nvSpPr>
          <p:cNvPr id="116" name="正方形/長方形 115"/>
          <p:cNvSpPr/>
          <p:nvPr/>
        </p:nvSpPr>
        <p:spPr bwMode="auto">
          <a:xfrm>
            <a:off x="2227971" y="2087555"/>
            <a:ext cx="1824000" cy="2301879"/>
          </a:xfrm>
          <a:prstGeom prst="rect">
            <a:avLst/>
          </a:prstGeom>
          <a:noFill/>
          <a:ln w="38100">
            <a:solidFill>
              <a:schemeClr val="bg1"/>
            </a:solidFill>
            <a:prstDash val="sysDot"/>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effectLst/>
              <a:latin typeface="+mj-ea"/>
              <a:ea typeface="+mj-ea"/>
            </a:endParaRPr>
          </a:p>
        </p:txBody>
      </p:sp>
      <p:sp>
        <p:nvSpPr>
          <p:cNvPr id="117" name="テキスト ボックス 116"/>
          <p:cNvSpPr txBox="1"/>
          <p:nvPr/>
        </p:nvSpPr>
        <p:spPr>
          <a:xfrm>
            <a:off x="2696714" y="1970799"/>
            <a:ext cx="886513" cy="225767"/>
          </a:xfrm>
          <a:prstGeom prst="rect">
            <a:avLst/>
          </a:prstGeom>
          <a:noFill/>
        </p:spPr>
        <p:txBody>
          <a:bodyPr wrap="none" lIns="48000" tIns="0" rIns="48000" bIns="0" rtlCol="0" anchor="b">
            <a:spAutoFit/>
          </a:bodyPr>
          <a:lstStyle/>
          <a:p>
            <a:pPr algn="ctr"/>
            <a:r>
              <a:rPr lang="en-US" altLang="ja-JP" sz="1467" b="1" dirty="0">
                <a:solidFill>
                  <a:srgbClr val="002B62"/>
                </a:solidFill>
                <a:effectLst>
                  <a:glow rad="127000">
                    <a:schemeClr val="bg1"/>
                  </a:glow>
                </a:effectLst>
              </a:rPr>
              <a:t>tenancy</a:t>
            </a:r>
            <a:endParaRPr lang="ja-JP" altLang="en-US" sz="1467" b="1" dirty="0">
              <a:solidFill>
                <a:srgbClr val="002B62"/>
              </a:solidFill>
              <a:effectLst>
                <a:glow rad="127000">
                  <a:schemeClr val="bg1"/>
                </a:glow>
              </a:effectLst>
            </a:endParaRPr>
          </a:p>
        </p:txBody>
      </p:sp>
      <p:sp>
        <p:nvSpPr>
          <p:cNvPr id="118" name="正方形/長方形 117"/>
          <p:cNvSpPr/>
          <p:nvPr/>
        </p:nvSpPr>
        <p:spPr bwMode="auto">
          <a:xfrm>
            <a:off x="2371971" y="2250235"/>
            <a:ext cx="1536000" cy="864000"/>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smtClean="0">
                <a:solidFill>
                  <a:srgbClr val="002B62"/>
                </a:solidFill>
                <a:latin typeface="+mj-ea"/>
                <a:ea typeface="+mj-ea"/>
              </a:rPr>
              <a:t>Close apps</a:t>
            </a:r>
            <a:endParaRPr lang="ja-JP" altLang="en-US" sz="1867" b="1" dirty="0">
              <a:solidFill>
                <a:srgbClr val="002B62"/>
              </a:solidFill>
              <a:latin typeface="+mj-ea"/>
              <a:ea typeface="+mj-ea"/>
            </a:endParaRPr>
          </a:p>
        </p:txBody>
      </p:sp>
      <p:sp>
        <p:nvSpPr>
          <p:cNvPr id="119" name="正方形/長方形 118"/>
          <p:cNvSpPr/>
          <p:nvPr/>
        </p:nvSpPr>
        <p:spPr bwMode="auto">
          <a:xfrm>
            <a:off x="2371971" y="3231229"/>
            <a:ext cx="1536000" cy="1062051"/>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1600" b="1" dirty="0" smtClean="0">
                <a:solidFill>
                  <a:srgbClr val="002B62"/>
                </a:solidFill>
                <a:latin typeface="+mj-ea"/>
                <a:ea typeface="+mj-ea"/>
              </a:rPr>
              <a:t>Static</a:t>
            </a:r>
            <a:br>
              <a:rPr lang="en-US" altLang="ja-JP" sz="1600" b="1" dirty="0" smtClean="0">
                <a:solidFill>
                  <a:srgbClr val="002B62"/>
                </a:solidFill>
                <a:latin typeface="+mj-ea"/>
                <a:ea typeface="+mj-ea"/>
              </a:rPr>
            </a:br>
            <a:r>
              <a:rPr lang="en-US" altLang="ja-JP" sz="1600" b="1" dirty="0" smtClean="0">
                <a:solidFill>
                  <a:srgbClr val="002B62"/>
                </a:solidFill>
                <a:latin typeface="+mj-ea"/>
                <a:ea typeface="+mj-ea"/>
              </a:rPr>
              <a:t>Environment</a:t>
            </a:r>
            <a:endParaRPr lang="ja-JP" altLang="en-US" sz="1600" b="1" dirty="0">
              <a:solidFill>
                <a:srgbClr val="002B62"/>
              </a:solidFill>
              <a:latin typeface="+mj-ea"/>
              <a:ea typeface="+mj-ea"/>
            </a:endParaRPr>
          </a:p>
        </p:txBody>
      </p:sp>
      <p:sp>
        <p:nvSpPr>
          <p:cNvPr id="130" name="円弧 129"/>
          <p:cNvSpPr/>
          <p:nvPr/>
        </p:nvSpPr>
        <p:spPr bwMode="auto">
          <a:xfrm>
            <a:off x="1529455" y="1380901"/>
            <a:ext cx="1219635" cy="247849"/>
          </a:xfrm>
          <a:prstGeom prst="arc">
            <a:avLst>
              <a:gd name="adj1" fmla="val 10804737"/>
              <a:gd name="adj2" fmla="val 0"/>
            </a:avLst>
          </a:prstGeom>
          <a:noFill/>
          <a:ln w="38100" cap="flat" cmpd="sng" algn="ctr">
            <a:solidFill>
              <a:srgbClr val="002B62"/>
            </a:solidFill>
            <a:prstDash val="solid"/>
            <a:round/>
            <a:headEnd type="none" w="med" len="med"/>
            <a:tailEnd type="stealth" w="med" len="lg"/>
          </a:ln>
          <a:effectLst>
            <a:glow rad="38100">
              <a:schemeClr val="bg1"/>
            </a:glow>
          </a:effectLst>
          <a:extLst/>
        </p:spPr>
        <p:txBody>
          <a:bodyPr rtlCol="0" anchor="ctr"/>
          <a:lstStyle/>
          <a:p>
            <a:pPr algn="ctr"/>
            <a:endParaRPr lang="ja-JP" altLang="en-US" sz="2400"/>
          </a:p>
        </p:txBody>
      </p:sp>
      <p:sp>
        <p:nvSpPr>
          <p:cNvPr id="131" name="テキスト ボックス 130"/>
          <p:cNvSpPr txBox="1"/>
          <p:nvPr/>
        </p:nvSpPr>
        <p:spPr>
          <a:xfrm>
            <a:off x="1906209" y="1310519"/>
            <a:ext cx="455112" cy="246221"/>
          </a:xfrm>
          <a:prstGeom prst="rect">
            <a:avLst/>
          </a:prstGeom>
          <a:noFill/>
          <a:effectLst/>
        </p:spPr>
        <p:txBody>
          <a:bodyPr wrap="none" lIns="48000" tIns="0" rIns="48000" bIns="0" rtlCol="0" anchor="ctr">
            <a:spAutoFit/>
          </a:bodyPr>
          <a:lstStyle/>
          <a:p>
            <a:pPr algn="ctr"/>
            <a:r>
              <a:rPr lang="en-US" altLang="ja-JP" sz="1600" b="1" dirty="0">
                <a:solidFill>
                  <a:srgbClr val="002B62"/>
                </a:solidFill>
                <a:effectLst>
                  <a:glow rad="127000">
                    <a:schemeClr val="bg1"/>
                  </a:glow>
                </a:effectLst>
              </a:rPr>
              <a:t>Lift</a:t>
            </a:r>
            <a:endParaRPr lang="ja-JP" altLang="en-US" sz="1600" b="1" dirty="0">
              <a:solidFill>
                <a:srgbClr val="002B62"/>
              </a:solidFill>
              <a:effectLst>
                <a:glow rad="127000">
                  <a:schemeClr val="bg1"/>
                </a:glow>
              </a:effectLst>
            </a:endParaRPr>
          </a:p>
        </p:txBody>
      </p:sp>
      <p:sp>
        <p:nvSpPr>
          <p:cNvPr id="132" name="円弧 131"/>
          <p:cNvSpPr/>
          <p:nvPr/>
        </p:nvSpPr>
        <p:spPr bwMode="auto">
          <a:xfrm flipV="1">
            <a:off x="3659398" y="1124680"/>
            <a:ext cx="4892671" cy="331479"/>
          </a:xfrm>
          <a:prstGeom prst="arc">
            <a:avLst>
              <a:gd name="adj1" fmla="val 10804737"/>
              <a:gd name="adj2" fmla="val 0"/>
            </a:avLst>
          </a:prstGeom>
          <a:noFill/>
          <a:ln w="38100" cap="flat" cmpd="sng" algn="ctr">
            <a:solidFill>
              <a:srgbClr val="002B62"/>
            </a:solidFill>
            <a:prstDash val="solid"/>
            <a:round/>
            <a:headEnd type="none" w="med" len="med"/>
            <a:tailEnd type="stealth" w="med" len="lg"/>
          </a:ln>
          <a:effectLst>
            <a:glow rad="38100">
              <a:schemeClr val="bg1"/>
            </a:glow>
          </a:effectLst>
          <a:extLst/>
        </p:spPr>
        <p:txBody>
          <a:bodyPr rtlCol="0" anchor="ctr"/>
          <a:lstStyle/>
          <a:p>
            <a:pPr algn="ctr"/>
            <a:endParaRPr lang="ja-JP" altLang="en-US" sz="2400"/>
          </a:p>
        </p:txBody>
      </p:sp>
      <p:sp>
        <p:nvSpPr>
          <p:cNvPr id="133" name="テキスト ボックス 132"/>
          <p:cNvSpPr txBox="1"/>
          <p:nvPr/>
        </p:nvSpPr>
        <p:spPr>
          <a:xfrm>
            <a:off x="5801232" y="1310519"/>
            <a:ext cx="609001" cy="246221"/>
          </a:xfrm>
          <a:prstGeom prst="rect">
            <a:avLst/>
          </a:prstGeom>
          <a:noFill/>
        </p:spPr>
        <p:txBody>
          <a:bodyPr wrap="none" lIns="48000" tIns="0" rIns="48000" bIns="0" rtlCol="0" anchor="ctr">
            <a:spAutoFit/>
          </a:bodyPr>
          <a:lstStyle/>
          <a:p>
            <a:pPr algn="ctr"/>
            <a:r>
              <a:rPr lang="en-US" altLang="ja-JP" sz="1600" b="1" dirty="0">
                <a:solidFill>
                  <a:srgbClr val="002B62"/>
                </a:solidFill>
                <a:effectLst>
                  <a:glow rad="127000">
                    <a:schemeClr val="bg1"/>
                  </a:glow>
                </a:effectLst>
              </a:rPr>
              <a:t>Shift</a:t>
            </a:r>
            <a:endParaRPr lang="ja-JP" altLang="en-US" sz="1600" b="1" dirty="0">
              <a:solidFill>
                <a:srgbClr val="002B62"/>
              </a:solidFill>
              <a:effectLst>
                <a:glow rad="127000">
                  <a:schemeClr val="bg1"/>
                </a:glow>
              </a:effectLst>
            </a:endParaRPr>
          </a:p>
        </p:txBody>
      </p:sp>
      <p:pic>
        <p:nvPicPr>
          <p:cNvPr id="134" name="図 133"/>
          <p:cNvPicPr>
            <a:picLocks noChangeAspect="1"/>
          </p:cNvPicPr>
          <p:nvPr/>
        </p:nvPicPr>
        <p:blipFill rotWithShape="1">
          <a:blip r:embed="rId20">
            <a:extLst>
              <a:ext uri="{28A0092B-C50C-407E-A947-70E740481C1C}">
                <a14:useLocalDpi xmlns:a14="http://schemas.microsoft.com/office/drawing/2010/main" val="0"/>
              </a:ext>
            </a:extLst>
          </a:blip>
          <a:srcRect l="16538" t="9610" r="20642" b="2440"/>
          <a:stretch/>
        </p:blipFill>
        <p:spPr>
          <a:xfrm>
            <a:off x="8325547" y="3787165"/>
            <a:ext cx="908126" cy="181625"/>
          </a:xfrm>
          <a:prstGeom prst="rect">
            <a:avLst/>
          </a:prstGeom>
        </p:spPr>
      </p:pic>
      <p:pic>
        <p:nvPicPr>
          <p:cNvPr id="135" name="図 134"/>
          <p:cNvPicPr>
            <a:picLocks noChangeAspect="1"/>
          </p:cNvPicPr>
          <p:nvPr/>
        </p:nvPicPr>
        <p:blipFill rotWithShape="1">
          <a:blip r:embed="rId21">
            <a:extLst>
              <a:ext uri="{28A0092B-C50C-407E-A947-70E740481C1C}">
                <a14:useLocalDpi xmlns:a14="http://schemas.microsoft.com/office/drawing/2010/main" val="0"/>
              </a:ext>
            </a:extLst>
          </a:blip>
          <a:srcRect l="4749" t="25054" r="2609" b="18860"/>
          <a:stretch/>
        </p:blipFill>
        <p:spPr>
          <a:xfrm>
            <a:off x="5998343" y="4984975"/>
            <a:ext cx="1453025" cy="252700"/>
          </a:xfrm>
          <a:prstGeom prst="rect">
            <a:avLst/>
          </a:prstGeom>
          <a:effectLst/>
        </p:spPr>
      </p:pic>
      <p:pic>
        <p:nvPicPr>
          <p:cNvPr id="138" name="図 137"/>
          <p:cNvPicPr>
            <a:picLocks noChangeAspect="1"/>
          </p:cNvPicPr>
          <p:nvPr/>
        </p:nvPicPr>
        <p:blipFill rotWithShape="1">
          <a:blip r:embed="rId22">
            <a:extLst>
              <a:ext uri="{28A0092B-C50C-407E-A947-70E740481C1C}">
                <a14:useLocalDpi xmlns:a14="http://schemas.microsoft.com/office/drawing/2010/main" val="0"/>
              </a:ext>
            </a:extLst>
          </a:blip>
          <a:srcRect l="1966" t="13093" r="1968" b="12891"/>
          <a:stretch/>
        </p:blipFill>
        <p:spPr>
          <a:xfrm>
            <a:off x="6241203" y="4056779"/>
            <a:ext cx="498384" cy="192000"/>
          </a:xfrm>
          <a:prstGeom prst="rect">
            <a:avLst/>
          </a:prstGeom>
        </p:spPr>
      </p:pic>
      <p:pic>
        <p:nvPicPr>
          <p:cNvPr id="139" name="図 13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15513" y="4077090"/>
            <a:ext cx="659003" cy="192000"/>
          </a:xfrm>
          <a:prstGeom prst="rect">
            <a:avLst/>
          </a:prstGeom>
        </p:spPr>
      </p:pic>
      <p:pic>
        <p:nvPicPr>
          <p:cNvPr id="140" name="図 139"/>
          <p:cNvPicPr>
            <a:picLocks noChangeAspect="1"/>
          </p:cNvPicPr>
          <p:nvPr/>
        </p:nvPicPr>
        <p:blipFill rotWithShape="1">
          <a:blip r:embed="rId24">
            <a:extLst>
              <a:ext uri="{28A0092B-C50C-407E-A947-70E740481C1C}">
                <a14:useLocalDpi xmlns:a14="http://schemas.microsoft.com/office/drawing/2010/main" val="0"/>
              </a:ext>
            </a:extLst>
          </a:blip>
          <a:srcRect l="-3" r="58662"/>
          <a:stretch/>
        </p:blipFill>
        <p:spPr>
          <a:xfrm>
            <a:off x="4892407" y="5166189"/>
            <a:ext cx="374885" cy="192000"/>
          </a:xfrm>
          <a:prstGeom prst="rect">
            <a:avLst/>
          </a:prstGeom>
        </p:spPr>
      </p:pic>
      <p:pic>
        <p:nvPicPr>
          <p:cNvPr id="141" name="図 14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821718" y="4865203"/>
            <a:ext cx="1119407" cy="240000"/>
          </a:xfrm>
          <a:prstGeom prst="rect">
            <a:avLst/>
          </a:prstGeom>
        </p:spPr>
      </p:pic>
      <p:pic>
        <p:nvPicPr>
          <p:cNvPr id="143" name="図 14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13411" y="5190189"/>
            <a:ext cx="208256" cy="144000"/>
          </a:xfrm>
          <a:prstGeom prst="rect">
            <a:avLst/>
          </a:prstGeom>
        </p:spPr>
      </p:pic>
      <p:pic>
        <p:nvPicPr>
          <p:cNvPr id="144" name="図 143"/>
          <p:cNvPicPr>
            <a:picLocks noChangeAspect="1"/>
          </p:cNvPicPr>
          <p:nvPr/>
        </p:nvPicPr>
        <p:blipFill rotWithShape="1">
          <a:blip r:embed="rId27">
            <a:extLst>
              <a:ext uri="{28A0092B-C50C-407E-A947-70E740481C1C}">
                <a14:useLocalDpi xmlns:a14="http://schemas.microsoft.com/office/drawing/2010/main" val="0"/>
              </a:ext>
            </a:extLst>
          </a:blip>
          <a:srcRect l="13117" t="23324" r="13258" b="23434"/>
          <a:stretch/>
        </p:blipFill>
        <p:spPr>
          <a:xfrm>
            <a:off x="4728080" y="3982686"/>
            <a:ext cx="505691" cy="192000"/>
          </a:xfrm>
          <a:prstGeom prst="rect">
            <a:avLst/>
          </a:prstGeom>
        </p:spPr>
      </p:pic>
      <p:pic>
        <p:nvPicPr>
          <p:cNvPr id="145" name="図 14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087090" y="4221110"/>
            <a:ext cx="543029" cy="192000"/>
          </a:xfrm>
          <a:prstGeom prst="rect">
            <a:avLst/>
          </a:prstGeom>
        </p:spPr>
      </p:pic>
      <p:pic>
        <p:nvPicPr>
          <p:cNvPr id="147" name="図 146"/>
          <p:cNvPicPr>
            <a:picLocks noChangeAspect="1"/>
          </p:cNvPicPr>
          <p:nvPr/>
        </p:nvPicPr>
        <p:blipFill rotWithShape="1">
          <a:blip r:embed="rId29">
            <a:extLst>
              <a:ext uri="{28A0092B-C50C-407E-A947-70E740481C1C}">
                <a14:useLocalDpi xmlns:a14="http://schemas.microsoft.com/office/drawing/2010/main" val="0"/>
              </a:ext>
            </a:extLst>
          </a:blip>
          <a:srcRect t="19478" b="19778"/>
          <a:stretch/>
        </p:blipFill>
        <p:spPr>
          <a:xfrm>
            <a:off x="6883955" y="4056779"/>
            <a:ext cx="602075" cy="192000"/>
          </a:xfrm>
          <a:prstGeom prst="rect">
            <a:avLst/>
          </a:prstGeom>
        </p:spPr>
      </p:pic>
      <p:pic>
        <p:nvPicPr>
          <p:cNvPr id="148" name="図 14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391821" y="2659257"/>
            <a:ext cx="2100000" cy="336000"/>
          </a:xfrm>
          <a:prstGeom prst="rect">
            <a:avLst/>
          </a:prstGeom>
        </p:spPr>
      </p:pic>
      <p:pic>
        <p:nvPicPr>
          <p:cNvPr id="153" name="図 15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54893" y="4456303"/>
            <a:ext cx="785280" cy="288000"/>
          </a:xfrm>
          <a:prstGeom prst="rect">
            <a:avLst/>
          </a:prstGeom>
          <a:effectLst>
            <a:glow rad="25400">
              <a:schemeClr val="bg1"/>
            </a:glow>
            <a:outerShdw blurRad="50800" dist="38100" dir="2700000" algn="tl" rotWithShape="0">
              <a:prstClr val="black">
                <a:alpha val="40000"/>
              </a:prstClr>
            </a:outerShdw>
          </a:effectLst>
        </p:spPr>
      </p:pic>
      <p:pic>
        <p:nvPicPr>
          <p:cNvPr id="154" name="図 15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559954" y="3573080"/>
            <a:ext cx="1100160" cy="432000"/>
          </a:xfrm>
          <a:prstGeom prst="rect">
            <a:avLst/>
          </a:prstGeom>
          <a:effectLst>
            <a:glow rad="25400">
              <a:schemeClr val="bg1"/>
            </a:glow>
            <a:outerShdw blurRad="50800" dist="38100" dir="2700000" algn="tl" rotWithShape="0">
              <a:prstClr val="black">
                <a:alpha val="40000"/>
              </a:prstClr>
            </a:outerShdw>
          </a:effectLst>
        </p:spPr>
      </p:pic>
      <p:pic>
        <p:nvPicPr>
          <p:cNvPr id="155" name="図 15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54893" y="3653933"/>
            <a:ext cx="783000" cy="288000"/>
          </a:xfrm>
          <a:prstGeom prst="rect">
            <a:avLst/>
          </a:prstGeom>
          <a:effectLst>
            <a:glow rad="25400">
              <a:schemeClr val="bg1"/>
            </a:glow>
            <a:outerShdw blurRad="50800" dist="38100" dir="2700000" algn="tl" rotWithShape="0">
              <a:prstClr val="black">
                <a:alpha val="40000"/>
              </a:prstClr>
            </a:outerShdw>
          </a:effectLst>
        </p:spPr>
      </p:pic>
      <p:cxnSp>
        <p:nvCxnSpPr>
          <p:cNvPr id="156" name="直線矢印コネクタ 155"/>
          <p:cNvCxnSpPr/>
          <p:nvPr/>
        </p:nvCxnSpPr>
        <p:spPr bwMode="auto">
          <a:xfrm flipH="1">
            <a:off x="5699960" y="4005080"/>
            <a:ext cx="108000" cy="108000"/>
          </a:xfrm>
          <a:prstGeom prst="straightConnector1">
            <a:avLst/>
          </a:prstGeom>
          <a:solidFill>
            <a:schemeClr val="bg1"/>
          </a:solidFill>
          <a:ln w="9525" cap="flat" cmpd="sng" algn="ctr">
            <a:solidFill>
              <a:schemeClr val="accent6"/>
            </a:solidFill>
            <a:prstDash val="solid"/>
            <a:round/>
            <a:headEnd type="none" w="med" len="med"/>
            <a:tailEnd type="triangle"/>
          </a:ln>
          <a:effectLst>
            <a:glow rad="25400">
              <a:schemeClr val="bg1"/>
            </a:glow>
          </a:effectLst>
          <a:extLst/>
        </p:spPr>
      </p:cxnSp>
      <p:cxnSp>
        <p:nvCxnSpPr>
          <p:cNvPr id="157" name="直線矢印コネクタ 156"/>
          <p:cNvCxnSpPr/>
          <p:nvPr/>
        </p:nvCxnSpPr>
        <p:spPr bwMode="auto">
          <a:xfrm>
            <a:off x="6384040" y="4005080"/>
            <a:ext cx="108000" cy="108000"/>
          </a:xfrm>
          <a:prstGeom prst="straightConnector1">
            <a:avLst/>
          </a:prstGeom>
          <a:solidFill>
            <a:schemeClr val="bg1"/>
          </a:solidFill>
          <a:ln w="9525" cap="flat" cmpd="sng" algn="ctr">
            <a:solidFill>
              <a:schemeClr val="accent6"/>
            </a:solidFill>
            <a:prstDash val="solid"/>
            <a:round/>
            <a:headEnd type="none" w="med" len="med"/>
            <a:tailEnd type="triangle"/>
          </a:ln>
          <a:effectLst>
            <a:glow rad="25400">
              <a:schemeClr val="bg1"/>
            </a:glow>
          </a:effectLst>
          <a:extLst/>
        </p:spPr>
      </p:cxnSp>
      <p:pic>
        <p:nvPicPr>
          <p:cNvPr id="158" name="図 157"/>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472107" y="4018443"/>
            <a:ext cx="487144" cy="226503"/>
          </a:xfrm>
          <a:prstGeom prst="rect">
            <a:avLst/>
          </a:prstGeom>
        </p:spPr>
      </p:pic>
      <p:sp>
        <p:nvSpPr>
          <p:cNvPr id="3" name="左右矢印 2"/>
          <p:cNvSpPr/>
          <p:nvPr/>
        </p:nvSpPr>
        <p:spPr bwMode="auto">
          <a:xfrm>
            <a:off x="215562" y="836700"/>
            <a:ext cx="3836409" cy="432000"/>
          </a:xfrm>
          <a:prstGeom prst="leftRightArrow">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9" name="左右矢印 158"/>
          <p:cNvSpPr/>
          <p:nvPr/>
        </p:nvSpPr>
        <p:spPr bwMode="auto">
          <a:xfrm>
            <a:off x="8108781" y="836700"/>
            <a:ext cx="3840000" cy="432000"/>
          </a:xfrm>
          <a:prstGeom prst="leftRightArrow">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7" name="テキスト ボックス 126"/>
          <p:cNvSpPr txBox="1"/>
          <p:nvPr/>
        </p:nvSpPr>
        <p:spPr>
          <a:xfrm>
            <a:off x="1525850" y="946842"/>
            <a:ext cx="1215834" cy="246221"/>
          </a:xfrm>
          <a:prstGeom prst="rect">
            <a:avLst/>
          </a:prstGeom>
          <a:noFill/>
        </p:spPr>
        <p:txBody>
          <a:bodyPr wrap="none" lIns="48000" tIns="0" rIns="48000" bIns="0" rtlCol="0" anchor="ctr">
            <a:spAutoFit/>
          </a:bodyPr>
          <a:lstStyle/>
          <a:p>
            <a:pPr algn="ctr"/>
            <a:r>
              <a:rPr lang="en-US" altLang="ja-JP" sz="1600" b="1" dirty="0">
                <a:solidFill>
                  <a:srgbClr val="002B62"/>
                </a:solidFill>
                <a:effectLst>
                  <a:glow rad="152400">
                    <a:schemeClr val="bg1"/>
                  </a:glow>
                </a:effectLst>
              </a:rPr>
              <a:t>Monolithic</a:t>
            </a:r>
            <a:endParaRPr lang="ja-JP" altLang="en-US" sz="1600" b="1" dirty="0">
              <a:solidFill>
                <a:srgbClr val="002B62"/>
              </a:solidFill>
              <a:effectLst>
                <a:glow rad="152400">
                  <a:schemeClr val="bg1"/>
                </a:glow>
              </a:effectLst>
            </a:endParaRPr>
          </a:p>
        </p:txBody>
      </p:sp>
      <p:sp>
        <p:nvSpPr>
          <p:cNvPr id="129" name="テキスト ボックス 128"/>
          <p:cNvSpPr txBox="1"/>
          <p:nvPr/>
        </p:nvSpPr>
        <p:spPr>
          <a:xfrm>
            <a:off x="9291022" y="946842"/>
            <a:ext cx="1475520" cy="246221"/>
          </a:xfrm>
          <a:prstGeom prst="rect">
            <a:avLst/>
          </a:prstGeom>
          <a:noFill/>
        </p:spPr>
        <p:txBody>
          <a:bodyPr wrap="none" lIns="48000" tIns="0" rIns="48000" bIns="0" rtlCol="0" anchor="ctr">
            <a:spAutoFit/>
          </a:bodyPr>
          <a:lstStyle/>
          <a:p>
            <a:pPr algn="ctr"/>
            <a:r>
              <a:rPr lang="en-US" altLang="ja-JP" sz="1600" b="1" dirty="0">
                <a:solidFill>
                  <a:srgbClr val="002B62"/>
                </a:solidFill>
                <a:effectLst>
                  <a:glow rad="152400">
                    <a:schemeClr val="bg1"/>
                  </a:glow>
                </a:effectLst>
              </a:rPr>
              <a:t>Cloud Native</a:t>
            </a:r>
            <a:endParaRPr lang="ja-JP" altLang="en-US" sz="1600" b="1" dirty="0">
              <a:solidFill>
                <a:srgbClr val="002B62"/>
              </a:solidFill>
              <a:effectLst>
                <a:glow rad="152400">
                  <a:schemeClr val="bg1"/>
                </a:glow>
              </a:effectLst>
            </a:endParaRPr>
          </a:p>
        </p:txBody>
      </p:sp>
      <p:sp>
        <p:nvSpPr>
          <p:cNvPr id="160" name="左右矢印 159"/>
          <p:cNvSpPr/>
          <p:nvPr/>
        </p:nvSpPr>
        <p:spPr bwMode="auto">
          <a:xfrm>
            <a:off x="221068" y="1484730"/>
            <a:ext cx="1820098" cy="432000"/>
          </a:xfrm>
          <a:prstGeom prst="leftRightArrow">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3" name="テキスト ボックス 162"/>
          <p:cNvSpPr txBox="1"/>
          <p:nvPr/>
        </p:nvSpPr>
        <p:spPr>
          <a:xfrm>
            <a:off x="463088" y="1594872"/>
            <a:ext cx="1336059" cy="246221"/>
          </a:xfrm>
          <a:prstGeom prst="rect">
            <a:avLst/>
          </a:prstGeom>
          <a:noFill/>
        </p:spPr>
        <p:txBody>
          <a:bodyPr wrap="none" lIns="48000" tIns="0" rIns="48000" bIns="0" rtlCol="0" anchor="ctr">
            <a:spAutoFit/>
          </a:bodyPr>
          <a:lstStyle/>
          <a:p>
            <a:pPr algn="ctr"/>
            <a:r>
              <a:rPr lang="en-US" altLang="ja-JP" sz="1600" b="1" dirty="0" err="1">
                <a:solidFill>
                  <a:srgbClr val="002B62"/>
                </a:solidFill>
                <a:effectLst>
                  <a:glow rad="152400">
                    <a:schemeClr val="bg1"/>
                  </a:glow>
                </a:effectLst>
              </a:rPr>
              <a:t>on-premise</a:t>
            </a:r>
            <a:endParaRPr lang="en-US" altLang="ja-JP" sz="1600" b="1" dirty="0">
              <a:solidFill>
                <a:srgbClr val="002B62"/>
              </a:solidFill>
              <a:effectLst>
                <a:glow rad="152400">
                  <a:schemeClr val="bg1"/>
                </a:glow>
              </a:effectLst>
            </a:endParaRPr>
          </a:p>
        </p:txBody>
      </p:sp>
      <p:sp>
        <p:nvSpPr>
          <p:cNvPr id="164" name="左矢印 163"/>
          <p:cNvSpPr/>
          <p:nvPr/>
        </p:nvSpPr>
        <p:spPr bwMode="auto">
          <a:xfrm>
            <a:off x="2227970" y="1484730"/>
            <a:ext cx="1995769" cy="432000"/>
          </a:xfrm>
          <a:prstGeom prst="leftArrow">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6" name="テキスト ボックス 165"/>
          <p:cNvSpPr txBox="1"/>
          <p:nvPr/>
        </p:nvSpPr>
        <p:spPr>
          <a:xfrm>
            <a:off x="2793134" y="1594872"/>
            <a:ext cx="709286" cy="246221"/>
          </a:xfrm>
          <a:prstGeom prst="rect">
            <a:avLst/>
          </a:prstGeom>
          <a:noFill/>
        </p:spPr>
        <p:txBody>
          <a:bodyPr wrap="none" lIns="48000" tIns="0" rIns="48000" bIns="0" rtlCol="0" anchor="ctr">
            <a:spAutoFit/>
          </a:bodyPr>
          <a:lstStyle/>
          <a:p>
            <a:pPr algn="ctr"/>
            <a:r>
              <a:rPr lang="en-US" altLang="ja-JP" sz="1600" b="1" dirty="0" smtClean="0">
                <a:solidFill>
                  <a:srgbClr val="002B62"/>
                </a:solidFill>
                <a:effectLst>
                  <a:glow rad="152400">
                    <a:schemeClr val="bg1"/>
                  </a:glow>
                </a:effectLst>
              </a:rPr>
              <a:t>Cloud</a:t>
            </a:r>
            <a:endParaRPr lang="en-US" altLang="ja-JP" sz="1600" b="1" dirty="0">
              <a:solidFill>
                <a:srgbClr val="002B62"/>
              </a:solidFill>
              <a:effectLst>
                <a:glow rad="152400">
                  <a:schemeClr val="bg1"/>
                </a:glow>
              </a:effectLst>
            </a:endParaRPr>
          </a:p>
        </p:txBody>
      </p:sp>
      <p:sp>
        <p:nvSpPr>
          <p:cNvPr id="167" name="左矢印 166"/>
          <p:cNvSpPr/>
          <p:nvPr/>
        </p:nvSpPr>
        <p:spPr bwMode="auto">
          <a:xfrm flipH="1">
            <a:off x="8010351" y="1484730"/>
            <a:ext cx="3938429" cy="432000"/>
          </a:xfrm>
          <a:prstGeom prst="leftArrow">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8" name="正方形/長方形 167"/>
          <p:cNvSpPr/>
          <p:nvPr/>
        </p:nvSpPr>
        <p:spPr bwMode="auto">
          <a:xfrm flipH="1">
            <a:off x="7951788" y="1517271"/>
            <a:ext cx="87116" cy="366918"/>
          </a:xfrm>
          <a:prstGeom prst="rect">
            <a:avLst/>
          </a:prstGeom>
          <a:solidFill>
            <a:srgbClr val="0B1B2B"/>
          </a:solidFill>
          <a:ln w="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9" name="テキスト ボックス 168"/>
          <p:cNvSpPr txBox="1"/>
          <p:nvPr/>
        </p:nvSpPr>
        <p:spPr>
          <a:xfrm>
            <a:off x="9574211" y="1594872"/>
            <a:ext cx="709286" cy="246221"/>
          </a:xfrm>
          <a:prstGeom prst="rect">
            <a:avLst/>
          </a:prstGeom>
          <a:noFill/>
        </p:spPr>
        <p:txBody>
          <a:bodyPr wrap="none" lIns="48000" tIns="0" rIns="48000" bIns="0" rtlCol="0" anchor="ctr">
            <a:spAutoFit/>
          </a:bodyPr>
          <a:lstStyle/>
          <a:p>
            <a:pPr algn="ctr"/>
            <a:r>
              <a:rPr lang="en-US" altLang="ja-JP" sz="1600" b="1" dirty="0" smtClean="0">
                <a:solidFill>
                  <a:srgbClr val="002B62"/>
                </a:solidFill>
                <a:effectLst>
                  <a:glow rad="152400">
                    <a:schemeClr val="bg1"/>
                  </a:glow>
                </a:effectLst>
              </a:rPr>
              <a:t>Cloud</a:t>
            </a:r>
            <a:endParaRPr lang="en-US" altLang="ja-JP" sz="1600" b="1" dirty="0">
              <a:solidFill>
                <a:srgbClr val="002B62"/>
              </a:solidFill>
              <a:effectLst>
                <a:glow rad="152400">
                  <a:schemeClr val="bg1"/>
                </a:glow>
              </a:effectLst>
            </a:endParaRPr>
          </a:p>
        </p:txBody>
      </p:sp>
      <p:sp>
        <p:nvSpPr>
          <p:cNvPr id="172" name="U ターン矢印 171"/>
          <p:cNvSpPr/>
          <p:nvPr/>
        </p:nvSpPr>
        <p:spPr bwMode="auto">
          <a:xfrm flipV="1">
            <a:off x="1018470" y="5501633"/>
            <a:ext cx="1944270" cy="432000"/>
          </a:xfrm>
          <a:prstGeom prst="uturnArrow">
            <a:avLst>
              <a:gd name="adj1" fmla="val 28489"/>
              <a:gd name="adj2" fmla="val 25000"/>
              <a:gd name="adj3" fmla="val 25000"/>
              <a:gd name="adj4" fmla="val 43750"/>
              <a:gd name="adj5" fmla="val 100000"/>
            </a:avLst>
          </a:prstGeom>
          <a:solidFill>
            <a:schemeClr val="bg1"/>
          </a:solid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3" name="U ターン矢印 172"/>
          <p:cNvSpPr/>
          <p:nvPr/>
        </p:nvSpPr>
        <p:spPr bwMode="auto">
          <a:xfrm flipV="1">
            <a:off x="3302749" y="5517290"/>
            <a:ext cx="6873675" cy="432000"/>
          </a:xfrm>
          <a:prstGeom prst="uturnArrow">
            <a:avLst>
              <a:gd name="adj1" fmla="val 27294"/>
              <a:gd name="adj2" fmla="val 25000"/>
              <a:gd name="adj3" fmla="val 25000"/>
              <a:gd name="adj4" fmla="val 43750"/>
              <a:gd name="adj5" fmla="val 100000"/>
            </a:avLst>
          </a:prstGeom>
          <a:solidFill>
            <a:schemeClr val="bg1"/>
          </a:solidFill>
          <a:ln w="3810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0" name="テキスト ボックス 149"/>
          <p:cNvSpPr txBox="1"/>
          <p:nvPr/>
        </p:nvSpPr>
        <p:spPr>
          <a:xfrm>
            <a:off x="839270" y="6021360"/>
            <a:ext cx="3140528" cy="492443"/>
          </a:xfrm>
          <a:prstGeom prst="rect">
            <a:avLst/>
          </a:prstGeom>
          <a:noFill/>
        </p:spPr>
        <p:txBody>
          <a:bodyPr wrap="none" lIns="48000" tIns="0" rIns="48000" bIns="0" rtlCol="0" anchor="ctr">
            <a:spAutoFit/>
          </a:bodyPr>
          <a:lstStyle/>
          <a:p>
            <a:pPr marL="180975" indent="-180975">
              <a:buFont typeface="Wingdings" panose="05000000000000000000" pitchFamily="2" charset="2"/>
              <a:buChar char="ü"/>
            </a:pPr>
            <a:r>
              <a:rPr lang="en-US" altLang="ja-JP" sz="1600" b="1" dirty="0" smtClean="0">
                <a:solidFill>
                  <a:srgbClr val="C00000"/>
                </a:solidFill>
                <a:effectLst>
                  <a:glow rad="101600">
                    <a:schemeClr val="bg1"/>
                  </a:glow>
                </a:effectLst>
              </a:rPr>
              <a:t>Efficiently using resources</a:t>
            </a:r>
          </a:p>
          <a:p>
            <a:pPr marL="180975" indent="-180975">
              <a:buFont typeface="Wingdings" panose="05000000000000000000" pitchFamily="2" charset="2"/>
              <a:buChar char="ü"/>
            </a:pPr>
            <a:r>
              <a:rPr lang="en-US" altLang="ja-JP" sz="1600" b="1" dirty="0" smtClean="0">
                <a:solidFill>
                  <a:srgbClr val="C00000"/>
                </a:solidFill>
                <a:effectLst>
                  <a:glow rad="101600">
                    <a:schemeClr val="bg1"/>
                  </a:glow>
                </a:effectLst>
              </a:rPr>
              <a:t>Leave HW Migration</a:t>
            </a:r>
            <a:endParaRPr lang="en-US" altLang="ja-JP" sz="1600" b="1" dirty="0">
              <a:solidFill>
                <a:srgbClr val="C00000"/>
              </a:solidFill>
              <a:effectLst>
                <a:glow rad="101600">
                  <a:schemeClr val="bg1"/>
                </a:glow>
              </a:effectLst>
            </a:endParaRPr>
          </a:p>
        </p:txBody>
      </p:sp>
      <p:sp>
        <p:nvSpPr>
          <p:cNvPr id="174" name="テキスト ボックス 173"/>
          <p:cNvSpPr txBox="1"/>
          <p:nvPr/>
        </p:nvSpPr>
        <p:spPr>
          <a:xfrm>
            <a:off x="5233771" y="5833281"/>
            <a:ext cx="5212440" cy="738664"/>
          </a:xfrm>
          <a:prstGeom prst="rect">
            <a:avLst/>
          </a:prstGeom>
          <a:noFill/>
        </p:spPr>
        <p:txBody>
          <a:bodyPr wrap="none" lIns="48000" tIns="0" rIns="48000" bIns="0" rtlCol="0" anchor="ctr">
            <a:spAutoFit/>
          </a:bodyPr>
          <a:lstStyle/>
          <a:p>
            <a:pPr marL="180975" indent="-180975">
              <a:buFont typeface="Wingdings" panose="05000000000000000000" pitchFamily="2" charset="2"/>
              <a:buChar char="ü"/>
            </a:pPr>
            <a:r>
              <a:rPr lang="en-US" altLang="ja-JP" sz="1600" b="1" dirty="0" smtClean="0">
                <a:solidFill>
                  <a:srgbClr val="C00000"/>
                </a:solidFill>
                <a:effectLst>
                  <a:glow rad="101600">
                    <a:schemeClr val="bg1"/>
                  </a:glow>
                </a:effectLst>
              </a:rPr>
              <a:t>Supports Service speed</a:t>
            </a:r>
          </a:p>
          <a:p>
            <a:pPr marL="180975" indent="-180975">
              <a:buFont typeface="Wingdings" panose="05000000000000000000" pitchFamily="2" charset="2"/>
              <a:buChar char="ü"/>
            </a:pPr>
            <a:r>
              <a:rPr lang="en-US" altLang="ja-JP" sz="1600" b="1" dirty="0" smtClean="0">
                <a:solidFill>
                  <a:srgbClr val="C00000"/>
                </a:solidFill>
                <a:effectLst>
                  <a:glow rad="101600">
                    <a:schemeClr val="bg1"/>
                  </a:glow>
                </a:effectLst>
              </a:rPr>
              <a:t>Uses Packages and managed services to limit</a:t>
            </a:r>
            <a:br>
              <a:rPr lang="en-US" altLang="ja-JP" sz="1600" b="1" dirty="0" smtClean="0">
                <a:solidFill>
                  <a:srgbClr val="C00000"/>
                </a:solidFill>
                <a:effectLst>
                  <a:glow rad="101600">
                    <a:schemeClr val="bg1"/>
                  </a:glow>
                </a:effectLst>
              </a:rPr>
            </a:br>
            <a:r>
              <a:rPr lang="en-US" altLang="ja-JP" sz="1600" b="1" dirty="0" smtClean="0">
                <a:solidFill>
                  <a:srgbClr val="C00000"/>
                </a:solidFill>
                <a:effectLst>
                  <a:glow rad="101600">
                    <a:schemeClr val="bg1"/>
                  </a:glow>
                </a:effectLst>
              </a:rPr>
              <a:t> the scope of the maintenance </a:t>
            </a:r>
            <a:endParaRPr lang="en-US" altLang="ja-JP" sz="1600" b="1" dirty="0">
              <a:solidFill>
                <a:srgbClr val="C00000"/>
              </a:solidFill>
              <a:effectLst>
                <a:glow rad="101600">
                  <a:schemeClr val="bg1"/>
                </a:glow>
              </a:effectLst>
            </a:endParaRPr>
          </a:p>
        </p:txBody>
      </p:sp>
      <p:pic>
        <p:nvPicPr>
          <p:cNvPr id="4" name="図 3"/>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668147" y="3792057"/>
            <a:ext cx="582749" cy="171841"/>
          </a:xfrm>
          <a:prstGeom prst="rect">
            <a:avLst/>
          </a:prstGeom>
        </p:spPr>
      </p:pic>
      <p:pic>
        <p:nvPicPr>
          <p:cNvPr id="5" name="図 4"/>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280720" y="3821227"/>
            <a:ext cx="461550" cy="113500"/>
          </a:xfrm>
          <a:prstGeom prst="rect">
            <a:avLst/>
          </a:prstGeom>
        </p:spPr>
      </p:pic>
      <p:sp>
        <p:nvSpPr>
          <p:cNvPr id="80" name="正方形/長方形 79"/>
          <p:cNvSpPr/>
          <p:nvPr/>
        </p:nvSpPr>
        <p:spPr bwMode="auto">
          <a:xfrm flipH="1">
            <a:off x="4201014" y="1527012"/>
            <a:ext cx="87116" cy="366918"/>
          </a:xfrm>
          <a:prstGeom prst="rect">
            <a:avLst/>
          </a:prstGeom>
          <a:solidFill>
            <a:srgbClr val="0B1B2B"/>
          </a:solidFill>
          <a:ln w="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6" name="図 5"/>
          <p:cNvPicPr>
            <a:picLocks noChangeAspect="1"/>
          </p:cNvPicPr>
          <p:nvPr/>
        </p:nvPicPr>
        <p:blipFill rotWithShape="1">
          <a:blip r:embed="rId37">
            <a:extLst>
              <a:ext uri="{28A0092B-C50C-407E-A947-70E740481C1C}">
                <a14:useLocalDpi xmlns:a14="http://schemas.microsoft.com/office/drawing/2010/main" val="0"/>
              </a:ext>
            </a:extLst>
          </a:blip>
          <a:srcRect l="34985" r="5301"/>
          <a:stretch/>
        </p:blipFill>
        <p:spPr>
          <a:xfrm>
            <a:off x="7320320" y="3238171"/>
            <a:ext cx="1080000" cy="432000"/>
          </a:xfrm>
          <a:prstGeom prst="rect">
            <a:avLst/>
          </a:prstGeom>
          <a:effectLst>
            <a:glow rad="25400">
              <a:schemeClr val="bg1"/>
            </a:glow>
            <a:outerShdw blurRad="50800" dist="38100" dir="2700000" algn="tl" rotWithShape="0">
              <a:prstClr val="black">
                <a:alpha val="40000"/>
              </a:prstClr>
            </a:outerShdw>
          </a:effectLst>
        </p:spPr>
      </p:pic>
      <p:sp>
        <p:nvSpPr>
          <p:cNvPr id="81" name="正方形/長方形 80"/>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1783985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a:t>Introduction – What is “Offensive” and “ Defensive” Automation?</a:t>
            </a:r>
            <a:endParaRPr kumimoji="1" lang="ja-JP" altLang="en-US" dirty="0"/>
          </a:p>
        </p:txBody>
      </p:sp>
      <p:grpSp>
        <p:nvGrpSpPr>
          <p:cNvPr id="4" name="グループ化 3"/>
          <p:cNvGrpSpPr/>
          <p:nvPr/>
        </p:nvGrpSpPr>
        <p:grpSpPr>
          <a:xfrm>
            <a:off x="595133" y="1285274"/>
            <a:ext cx="4322376" cy="4137952"/>
            <a:chOff x="595133" y="1637787"/>
            <a:chExt cx="4322376" cy="4137952"/>
          </a:xfrm>
        </p:grpSpPr>
        <p:sp>
          <p:nvSpPr>
            <p:cNvPr id="24" name="正方形/長方形 23"/>
            <p:cNvSpPr/>
            <p:nvPr/>
          </p:nvSpPr>
          <p:spPr bwMode="auto">
            <a:xfrm>
              <a:off x="596321" y="2404432"/>
              <a:ext cx="4320000" cy="829896"/>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Tightly grouped applications</a:t>
              </a:r>
              <a:endParaRPr lang="ja-JP" altLang="en-US" sz="2400" b="1" dirty="0">
                <a:solidFill>
                  <a:srgbClr val="002B62"/>
                </a:solidFill>
                <a:latin typeface="+mj-ea"/>
              </a:endParaRPr>
            </a:p>
          </p:txBody>
        </p:sp>
        <p:sp>
          <p:nvSpPr>
            <p:cNvPr id="25" name="正方形/長方形 24"/>
            <p:cNvSpPr/>
            <p:nvPr/>
          </p:nvSpPr>
          <p:spPr bwMode="auto">
            <a:xfrm>
              <a:off x="596321" y="4278719"/>
              <a:ext cx="4320000" cy="1497020"/>
            </a:xfrm>
            <a:prstGeom prst="rect">
              <a:avLst/>
            </a:prstGeom>
            <a:solidFill>
              <a:schemeClr val="accent4">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400" b="1" dirty="0">
                  <a:solidFill>
                    <a:srgbClr val="002B62"/>
                  </a:solidFill>
                  <a:latin typeface="+mj-ea"/>
                </a:rPr>
                <a:t>Manual Construction/Operation</a:t>
              </a:r>
            </a:p>
          </p:txBody>
        </p:sp>
        <p:sp>
          <p:nvSpPr>
            <p:cNvPr id="23" name="正方形/長方形 22"/>
            <p:cNvSpPr/>
            <p:nvPr/>
          </p:nvSpPr>
          <p:spPr bwMode="auto">
            <a:xfrm>
              <a:off x="596321" y="3342668"/>
              <a:ext cx="4320000" cy="829896"/>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Traditional static</a:t>
              </a:r>
              <a:br>
                <a:rPr lang="en-US" altLang="ja-JP" sz="2400" b="1" dirty="0">
                  <a:solidFill>
                    <a:srgbClr val="002B62"/>
                  </a:solidFill>
                  <a:latin typeface="+mj-ea"/>
                </a:rPr>
              </a:br>
              <a:r>
                <a:rPr lang="en-US" altLang="ja-JP" sz="2400" b="1" dirty="0">
                  <a:solidFill>
                    <a:srgbClr val="002B62"/>
                  </a:solidFill>
                  <a:latin typeface="+mj-ea"/>
                </a:rPr>
                <a:t>Environments</a:t>
              </a:r>
              <a:endParaRPr lang="ja-JP" altLang="en-US" sz="2400" b="1" dirty="0">
                <a:solidFill>
                  <a:srgbClr val="002B62"/>
                </a:solidFill>
                <a:latin typeface="+mj-ea"/>
              </a:endParaRPr>
            </a:p>
          </p:txBody>
        </p:sp>
        <p:grpSp>
          <p:nvGrpSpPr>
            <p:cNvPr id="3" name="グループ化 2"/>
            <p:cNvGrpSpPr/>
            <p:nvPr/>
          </p:nvGrpSpPr>
          <p:grpSpPr>
            <a:xfrm>
              <a:off x="595133" y="1637787"/>
              <a:ext cx="4322376" cy="632720"/>
              <a:chOff x="446350" y="1390430"/>
              <a:chExt cx="3241782" cy="468000"/>
            </a:xfrm>
          </p:grpSpPr>
          <p:sp>
            <p:nvSpPr>
              <p:cNvPr id="30" name="角丸四角形 29"/>
              <p:cNvSpPr/>
              <p:nvPr/>
            </p:nvSpPr>
            <p:spPr bwMode="auto">
              <a:xfrm>
                <a:off x="446350"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31" name="角丸四角形 30"/>
              <p:cNvSpPr/>
              <p:nvPr/>
            </p:nvSpPr>
            <p:spPr bwMode="auto">
              <a:xfrm>
                <a:off x="1286944"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32" name="角丸四角形 31"/>
              <p:cNvSpPr/>
              <p:nvPr/>
            </p:nvSpPr>
            <p:spPr bwMode="auto">
              <a:xfrm>
                <a:off x="2127538"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34" name="角丸四角形 33"/>
              <p:cNvSpPr/>
              <p:nvPr/>
            </p:nvSpPr>
            <p:spPr bwMode="auto">
              <a:xfrm>
                <a:off x="2968132"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grpSp>
        <p:sp>
          <p:nvSpPr>
            <p:cNvPr id="2" name="テキスト ボックス 1"/>
            <p:cNvSpPr txBox="1"/>
            <p:nvPr/>
          </p:nvSpPr>
          <p:spPr>
            <a:xfrm>
              <a:off x="1064648" y="1637787"/>
              <a:ext cx="3492879" cy="830997"/>
            </a:xfrm>
            <a:prstGeom prst="rect">
              <a:avLst/>
            </a:prstGeom>
            <a:noFill/>
          </p:spPr>
          <p:txBody>
            <a:bodyPr wrap="none" rtlCol="0">
              <a:spAutoFit/>
            </a:bodyPr>
            <a:lstStyle/>
            <a:p>
              <a:pPr algn="ctr"/>
              <a:r>
                <a:rPr lang="en-US" altLang="ja-JP" sz="2400" b="1" dirty="0">
                  <a:solidFill>
                    <a:schemeClr val="tx1">
                      <a:lumMod val="50000"/>
                      <a:lumOff val="50000"/>
                    </a:schemeClr>
                  </a:solidFill>
                  <a:effectLst>
                    <a:glow rad="317500">
                      <a:schemeClr val="bg1"/>
                    </a:glow>
                  </a:effectLst>
                </a:rPr>
                <a:t>Hard to incorporate </a:t>
              </a:r>
              <a:br>
                <a:rPr lang="en-US" altLang="ja-JP" sz="2400" b="1" dirty="0">
                  <a:solidFill>
                    <a:schemeClr val="tx1">
                      <a:lumMod val="50000"/>
                      <a:lumOff val="50000"/>
                    </a:schemeClr>
                  </a:solidFill>
                  <a:effectLst>
                    <a:glow rad="317500">
                      <a:schemeClr val="bg1"/>
                    </a:glow>
                  </a:effectLst>
                </a:rPr>
              </a:br>
              <a:r>
                <a:rPr lang="en-US" altLang="ja-JP" sz="2400" b="1" dirty="0">
                  <a:solidFill>
                    <a:schemeClr val="tx1">
                      <a:lumMod val="50000"/>
                      <a:lumOff val="50000"/>
                    </a:schemeClr>
                  </a:solidFill>
                  <a:effectLst>
                    <a:glow rad="317500">
                      <a:schemeClr val="bg1"/>
                    </a:glow>
                  </a:effectLst>
                </a:rPr>
                <a:t>new technology</a:t>
              </a:r>
              <a:endParaRPr lang="ja-JP" altLang="en-US" sz="2400" b="1" dirty="0">
                <a:solidFill>
                  <a:schemeClr val="tx1">
                    <a:lumMod val="50000"/>
                    <a:lumOff val="50000"/>
                  </a:schemeClr>
                </a:solidFill>
                <a:effectLst>
                  <a:glow rad="317500">
                    <a:schemeClr val="bg1"/>
                  </a:glow>
                </a:effectLst>
              </a:endParaRPr>
            </a:p>
          </p:txBody>
        </p:sp>
        <p:grpSp>
          <p:nvGrpSpPr>
            <p:cNvPr id="35" name="グループ化 34"/>
            <p:cNvGrpSpPr>
              <a:grpSpLocks noChangeAspect="1"/>
            </p:cNvGrpSpPr>
            <p:nvPr/>
          </p:nvGrpSpPr>
          <p:grpSpPr bwMode="gray">
            <a:xfrm>
              <a:off x="2883743" y="4738085"/>
              <a:ext cx="1872063" cy="851103"/>
              <a:chOff x="2681287" y="-2319307"/>
              <a:chExt cx="5757862" cy="2617757"/>
            </a:xfrm>
          </p:grpSpPr>
          <p:sp>
            <p:nvSpPr>
              <p:cNvPr id="36" name="フリーフォーム 35"/>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37" name="フリーフォーム 36"/>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grpSp>
          <p:nvGrpSpPr>
            <p:cNvPr id="53" name="グループ化 52"/>
            <p:cNvGrpSpPr>
              <a:grpSpLocks noChangeAspect="1"/>
            </p:cNvGrpSpPr>
            <p:nvPr/>
          </p:nvGrpSpPr>
          <p:grpSpPr>
            <a:xfrm>
              <a:off x="1417280" y="4671283"/>
              <a:ext cx="431093" cy="466380"/>
              <a:chOff x="4766112" y="1593874"/>
              <a:chExt cx="3862142" cy="4178276"/>
            </a:xfrm>
            <a:solidFill>
              <a:schemeClr val="accent6"/>
            </a:solidFill>
            <a:effectLst>
              <a:glow rad="12700">
                <a:schemeClr val="bg1"/>
              </a:glow>
            </a:effectLst>
          </p:grpSpPr>
          <p:sp>
            <p:nvSpPr>
              <p:cNvPr id="5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5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58" name="グループ化 57"/>
            <p:cNvGrpSpPr>
              <a:grpSpLocks noChangeAspect="1"/>
            </p:cNvGrpSpPr>
            <p:nvPr/>
          </p:nvGrpSpPr>
          <p:grpSpPr>
            <a:xfrm>
              <a:off x="1828550" y="4773205"/>
              <a:ext cx="431093" cy="466380"/>
              <a:chOff x="4766112" y="1593874"/>
              <a:chExt cx="3862142" cy="4178276"/>
            </a:xfrm>
            <a:solidFill>
              <a:schemeClr val="accent6"/>
            </a:solidFill>
            <a:effectLst>
              <a:glow rad="12700">
                <a:schemeClr val="bg1"/>
              </a:glow>
            </a:effectLst>
          </p:grpSpPr>
          <p:sp>
            <p:nvSpPr>
              <p:cNvPr id="5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63" name="グループ化 62"/>
            <p:cNvGrpSpPr>
              <a:grpSpLocks noChangeAspect="1"/>
            </p:cNvGrpSpPr>
            <p:nvPr/>
          </p:nvGrpSpPr>
          <p:grpSpPr>
            <a:xfrm>
              <a:off x="2239818" y="4875126"/>
              <a:ext cx="431093" cy="466380"/>
              <a:chOff x="4766112" y="1593874"/>
              <a:chExt cx="3862142" cy="4178276"/>
            </a:xfrm>
            <a:solidFill>
              <a:schemeClr val="accent6"/>
            </a:solidFill>
            <a:effectLst>
              <a:glow rad="12700">
                <a:schemeClr val="bg1"/>
              </a:glow>
            </a:effectLst>
          </p:grpSpPr>
          <p:sp>
            <p:nvSpPr>
              <p:cNvPr id="6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6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68" name="グループ化 67"/>
            <p:cNvGrpSpPr>
              <a:grpSpLocks noChangeAspect="1"/>
            </p:cNvGrpSpPr>
            <p:nvPr/>
          </p:nvGrpSpPr>
          <p:grpSpPr>
            <a:xfrm>
              <a:off x="1128350" y="4874483"/>
              <a:ext cx="431093" cy="466380"/>
              <a:chOff x="4766112" y="1593874"/>
              <a:chExt cx="3862142" cy="4178276"/>
            </a:xfrm>
            <a:solidFill>
              <a:schemeClr val="accent6"/>
            </a:solidFill>
            <a:effectLst>
              <a:glow rad="12700">
                <a:schemeClr val="bg1"/>
              </a:glow>
            </a:effectLst>
          </p:grpSpPr>
          <p:sp>
            <p:nvSpPr>
              <p:cNvPr id="6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73" name="グループ化 72"/>
            <p:cNvGrpSpPr>
              <a:grpSpLocks noChangeAspect="1"/>
            </p:cNvGrpSpPr>
            <p:nvPr/>
          </p:nvGrpSpPr>
          <p:grpSpPr>
            <a:xfrm>
              <a:off x="1539619" y="4976405"/>
              <a:ext cx="431093" cy="466380"/>
              <a:chOff x="4766112" y="1593874"/>
              <a:chExt cx="3862142" cy="4178276"/>
            </a:xfrm>
            <a:solidFill>
              <a:schemeClr val="accent6"/>
            </a:solidFill>
            <a:effectLst>
              <a:glow rad="12700">
                <a:schemeClr val="bg1"/>
              </a:glow>
            </a:effectLst>
          </p:grpSpPr>
          <p:sp>
            <p:nvSpPr>
              <p:cNvPr id="7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7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78" name="グループ化 77"/>
            <p:cNvGrpSpPr>
              <a:grpSpLocks noChangeAspect="1"/>
            </p:cNvGrpSpPr>
            <p:nvPr/>
          </p:nvGrpSpPr>
          <p:grpSpPr>
            <a:xfrm>
              <a:off x="1950887" y="5078326"/>
              <a:ext cx="431093" cy="466380"/>
              <a:chOff x="4766112" y="1593874"/>
              <a:chExt cx="3862142" cy="4178276"/>
            </a:xfrm>
            <a:solidFill>
              <a:schemeClr val="accent6"/>
            </a:solidFill>
            <a:effectLst>
              <a:glow rad="12700">
                <a:schemeClr val="bg1"/>
              </a:glow>
            </a:effectLst>
          </p:grpSpPr>
          <p:sp>
            <p:nvSpPr>
              <p:cNvPr id="7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83" name="グループ化 82"/>
            <p:cNvGrpSpPr>
              <a:grpSpLocks noChangeAspect="1"/>
            </p:cNvGrpSpPr>
            <p:nvPr/>
          </p:nvGrpSpPr>
          <p:grpSpPr>
            <a:xfrm>
              <a:off x="839426" y="5084033"/>
              <a:ext cx="431093" cy="466380"/>
              <a:chOff x="4766112" y="1593874"/>
              <a:chExt cx="3862142" cy="4178276"/>
            </a:xfrm>
            <a:solidFill>
              <a:schemeClr val="accent6"/>
            </a:solidFill>
            <a:effectLst>
              <a:glow rad="12700">
                <a:schemeClr val="bg1"/>
              </a:glow>
            </a:effectLst>
          </p:grpSpPr>
          <p:sp>
            <p:nvSpPr>
              <p:cNvPr id="8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8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88" name="グループ化 87"/>
            <p:cNvGrpSpPr>
              <a:grpSpLocks noChangeAspect="1"/>
            </p:cNvGrpSpPr>
            <p:nvPr/>
          </p:nvGrpSpPr>
          <p:grpSpPr>
            <a:xfrm>
              <a:off x="1250695" y="5185954"/>
              <a:ext cx="431093" cy="466380"/>
              <a:chOff x="4766112" y="1593874"/>
              <a:chExt cx="3862142" cy="4178276"/>
            </a:xfrm>
            <a:solidFill>
              <a:schemeClr val="accent6"/>
            </a:solidFill>
            <a:effectLst>
              <a:glow rad="12700">
                <a:schemeClr val="bg1"/>
              </a:glow>
            </a:effectLst>
          </p:grpSpPr>
          <p:sp>
            <p:nvSpPr>
              <p:cNvPr id="8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93" name="グループ化 92"/>
            <p:cNvGrpSpPr>
              <a:grpSpLocks noChangeAspect="1"/>
            </p:cNvGrpSpPr>
            <p:nvPr/>
          </p:nvGrpSpPr>
          <p:grpSpPr>
            <a:xfrm>
              <a:off x="1661963" y="5287875"/>
              <a:ext cx="431093" cy="466380"/>
              <a:chOff x="4766112" y="1593874"/>
              <a:chExt cx="3862142" cy="4178276"/>
            </a:xfrm>
            <a:solidFill>
              <a:schemeClr val="accent6"/>
            </a:solidFill>
            <a:effectLst>
              <a:glow rad="12700">
                <a:schemeClr val="bg1"/>
              </a:glow>
            </a:effectLst>
          </p:grpSpPr>
          <p:sp>
            <p:nvSpPr>
              <p:cNvPr id="9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9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sp>
        <p:nvSpPr>
          <p:cNvPr id="7" name="テキスト ボックス 6"/>
          <p:cNvSpPr txBox="1"/>
          <p:nvPr/>
        </p:nvSpPr>
        <p:spPr>
          <a:xfrm>
            <a:off x="5398639" y="764630"/>
            <a:ext cx="6793361" cy="5278368"/>
          </a:xfrm>
          <a:prstGeom prst="rect">
            <a:avLst/>
          </a:prstGeom>
          <a:noFill/>
        </p:spPr>
        <p:txBody>
          <a:bodyPr wrap="square" bIns="0" rtlCol="0">
            <a:spAutoFit/>
          </a:bodyPr>
          <a:lstStyle/>
          <a:p>
            <a:pPr lvl="0">
              <a:tabLst>
                <a:tab pos="266700" algn="l"/>
              </a:tabLst>
            </a:pPr>
            <a:r>
              <a:rPr lang="en-US" altLang="ja-JP" sz="2100" b="1" u="sng" dirty="0" smtClean="0">
                <a:solidFill>
                  <a:srgbClr val="C00000"/>
                </a:solidFill>
                <a:effectLst>
                  <a:glow rad="63500">
                    <a:schemeClr val="bg1"/>
                  </a:glow>
                </a:effectLst>
              </a:rPr>
              <a:t>Thanks to virtualization technology...</a:t>
            </a:r>
            <a:endParaRPr lang="en-US" altLang="ja-JP" sz="2100" b="1" dirty="0">
              <a:solidFill>
                <a:schemeClr val="bg1"/>
              </a:solidFill>
            </a:endParaRPr>
          </a:p>
          <a:p>
            <a:pPr marL="342900" lvl="0" indent="-342900">
              <a:buFont typeface="Wingdings" panose="05000000000000000000" pitchFamily="2" charset="2"/>
              <a:buChar char="ü"/>
              <a:tabLst>
                <a:tab pos="266700" algn="l"/>
              </a:tabLst>
            </a:pPr>
            <a:r>
              <a:rPr lang="en-US" altLang="ja-JP" sz="1900" b="1" dirty="0" smtClean="0">
                <a:solidFill>
                  <a:schemeClr val="bg1"/>
                </a:solidFill>
              </a:rPr>
              <a:t>We can now freely select CPU, Memory and I/O</a:t>
            </a:r>
          </a:p>
          <a:p>
            <a:pPr marL="342900" lvl="0" indent="-342900">
              <a:buFont typeface="Wingdings" panose="05000000000000000000" pitchFamily="2" charset="2"/>
              <a:buChar char="ü"/>
              <a:tabLst>
                <a:tab pos="266700" algn="l"/>
              </a:tabLst>
            </a:pPr>
            <a:r>
              <a:rPr lang="en-US" altLang="ja-JP" sz="1900" b="1" dirty="0" smtClean="0">
                <a:solidFill>
                  <a:schemeClr val="bg1"/>
                </a:solidFill>
              </a:rPr>
              <a:t>It is now possible to create </a:t>
            </a:r>
            <a:r>
              <a:rPr lang="en-US" altLang="ja-JP" sz="1900" b="1" dirty="0" smtClean="0">
                <a:solidFill>
                  <a:srgbClr val="C00000"/>
                </a:solidFill>
                <a:effectLst>
                  <a:glow rad="63500">
                    <a:schemeClr val="bg1"/>
                  </a:glow>
                </a:effectLst>
              </a:rPr>
              <a:t>Simple Dynamic systems</a:t>
            </a:r>
            <a:r>
              <a:rPr lang="en-US" altLang="ja-JP" sz="1900" b="1" dirty="0" smtClean="0">
                <a:solidFill>
                  <a:schemeClr val="bg1"/>
                </a:solidFill>
              </a:rPr>
              <a:t> easily</a:t>
            </a:r>
            <a:endParaRPr lang="en-US" altLang="ja-JP" sz="1900" b="1" dirty="0">
              <a:solidFill>
                <a:schemeClr val="bg1"/>
              </a:solidFill>
            </a:endParaRPr>
          </a:p>
          <a:p>
            <a:pPr marL="342900" lvl="0" indent="-342900">
              <a:buFont typeface="Wingdings" panose="05000000000000000000" pitchFamily="2" charset="2"/>
              <a:buChar char="ü"/>
              <a:tabLst>
                <a:tab pos="266700" algn="l"/>
              </a:tabLst>
            </a:pPr>
            <a:r>
              <a:rPr lang="en-US" altLang="ja-JP" sz="1900" b="1" dirty="0" smtClean="0">
                <a:solidFill>
                  <a:schemeClr val="bg1"/>
                </a:solidFill>
              </a:rPr>
              <a:t>The size of the systems became more compact and we could get rid of end-of-life hardware.</a:t>
            </a:r>
            <a:endParaRPr lang="en-US" altLang="ja-JP" sz="1900" b="1" dirty="0">
              <a:solidFill>
                <a:schemeClr val="bg1"/>
              </a:solidFill>
            </a:endParaRPr>
          </a:p>
          <a:p>
            <a:pPr marL="342900" lvl="0" indent="-342900">
              <a:buFont typeface="Wingdings" panose="05000000000000000000" pitchFamily="2" charset="2"/>
              <a:buChar char="ü"/>
              <a:tabLst>
                <a:tab pos="266700" algn="l"/>
              </a:tabLst>
            </a:pPr>
            <a:r>
              <a:rPr lang="en-US" altLang="ja-JP" sz="1900" b="1" dirty="0" smtClean="0">
                <a:solidFill>
                  <a:srgbClr val="C00000"/>
                </a:solidFill>
                <a:effectLst>
                  <a:glow rad="63500">
                    <a:schemeClr val="bg1"/>
                  </a:glow>
                </a:effectLst>
              </a:rPr>
              <a:t>Not mixing multiple functions</a:t>
            </a:r>
            <a:r>
              <a:rPr lang="en-US" altLang="ja-JP" sz="1900" b="1" dirty="0">
                <a:solidFill>
                  <a:schemeClr val="bg1"/>
                </a:solidFill>
              </a:rPr>
              <a:t> </a:t>
            </a:r>
            <a:r>
              <a:rPr lang="en-US" altLang="ja-JP" sz="1900" b="1" dirty="0" smtClean="0">
                <a:solidFill>
                  <a:schemeClr val="bg1"/>
                </a:solidFill>
              </a:rPr>
              <a:t>became the “correct” thing to do.</a:t>
            </a:r>
            <a:r>
              <a:rPr lang="en-US" altLang="ja-JP" sz="2000" b="1" dirty="0" smtClean="0">
                <a:solidFill>
                  <a:schemeClr val="bg1"/>
                </a:solidFill>
              </a:rPr>
              <a:t/>
            </a:r>
            <a:br>
              <a:rPr lang="en-US" altLang="ja-JP" sz="2000" b="1" dirty="0" smtClean="0">
                <a:solidFill>
                  <a:schemeClr val="bg1"/>
                </a:solidFill>
              </a:rPr>
            </a:br>
            <a:endParaRPr lang="en-US" altLang="ja-JP" sz="1100" b="1" dirty="0">
              <a:solidFill>
                <a:schemeClr val="bg1"/>
              </a:solidFill>
            </a:endParaRPr>
          </a:p>
          <a:p>
            <a:pPr lvl="0">
              <a:tabLst>
                <a:tab pos="266700" algn="l"/>
              </a:tabLst>
            </a:pPr>
            <a:r>
              <a:rPr lang="en-US" altLang="ja-JP" sz="2100" b="1" u="sng" dirty="0" smtClean="0">
                <a:solidFill>
                  <a:schemeClr val="bg1"/>
                </a:solidFill>
              </a:rPr>
              <a:t>However, </a:t>
            </a:r>
            <a:r>
              <a:rPr lang="en-US" altLang="ja-JP" sz="2100" b="1" u="sng" dirty="0" smtClean="0">
                <a:solidFill>
                  <a:schemeClr val="accent6">
                    <a:lumMod val="75000"/>
                    <a:lumOff val="25000"/>
                  </a:schemeClr>
                </a:solidFill>
                <a:effectLst>
                  <a:glow rad="63500">
                    <a:schemeClr val="bg1"/>
                  </a:glow>
                </a:effectLst>
              </a:rPr>
              <a:t>The following issues remains unsolved</a:t>
            </a:r>
            <a:endParaRPr lang="en-US" altLang="ja-JP" sz="2100" b="1" u="sng" dirty="0">
              <a:solidFill>
                <a:schemeClr val="accent6">
                  <a:lumMod val="75000"/>
                  <a:lumOff val="25000"/>
                </a:schemeClr>
              </a:solidFill>
              <a:effectLst>
                <a:glow rad="63500">
                  <a:schemeClr val="bg1"/>
                </a:glow>
              </a:effectLst>
            </a:endParaRPr>
          </a:p>
          <a:p>
            <a:pPr marL="342900" indent="-342900">
              <a:buFont typeface="Wingdings" panose="05000000000000000000" pitchFamily="2" charset="2"/>
              <a:buChar char="ü"/>
              <a:tabLst>
                <a:tab pos="266700" algn="l"/>
              </a:tabLst>
            </a:pPr>
            <a:r>
              <a:rPr lang="en-US" altLang="ja-JP" sz="1900" b="1" dirty="0" smtClean="0">
                <a:solidFill>
                  <a:schemeClr val="bg1"/>
                </a:solidFill>
              </a:rPr>
              <a:t>Many function’s redundancy </a:t>
            </a:r>
            <a:r>
              <a:rPr lang="en-US" altLang="ja-JP" sz="1900" b="1" dirty="0">
                <a:solidFill>
                  <a:schemeClr val="accent6">
                    <a:lumMod val="75000"/>
                    <a:lumOff val="25000"/>
                  </a:schemeClr>
                </a:solidFill>
                <a:effectLst>
                  <a:glow rad="63500">
                    <a:schemeClr val="bg1"/>
                  </a:glow>
                </a:effectLst>
              </a:rPr>
              <a:t>c</a:t>
            </a:r>
            <a:r>
              <a:rPr lang="en-US" altLang="ja-JP" sz="1900" b="1" dirty="0" smtClean="0">
                <a:solidFill>
                  <a:schemeClr val="accent6">
                    <a:lumMod val="75000"/>
                    <a:lumOff val="25000"/>
                  </a:schemeClr>
                </a:solidFill>
                <a:effectLst>
                  <a:glow rad="63500">
                    <a:schemeClr val="bg1"/>
                  </a:glow>
                </a:effectLst>
              </a:rPr>
              <a:t>ontinues being doubled </a:t>
            </a:r>
            <a:r>
              <a:rPr lang="en-US" altLang="ja-JP" sz="1900" b="1" dirty="0" smtClean="0">
                <a:solidFill>
                  <a:schemeClr val="bg1"/>
                </a:solidFill>
              </a:rPr>
              <a:t>unless apps are redesigned.</a:t>
            </a:r>
            <a:r>
              <a:rPr lang="en-US" altLang="ja-JP" sz="1900" b="1" dirty="0">
                <a:solidFill>
                  <a:schemeClr val="bg1"/>
                </a:solidFill>
              </a:rPr>
              <a:t/>
            </a:r>
            <a:br>
              <a:rPr lang="en-US" altLang="ja-JP" sz="1900" b="1" dirty="0">
                <a:solidFill>
                  <a:schemeClr val="bg1"/>
                </a:solidFill>
              </a:rPr>
            </a:br>
            <a:r>
              <a:rPr lang="ja-JP" altLang="en-US" sz="1900" b="1" dirty="0" smtClean="0">
                <a:solidFill>
                  <a:schemeClr val="bg1"/>
                </a:solidFill>
              </a:rPr>
              <a:t>→</a:t>
            </a:r>
            <a:r>
              <a:rPr lang="en-US" altLang="ja-JP" sz="1900" b="1" dirty="0" smtClean="0">
                <a:solidFill>
                  <a:schemeClr val="bg1"/>
                </a:solidFill>
              </a:rPr>
              <a:t>Expectations for</a:t>
            </a:r>
            <a:r>
              <a:rPr lang="ja-JP" altLang="en-US" sz="1900" b="1" dirty="0" smtClean="0">
                <a:solidFill>
                  <a:schemeClr val="bg1"/>
                </a:solidFill>
              </a:rPr>
              <a:t> </a:t>
            </a:r>
            <a:r>
              <a:rPr lang="en-US" altLang="ja-JP" sz="1900" b="1" u="sng" dirty="0" err="1" smtClean="0">
                <a:solidFill>
                  <a:srgbClr val="C00000"/>
                </a:solidFill>
                <a:effectLst>
                  <a:glow rad="63500">
                    <a:schemeClr val="bg1"/>
                  </a:glow>
                </a:effectLst>
              </a:rPr>
              <a:t>Cloudshift</a:t>
            </a:r>
            <a:r>
              <a:rPr lang="en-US" altLang="ja-JP" sz="1900" b="1" dirty="0" smtClean="0">
                <a:solidFill>
                  <a:schemeClr val="bg1"/>
                </a:solidFill>
              </a:rPr>
              <a:t>… </a:t>
            </a:r>
            <a:r>
              <a:rPr lang="ja-JP" altLang="en-US" sz="1900" b="1" dirty="0" smtClean="0">
                <a:solidFill>
                  <a:schemeClr val="bg1"/>
                </a:solidFill>
              </a:rPr>
              <a:t>①</a:t>
            </a:r>
            <a:endParaRPr lang="ja-JP" altLang="en-US" sz="1900" dirty="0"/>
          </a:p>
          <a:p>
            <a:pPr marL="342900" lvl="0" indent="-342900">
              <a:buFont typeface="Wingdings" panose="05000000000000000000" pitchFamily="2" charset="2"/>
              <a:buChar char="ü"/>
              <a:tabLst>
                <a:tab pos="266700" algn="l"/>
              </a:tabLst>
            </a:pPr>
            <a:r>
              <a:rPr lang="en-US" altLang="ja-JP" sz="1900" b="1" dirty="0" smtClean="0">
                <a:solidFill>
                  <a:schemeClr val="bg1"/>
                </a:solidFill>
              </a:rPr>
              <a:t>The shape of the system is not changing, </a:t>
            </a:r>
            <a:r>
              <a:rPr lang="en-US" altLang="ja-JP" sz="1900" b="1" dirty="0" smtClean="0">
                <a:solidFill>
                  <a:schemeClr val="accent6">
                    <a:lumMod val="75000"/>
                    <a:lumOff val="25000"/>
                  </a:schemeClr>
                </a:solidFill>
                <a:effectLst>
                  <a:glow rad="63500">
                    <a:schemeClr val="bg1"/>
                  </a:glow>
                </a:effectLst>
              </a:rPr>
              <a:t>meaning that the amount of operation labor is not changing as much.</a:t>
            </a:r>
            <a:r>
              <a:rPr lang="en-US" altLang="ja-JP" sz="1900" b="1" dirty="0">
                <a:solidFill>
                  <a:srgbClr val="002B62"/>
                </a:solidFill>
                <a:effectLst>
                  <a:glow rad="63500">
                    <a:schemeClr val="bg1"/>
                  </a:glow>
                </a:effectLst>
              </a:rPr>
              <a:t/>
            </a:r>
            <a:br>
              <a:rPr lang="en-US" altLang="ja-JP" sz="1900" b="1" dirty="0">
                <a:solidFill>
                  <a:srgbClr val="002B62"/>
                </a:solidFill>
                <a:effectLst>
                  <a:glow rad="63500">
                    <a:schemeClr val="bg1"/>
                  </a:glow>
                </a:effectLst>
              </a:rPr>
            </a:br>
            <a:r>
              <a:rPr lang="ja-JP" altLang="en-US" sz="1900" b="1" dirty="0" smtClean="0">
                <a:solidFill>
                  <a:schemeClr val="bg1"/>
                </a:solidFill>
              </a:rPr>
              <a:t>→</a:t>
            </a:r>
            <a:r>
              <a:rPr lang="en-US" altLang="ja-JP" sz="1900" b="1" dirty="0" smtClean="0">
                <a:solidFill>
                  <a:schemeClr val="bg1"/>
                </a:solidFill>
              </a:rPr>
              <a:t>Expectations for</a:t>
            </a:r>
            <a:r>
              <a:rPr lang="ja-JP" altLang="en-US" sz="1900" b="1" dirty="0" smtClean="0">
                <a:solidFill>
                  <a:schemeClr val="bg1"/>
                </a:solidFill>
              </a:rPr>
              <a:t> </a:t>
            </a:r>
            <a:r>
              <a:rPr lang="en-US" altLang="ja-JP" sz="1900" b="1" u="sng" dirty="0" smtClean="0">
                <a:solidFill>
                  <a:srgbClr val="C00000"/>
                </a:solidFill>
                <a:effectLst>
                  <a:glow rad="63500">
                    <a:schemeClr val="bg1"/>
                  </a:glow>
                </a:effectLst>
              </a:rPr>
              <a:t>Automated operation</a:t>
            </a:r>
            <a:r>
              <a:rPr lang="ja-JP" altLang="en-US" sz="1900" b="1" dirty="0" smtClean="0">
                <a:solidFill>
                  <a:schemeClr val="bg1"/>
                </a:solidFill>
              </a:rPr>
              <a:t> </a:t>
            </a:r>
            <a:r>
              <a:rPr lang="en-US" altLang="ja-JP" sz="1900" b="1" dirty="0" smtClean="0">
                <a:solidFill>
                  <a:schemeClr val="bg1"/>
                </a:solidFill>
              </a:rPr>
              <a:t>… </a:t>
            </a:r>
            <a:r>
              <a:rPr lang="ja-JP" altLang="en-US" sz="1900" b="1" dirty="0">
                <a:solidFill>
                  <a:schemeClr val="bg1"/>
                </a:solidFill>
              </a:rPr>
              <a:t>②</a:t>
            </a:r>
            <a:endParaRPr lang="en-US" altLang="ja-JP" sz="1900" b="1" dirty="0">
              <a:solidFill>
                <a:schemeClr val="bg1"/>
              </a:solidFill>
            </a:endParaRPr>
          </a:p>
        </p:txBody>
      </p:sp>
      <p:sp>
        <p:nvSpPr>
          <p:cNvPr id="5" name="テキスト ボックス 4"/>
          <p:cNvSpPr txBox="1"/>
          <p:nvPr/>
        </p:nvSpPr>
        <p:spPr>
          <a:xfrm>
            <a:off x="1553199" y="5517290"/>
            <a:ext cx="2406236" cy="1077218"/>
          </a:xfrm>
          <a:prstGeom prst="rect">
            <a:avLst/>
          </a:prstGeom>
          <a:noFill/>
          <a:ln>
            <a:noFill/>
          </a:ln>
        </p:spPr>
        <p:txBody>
          <a:bodyPr wrap="none" rtlCol="0">
            <a:spAutoFit/>
          </a:bodyPr>
          <a:lstStyle/>
          <a:p>
            <a:pPr algn="ctr"/>
            <a:endParaRPr lang="en-US" altLang="ja-JP" sz="3200" b="1" dirty="0" smtClean="0">
              <a:solidFill>
                <a:schemeClr val="bg1"/>
              </a:solidFill>
            </a:endParaRPr>
          </a:p>
          <a:p>
            <a:pPr algn="ctr"/>
            <a:r>
              <a:rPr lang="en-US" altLang="ja-JP" sz="3200" b="1" dirty="0" smtClean="0">
                <a:solidFill>
                  <a:schemeClr val="bg1"/>
                </a:solidFill>
              </a:rPr>
              <a:t>(</a:t>
            </a:r>
            <a:r>
              <a:rPr lang="en-US" altLang="ja-JP" sz="3200" b="1" dirty="0" err="1" smtClean="0">
                <a:solidFill>
                  <a:srgbClr val="C00000"/>
                </a:solidFill>
                <a:effectLst>
                  <a:glow rad="101600">
                    <a:schemeClr val="bg1"/>
                  </a:glow>
                </a:effectLst>
              </a:rPr>
              <a:t>Cloudlift</a:t>
            </a:r>
            <a:r>
              <a:rPr lang="en-US" altLang="ja-JP" sz="3200" b="1" dirty="0" smtClean="0">
                <a:solidFill>
                  <a:schemeClr val="bg1"/>
                </a:solidFill>
              </a:rPr>
              <a:t>)</a:t>
            </a:r>
            <a:endParaRPr kumimoji="1" lang="ja-JP" altLang="en-US" sz="3200" b="1" dirty="0">
              <a:solidFill>
                <a:schemeClr val="bg1"/>
              </a:solidFill>
            </a:endParaRPr>
          </a:p>
        </p:txBody>
      </p:sp>
      <p:sp>
        <p:nvSpPr>
          <p:cNvPr id="100" name="テキスト ボックス 99"/>
          <p:cNvSpPr txBox="1"/>
          <p:nvPr/>
        </p:nvSpPr>
        <p:spPr>
          <a:xfrm>
            <a:off x="1545892" y="5517290"/>
            <a:ext cx="2420856" cy="584775"/>
          </a:xfrm>
          <a:prstGeom prst="rect">
            <a:avLst/>
          </a:prstGeom>
          <a:noFill/>
        </p:spPr>
        <p:txBody>
          <a:bodyPr wrap="none" rtlCol="0">
            <a:spAutoFit/>
          </a:bodyPr>
          <a:lstStyle/>
          <a:p>
            <a:pPr algn="ctr"/>
            <a:r>
              <a:rPr kumimoji="1" lang="en-US" altLang="ja-JP" sz="3200" b="1" dirty="0" smtClean="0">
                <a:solidFill>
                  <a:schemeClr val="bg1"/>
                </a:solidFill>
              </a:rPr>
              <a:t>Monolithic	</a:t>
            </a:r>
            <a:endParaRPr kumimoji="1" lang="ja-JP" altLang="en-US" sz="3200" b="1" dirty="0">
              <a:solidFill>
                <a:schemeClr val="bg1"/>
              </a:solidFill>
            </a:endParaRPr>
          </a:p>
        </p:txBody>
      </p:sp>
      <p:grpSp>
        <p:nvGrpSpPr>
          <p:cNvPr id="98" name="グループ化 97"/>
          <p:cNvGrpSpPr/>
          <p:nvPr/>
        </p:nvGrpSpPr>
        <p:grpSpPr>
          <a:xfrm>
            <a:off x="0" y="583199"/>
            <a:ext cx="12192000" cy="6011308"/>
            <a:chOff x="0" y="1038542"/>
            <a:chExt cx="12192000" cy="5507639"/>
          </a:xfrm>
          <a:solidFill>
            <a:schemeClr val="tx1">
              <a:alpha val="80000"/>
            </a:schemeClr>
          </a:solidFill>
        </p:grpSpPr>
        <p:sp>
          <p:nvSpPr>
            <p:cNvPr id="99" name="フレーム 98"/>
            <p:cNvSpPr/>
            <p:nvPr/>
          </p:nvSpPr>
          <p:spPr bwMode="auto">
            <a:xfrm>
              <a:off x="4966560" y="3381996"/>
              <a:ext cx="7225440" cy="3164185"/>
            </a:xfrm>
            <a:prstGeom prst="frame">
              <a:avLst>
                <a:gd name="adj1" fmla="val 3203"/>
              </a:avLst>
            </a:prstGeom>
            <a:grp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1" name="L 字 100"/>
            <p:cNvSpPr/>
            <p:nvPr/>
          </p:nvSpPr>
          <p:spPr bwMode="auto">
            <a:xfrm flipV="1">
              <a:off x="0" y="1038542"/>
              <a:ext cx="12192000" cy="5507636"/>
            </a:xfrm>
            <a:prstGeom prst="corner">
              <a:avLst>
                <a:gd name="adj1" fmla="val 42665"/>
                <a:gd name="adj2" fmla="val 85954"/>
              </a:avLst>
            </a:prstGeom>
            <a:grp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Tree>
    <p:extLst>
      <p:ext uri="{BB962C8B-B14F-4D97-AF65-F5344CB8AC3E}">
        <p14:creationId xmlns:p14="http://schemas.microsoft.com/office/powerpoint/2010/main" val="3314000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left)">
                                      <p:cBhvr>
                                        <p:cTn id="15" dur="500"/>
                                        <p:tgtEl>
                                          <p:spTgt spid="7">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left)">
                                      <p:cBhvr>
                                        <p:cTn id="19" dur="500"/>
                                        <p:tgtEl>
                                          <p:spTgt spid="7">
                                            <p:txEl>
                                              <p:pRg st="2" end="2"/>
                                            </p:tx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wipe(left)">
                                      <p:cBhvr>
                                        <p:cTn id="23" dur="500"/>
                                        <p:tgtEl>
                                          <p:spTgt spid="7">
                                            <p:txEl>
                                              <p:pRg st="3" end="3"/>
                                            </p:txEl>
                                          </p:spTgt>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left)">
                                      <p:cBhvr>
                                        <p:cTn id="27" dur="500"/>
                                        <p:tgtEl>
                                          <p:spTgt spid="7">
                                            <p:txEl>
                                              <p:pRg st="4" end="4"/>
                                            </p:txEl>
                                          </p:spTgt>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wipe(left)">
                                      <p:cBhvr>
                                        <p:cTn id="31" dur="500"/>
                                        <p:tgtEl>
                                          <p:spTgt spid="7">
                                            <p:txEl>
                                              <p:pRg st="5" end="5"/>
                                            </p:txEl>
                                          </p:spTgt>
                                        </p:tgtEl>
                                      </p:cBhvr>
                                    </p:animEffect>
                                  </p:childTnLst>
                                </p:cTn>
                              </p:par>
                            </p:childTnLst>
                          </p:cTn>
                        </p:par>
                        <p:par>
                          <p:cTn id="32" fill="hold">
                            <p:stCondLst>
                              <p:cond delay="4000"/>
                            </p:stCondLst>
                            <p:childTnLst>
                              <p:par>
                                <p:cTn id="33" presetID="22" presetClass="entr" presetSubtype="8" fill="hold"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wipe(left)">
                                      <p:cBhvr>
                                        <p:cTn id="35" dur="500"/>
                                        <p:tgtEl>
                                          <p:spTgt spid="7">
                                            <p:txEl>
                                              <p:pRg st="6" end="6"/>
                                            </p:txEl>
                                          </p:spTgt>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wipe(left)">
                                      <p:cBhvr>
                                        <p:cTn id="39" dur="500"/>
                                        <p:tgtEl>
                                          <p:spTgt spid="7">
                                            <p:txEl>
                                              <p:pRg st="7" end="7"/>
                                            </p:txEl>
                                          </p:spTgt>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115200"/>
            <a:ext cx="11712000" cy="458572"/>
          </a:xfrm>
        </p:spPr>
        <p:txBody>
          <a:bodyPr>
            <a:noAutofit/>
          </a:bodyPr>
          <a:lstStyle/>
          <a:p>
            <a:r>
              <a:rPr lang="en-US" altLang="ja-JP" sz="2000" dirty="0" smtClean="0">
                <a:latin typeface="+mj-ea"/>
              </a:rPr>
              <a:t>【Offensive and Defensive </a:t>
            </a:r>
            <a:r>
              <a:rPr lang="en-US" altLang="ja-JP" sz="2000" dirty="0" err="1" smtClean="0">
                <a:latin typeface="+mj-ea"/>
              </a:rPr>
              <a:t>Automation】Automating</a:t>
            </a:r>
            <a:r>
              <a:rPr lang="en-US" altLang="ja-JP" sz="2000" dirty="0" smtClean="0">
                <a:latin typeface="+mj-ea"/>
              </a:rPr>
              <a:t> Monolithic/Cloud native</a:t>
            </a:r>
            <a:br>
              <a:rPr lang="en-US" altLang="ja-JP" sz="2000" dirty="0" smtClean="0">
                <a:latin typeface="+mj-ea"/>
              </a:rPr>
            </a:br>
            <a:r>
              <a:rPr lang="en-US" altLang="ja-JP" sz="2000" dirty="0" smtClean="0">
                <a:latin typeface="+mj-ea"/>
              </a:rPr>
              <a:t> hybrid systems</a:t>
            </a:r>
            <a:endParaRPr kumimoji="1" lang="ja-JP" altLang="en-US" sz="2000" dirty="0">
              <a:latin typeface="+mj-ea"/>
            </a:endParaRPr>
          </a:p>
        </p:txBody>
      </p:sp>
      <p:sp>
        <p:nvSpPr>
          <p:cNvPr id="3" name="テキスト プレースホルダー 7"/>
          <p:cNvSpPr txBox="1">
            <a:spLocks/>
          </p:cNvSpPr>
          <p:nvPr/>
        </p:nvSpPr>
        <p:spPr bwMode="gray">
          <a:xfrm>
            <a:off x="239916" y="831942"/>
            <a:ext cx="11712168" cy="1080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smtClean="0">
                <a:solidFill>
                  <a:srgbClr val="005DD6"/>
                </a:solidFill>
                <a:effectLst>
                  <a:glow rad="152400">
                    <a:srgbClr val="FFFFFF"/>
                  </a:glow>
                </a:effectLst>
                <a:latin typeface="メイリオ"/>
              </a:rPr>
              <a:t>Exastro ITA </a:t>
            </a:r>
            <a:r>
              <a:rPr lang="en-US" altLang="ja-JP" sz="2667" b="1" kern="0" dirty="0" smtClean="0">
                <a:solidFill>
                  <a:srgbClr val="C00000"/>
                </a:solidFill>
                <a:effectLst>
                  <a:glow rad="152400">
                    <a:srgbClr val="FFFFFF"/>
                  </a:glow>
                </a:effectLst>
                <a:latin typeface="メイリオ"/>
              </a:rPr>
              <a:t>centrally manages information for the whole system, not separately.</a:t>
            </a:r>
            <a:endParaRPr lang="en-US" altLang="ja-JP" sz="2667" b="1" kern="0" dirty="0" smtClean="0">
              <a:solidFill>
                <a:srgbClr val="005DD6"/>
              </a:solidFill>
              <a:effectLst>
                <a:glow rad="152400">
                  <a:srgbClr val="FFFFFF"/>
                </a:glow>
              </a:effectLst>
              <a:latin typeface="メイリオ"/>
            </a:endParaRPr>
          </a:p>
        </p:txBody>
      </p:sp>
      <p:sp>
        <p:nvSpPr>
          <p:cNvPr id="5" name="正方形/長方形 4"/>
          <p:cNvSpPr/>
          <p:nvPr/>
        </p:nvSpPr>
        <p:spPr bwMode="auto">
          <a:xfrm>
            <a:off x="7795170" y="4143754"/>
            <a:ext cx="3600000" cy="1440000"/>
          </a:xfrm>
          <a:prstGeom prst="rect">
            <a:avLst/>
          </a:prstGeom>
          <a:solidFill>
            <a:srgbClr val="FFFFCC"/>
          </a:solidFill>
          <a:ln w="38100">
            <a:solidFill>
              <a:srgbClr val="002B62"/>
            </a:solidFill>
          </a:ln>
          <a:effectLst/>
          <a:extLst/>
        </p:spPr>
        <p:txBody>
          <a:bodyPr rot="0" spcFirstLastPara="0" vertOverflow="overflow" horzOverflow="overflow" vert="horz" wrap="none" lIns="72000" tIns="72000" rIns="72000" bIns="72000" numCol="1" spcCol="0" rtlCol="0" fromWordArt="0" anchor="b" anchorCtr="1" forceAA="0" compatLnSpc="1">
            <a:prstTxWarp prst="textNoShape">
              <a:avLst/>
            </a:prstTxWarp>
            <a:noAutofit/>
          </a:bodyPr>
          <a:lstStyle/>
          <a:p>
            <a:pPr algn="ctr"/>
            <a:r>
              <a:rPr kumimoji="1" lang="en-US" altLang="ja-JP" sz="2400" b="1" dirty="0" smtClean="0">
                <a:solidFill>
                  <a:srgbClr val="002B62"/>
                </a:solidFill>
                <a:latin typeface="+mn-ea"/>
              </a:rPr>
              <a:t>Cloud native </a:t>
            </a:r>
            <a:br>
              <a:rPr kumimoji="1" lang="en-US" altLang="ja-JP" sz="2400" b="1" dirty="0" smtClean="0">
                <a:solidFill>
                  <a:srgbClr val="002B62"/>
                </a:solidFill>
                <a:latin typeface="+mn-ea"/>
              </a:rPr>
            </a:br>
            <a:r>
              <a:rPr kumimoji="1" lang="en-US" altLang="ja-JP" sz="2400" b="1" dirty="0" smtClean="0">
                <a:solidFill>
                  <a:srgbClr val="002B62"/>
                </a:solidFill>
                <a:latin typeface="+mn-ea"/>
              </a:rPr>
              <a:t>Architecture</a:t>
            </a:r>
            <a:endParaRPr kumimoji="1" lang="ja-JP" altLang="en-US" sz="2400" b="1" dirty="0" smtClean="0">
              <a:solidFill>
                <a:srgbClr val="002B62"/>
              </a:solidFill>
              <a:latin typeface="+mn-ea"/>
            </a:endParaRPr>
          </a:p>
        </p:txBody>
      </p:sp>
      <p:sp>
        <p:nvSpPr>
          <p:cNvPr id="11" name="正方形/長方形 10"/>
          <p:cNvSpPr/>
          <p:nvPr/>
        </p:nvSpPr>
        <p:spPr bwMode="auto">
          <a:xfrm>
            <a:off x="4356420" y="4147564"/>
            <a:ext cx="1838070" cy="720000"/>
          </a:xfrm>
          <a:prstGeom prst="rect">
            <a:avLst/>
          </a:prstGeom>
          <a:noFill/>
          <a:ln w="38100">
            <a:solidFill>
              <a:schemeClr val="bg1"/>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2800" b="1" dirty="0" smtClean="0">
              <a:solidFill>
                <a:srgbClr val="002B62"/>
              </a:solidFill>
              <a:latin typeface="+mn-ea"/>
            </a:endParaRPr>
          </a:p>
        </p:txBody>
      </p:sp>
      <p:sp>
        <p:nvSpPr>
          <p:cNvPr id="4" name="L 字 3"/>
          <p:cNvSpPr/>
          <p:nvPr/>
        </p:nvSpPr>
        <p:spPr bwMode="auto">
          <a:xfrm>
            <a:off x="796830" y="4143754"/>
            <a:ext cx="5400000" cy="1440000"/>
          </a:xfrm>
          <a:prstGeom prst="corner">
            <a:avLst>
              <a:gd name="adj1" fmla="val 49993"/>
              <a:gd name="adj2" fmla="val 249222"/>
            </a:avLst>
          </a:prstGeom>
          <a:solidFill>
            <a:srgbClr val="FFFFCC"/>
          </a:solidFill>
          <a:ln w="38100">
            <a:solidFill>
              <a:srgbClr val="002B62"/>
            </a:solidFill>
          </a:ln>
          <a:effectLst/>
          <a:extLst/>
        </p:spPr>
        <p:txBody>
          <a:bodyPr rot="0" spcFirstLastPara="0" vertOverflow="overflow" horzOverflow="overflow" vert="horz" wrap="none" lIns="72000" tIns="72000" rIns="1620000" bIns="576000" numCol="1" spcCol="0" rtlCol="0" fromWordArt="0" anchor="ctr" anchorCtr="0" forceAA="0" compatLnSpc="1">
            <a:prstTxWarp prst="textNoShape">
              <a:avLst/>
            </a:prstTxWarp>
            <a:noAutofit/>
          </a:bodyPr>
          <a:lstStyle/>
          <a:p>
            <a:pPr algn="ctr"/>
            <a:r>
              <a:rPr kumimoji="1" lang="en-US" altLang="ja-JP" sz="2400" b="1" dirty="0" smtClean="0">
                <a:solidFill>
                  <a:srgbClr val="002B62"/>
                </a:solidFill>
                <a:latin typeface="+mn-ea"/>
              </a:rPr>
              <a:t>Monolithic </a:t>
            </a:r>
            <a:br>
              <a:rPr kumimoji="1" lang="en-US" altLang="ja-JP" sz="2400" b="1" dirty="0" smtClean="0">
                <a:solidFill>
                  <a:srgbClr val="002B62"/>
                </a:solidFill>
                <a:latin typeface="+mn-ea"/>
              </a:rPr>
            </a:br>
            <a:r>
              <a:rPr kumimoji="1" lang="en-US" altLang="ja-JP" sz="2400" b="1" dirty="0" smtClean="0">
                <a:solidFill>
                  <a:srgbClr val="002B62"/>
                </a:solidFill>
                <a:latin typeface="+mn-ea"/>
              </a:rPr>
              <a:t>Architecture</a:t>
            </a:r>
          </a:p>
        </p:txBody>
      </p:sp>
      <p:sp>
        <p:nvSpPr>
          <p:cNvPr id="19" name="正方形/長方形 18"/>
          <p:cNvSpPr/>
          <p:nvPr/>
        </p:nvSpPr>
        <p:spPr bwMode="auto">
          <a:xfrm>
            <a:off x="8875170" y="4143648"/>
            <a:ext cx="2520000" cy="540000"/>
          </a:xfrm>
          <a:prstGeom prst="rect">
            <a:avLst/>
          </a:prstGeom>
          <a:solidFill>
            <a:srgbClr val="FFFFCC"/>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solidFill>
                  <a:srgbClr val="002B62"/>
                </a:solidFill>
                <a:latin typeface="+mn-ea"/>
              </a:rPr>
              <a:t>Immutable</a:t>
            </a:r>
            <a:endParaRPr kumimoji="1" lang="en-US" altLang="ja-JP" sz="1400" b="1" dirty="0" smtClean="0">
              <a:solidFill>
                <a:srgbClr val="002B62"/>
              </a:solidFill>
              <a:latin typeface="+mn-ea"/>
            </a:endParaRPr>
          </a:p>
          <a:p>
            <a:pPr algn="ctr"/>
            <a:r>
              <a:rPr lang="en-US" altLang="ja-JP" sz="1400" b="1" dirty="0" smtClean="0">
                <a:solidFill>
                  <a:srgbClr val="002B62"/>
                </a:solidFill>
                <a:latin typeface="+mn-ea"/>
              </a:rPr>
              <a:t>  (easy to dispose)</a:t>
            </a:r>
            <a:endParaRPr kumimoji="1" lang="ja-JP" altLang="en-US" sz="1400" b="1" dirty="0" smtClean="0">
              <a:solidFill>
                <a:srgbClr val="002B62"/>
              </a:solidFill>
              <a:latin typeface="+mn-ea"/>
            </a:endParaRPr>
          </a:p>
        </p:txBody>
      </p:sp>
      <p:sp>
        <p:nvSpPr>
          <p:cNvPr id="20" name="正方形/長方形 19"/>
          <p:cNvSpPr/>
          <p:nvPr/>
        </p:nvSpPr>
        <p:spPr bwMode="auto">
          <a:xfrm>
            <a:off x="7811025" y="4143648"/>
            <a:ext cx="1525425" cy="540000"/>
          </a:xfrm>
          <a:prstGeom prst="rect">
            <a:avLst/>
          </a:prstGeom>
          <a:solidFill>
            <a:srgbClr val="FFFFCC"/>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200" b="1" dirty="0" smtClean="0">
                <a:solidFill>
                  <a:srgbClr val="002B62"/>
                </a:solidFill>
                <a:latin typeface="+mn-ea"/>
              </a:rPr>
              <a:t>Persistent data</a:t>
            </a:r>
            <a:endParaRPr kumimoji="1" lang="en-US" altLang="ja-JP" sz="1200" b="1" dirty="0" smtClean="0">
              <a:solidFill>
                <a:srgbClr val="002B62"/>
              </a:solidFill>
              <a:latin typeface="+mn-ea"/>
            </a:endParaRPr>
          </a:p>
          <a:p>
            <a:pPr algn="ctr"/>
            <a:r>
              <a:rPr lang="en-US" altLang="ja-JP" sz="1200" b="1" dirty="0" smtClean="0">
                <a:solidFill>
                  <a:srgbClr val="002B62"/>
                </a:solidFill>
                <a:latin typeface="+mn-ea"/>
              </a:rPr>
              <a:t>(</a:t>
            </a:r>
            <a:r>
              <a:rPr lang="en-US" altLang="ja-JP" sz="1100" b="1" dirty="0" smtClean="0">
                <a:solidFill>
                  <a:srgbClr val="002B62"/>
                </a:solidFill>
                <a:latin typeface="+mn-ea"/>
              </a:rPr>
              <a:t>cannot be deleted)</a:t>
            </a:r>
            <a:endParaRPr kumimoji="1" lang="ja-JP" altLang="en-US" sz="1100" b="1" dirty="0" smtClean="0">
              <a:solidFill>
                <a:srgbClr val="002B62"/>
              </a:solidFill>
              <a:latin typeface="+mn-ea"/>
            </a:endParaRPr>
          </a:p>
        </p:txBody>
      </p:sp>
      <p:sp>
        <p:nvSpPr>
          <p:cNvPr id="21" name="左右矢印 20"/>
          <p:cNvSpPr/>
          <p:nvPr/>
        </p:nvSpPr>
        <p:spPr bwMode="auto">
          <a:xfrm>
            <a:off x="796830" y="2833113"/>
            <a:ext cx="8078340" cy="1008140"/>
          </a:xfrm>
          <a:prstGeom prst="leftRightArrow">
            <a:avLst>
              <a:gd name="adj1" fmla="val 72172"/>
              <a:gd name="adj2" fmla="val 50000"/>
            </a:avLst>
          </a:prstGeom>
          <a:solidFill>
            <a:srgbClr val="FFFFCC"/>
          </a:solid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2000" b="1" dirty="0" smtClean="0">
                <a:solidFill>
                  <a:srgbClr val="FF0000"/>
                </a:solidFill>
                <a:latin typeface="+mn-ea"/>
              </a:rPr>
              <a:t>Imperative </a:t>
            </a:r>
            <a:r>
              <a:rPr kumimoji="1" lang="en-US" altLang="ja-JP" sz="2000" b="1" dirty="0" err="1" smtClean="0">
                <a:solidFill>
                  <a:srgbClr val="FF0000"/>
                </a:solidFill>
                <a:latin typeface="+mn-ea"/>
              </a:rPr>
              <a:t>IaC</a:t>
            </a:r>
            <a:r>
              <a:rPr kumimoji="1" lang="en-US" altLang="ja-JP" sz="2000" b="1" dirty="0" smtClean="0">
                <a:solidFill>
                  <a:srgbClr val="FF0000"/>
                </a:solidFill>
                <a:latin typeface="+mn-ea"/>
              </a:rPr>
              <a:t>(</a:t>
            </a:r>
            <a:r>
              <a:rPr lang="en-US" altLang="ja-JP" sz="2000" b="1" dirty="0" smtClean="0">
                <a:solidFill>
                  <a:srgbClr val="FF0000"/>
                </a:solidFill>
                <a:latin typeface="+mn-ea"/>
              </a:rPr>
              <a:t>Continuous</a:t>
            </a:r>
            <a:r>
              <a:rPr kumimoji="1" lang="en-US" altLang="ja-JP" sz="2000" b="1" dirty="0" smtClean="0">
                <a:solidFill>
                  <a:srgbClr val="FF0000"/>
                </a:solidFill>
                <a:latin typeface="+mn-ea"/>
              </a:rPr>
              <a:t>)</a:t>
            </a:r>
            <a:endParaRPr kumimoji="1" lang="ja-JP" altLang="en-US" sz="2000" b="1" dirty="0" smtClean="0">
              <a:solidFill>
                <a:srgbClr val="FF0000"/>
              </a:solidFill>
              <a:latin typeface="+mn-ea"/>
            </a:endParaRPr>
          </a:p>
        </p:txBody>
      </p:sp>
      <p:sp>
        <p:nvSpPr>
          <p:cNvPr id="23" name="左右矢印 22"/>
          <p:cNvSpPr/>
          <p:nvPr/>
        </p:nvSpPr>
        <p:spPr bwMode="auto">
          <a:xfrm>
            <a:off x="8875170" y="2839024"/>
            <a:ext cx="2801605" cy="1008140"/>
          </a:xfrm>
          <a:prstGeom prst="leftRightArrow">
            <a:avLst>
              <a:gd name="adj1" fmla="val 72172"/>
              <a:gd name="adj2" fmla="val 50000"/>
            </a:avLst>
          </a:prstGeom>
          <a:solidFill>
            <a:srgbClr val="FFFFCC"/>
          </a:solid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2000" b="1" dirty="0" smtClean="0">
                <a:solidFill>
                  <a:srgbClr val="FF0000"/>
                </a:solidFill>
                <a:latin typeface="+mn-ea"/>
              </a:rPr>
              <a:t>Declarative </a:t>
            </a:r>
            <a:r>
              <a:rPr lang="en-US" altLang="ja-JP" sz="2000" b="1" dirty="0" err="1" smtClean="0">
                <a:solidFill>
                  <a:srgbClr val="FF0000"/>
                </a:solidFill>
                <a:latin typeface="+mn-ea"/>
              </a:rPr>
              <a:t>IaC</a:t>
            </a:r>
            <a:r>
              <a:rPr lang="en-US" altLang="ja-JP" sz="2000" b="1" dirty="0">
                <a:solidFill>
                  <a:srgbClr val="FF0000"/>
                </a:solidFill>
                <a:latin typeface="+mn-ea"/>
              </a:rPr>
              <a:t/>
            </a:r>
            <a:br>
              <a:rPr lang="en-US" altLang="ja-JP" sz="2000" b="1" dirty="0">
                <a:solidFill>
                  <a:srgbClr val="FF0000"/>
                </a:solidFill>
                <a:latin typeface="+mn-ea"/>
              </a:rPr>
            </a:br>
            <a:r>
              <a:rPr lang="en-US" altLang="ja-JP" sz="2000" b="1" dirty="0" smtClean="0">
                <a:solidFill>
                  <a:srgbClr val="FF0000"/>
                </a:solidFill>
                <a:latin typeface="+mn-ea"/>
              </a:rPr>
              <a:t>(Declarative API</a:t>
            </a:r>
            <a:r>
              <a:rPr lang="en-US" altLang="ja-JP" sz="2000" b="1" dirty="0">
                <a:solidFill>
                  <a:srgbClr val="FF0000"/>
                </a:solidFill>
                <a:latin typeface="+mn-ea"/>
              </a:rPr>
              <a:t>)</a:t>
            </a:r>
            <a:endParaRPr lang="ja-JP" altLang="en-US" sz="2000" b="1" dirty="0">
              <a:solidFill>
                <a:srgbClr val="FF0000"/>
              </a:solidFill>
              <a:latin typeface="+mn-ea"/>
            </a:endParaRPr>
          </a:p>
        </p:txBody>
      </p:sp>
      <p:sp>
        <p:nvSpPr>
          <p:cNvPr id="24" name="角丸四角形 23"/>
          <p:cNvSpPr/>
          <p:nvPr/>
        </p:nvSpPr>
        <p:spPr bwMode="auto">
          <a:xfrm>
            <a:off x="515225" y="3994030"/>
            <a:ext cx="11161550" cy="2016614"/>
          </a:xfrm>
          <a:prstGeom prst="roundRect">
            <a:avLst>
              <a:gd name="adj" fmla="val 9385"/>
            </a:avLst>
          </a:prstGeom>
          <a:noFill/>
          <a:ln w="381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フリーフォーム 11"/>
          <p:cNvSpPr/>
          <p:nvPr/>
        </p:nvSpPr>
        <p:spPr bwMode="gray">
          <a:xfrm rot="2700000">
            <a:off x="5759465" y="3912602"/>
            <a:ext cx="1791595" cy="1514772"/>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FF0000"/>
              </a:gs>
              <a:gs pos="55000">
                <a:srgbClr val="FF9F9F"/>
              </a:gs>
              <a:gs pos="100000">
                <a:srgbClr val="FF0000"/>
              </a:gs>
            </a:gsLst>
            <a:lin ang="0" scaled="0"/>
            <a:tileRect/>
          </a:gra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dirty="0">
              <a:latin typeface="+mj-ea"/>
              <a:ea typeface="+mj-ea"/>
            </a:endParaRPr>
          </a:p>
        </p:txBody>
      </p:sp>
      <p:sp>
        <p:nvSpPr>
          <p:cNvPr id="13" name="テキスト ボックス 12"/>
          <p:cNvSpPr txBox="1"/>
          <p:nvPr/>
        </p:nvSpPr>
        <p:spPr>
          <a:xfrm>
            <a:off x="4537463" y="4581160"/>
            <a:ext cx="3370346" cy="461665"/>
          </a:xfrm>
          <a:prstGeom prst="rect">
            <a:avLst/>
          </a:prstGeom>
          <a:noFill/>
        </p:spPr>
        <p:txBody>
          <a:bodyPr wrap="none" rtlCol="0">
            <a:spAutoFit/>
          </a:bodyPr>
          <a:lstStyle/>
          <a:p>
            <a:pPr algn="ctr"/>
            <a:r>
              <a:rPr lang="en-US" altLang="ja-JP" sz="1200" b="1" dirty="0" smtClean="0">
                <a:solidFill>
                  <a:srgbClr val="FF0000"/>
                </a:solidFill>
                <a:effectLst>
                  <a:glow rad="127000">
                    <a:schemeClr val="bg1"/>
                  </a:glow>
                </a:effectLst>
              </a:rPr>
              <a:t>Carve out frequently modified parts of </a:t>
            </a:r>
            <a:br>
              <a:rPr lang="en-US" altLang="ja-JP" sz="1200" b="1" dirty="0" smtClean="0">
                <a:solidFill>
                  <a:srgbClr val="FF0000"/>
                </a:solidFill>
                <a:effectLst>
                  <a:glow rad="127000">
                    <a:schemeClr val="bg1"/>
                  </a:glow>
                </a:effectLst>
              </a:rPr>
            </a:br>
            <a:r>
              <a:rPr lang="en-US" altLang="ja-JP" sz="1200" b="1" dirty="0" smtClean="0">
                <a:solidFill>
                  <a:srgbClr val="FF0000"/>
                </a:solidFill>
                <a:effectLst>
                  <a:glow rad="127000">
                    <a:schemeClr val="bg1"/>
                  </a:glow>
                </a:effectLst>
              </a:rPr>
              <a:t>the system to be cloud-native</a:t>
            </a:r>
            <a:endParaRPr kumimoji="1" lang="ja-JP" altLang="en-US" sz="1200" b="1" dirty="0">
              <a:solidFill>
                <a:srgbClr val="FF0000"/>
              </a:solidFill>
              <a:effectLst>
                <a:glow rad="127000">
                  <a:schemeClr val="bg1"/>
                </a:glow>
              </a:effectLst>
            </a:endParaRPr>
          </a:p>
        </p:txBody>
      </p:sp>
      <p:sp>
        <p:nvSpPr>
          <p:cNvPr id="25" name="テキスト ボックス 24"/>
          <p:cNvSpPr txBox="1"/>
          <p:nvPr/>
        </p:nvSpPr>
        <p:spPr>
          <a:xfrm>
            <a:off x="4474917" y="5627795"/>
            <a:ext cx="3242170" cy="400110"/>
          </a:xfrm>
          <a:prstGeom prst="rect">
            <a:avLst/>
          </a:prstGeom>
          <a:noFill/>
        </p:spPr>
        <p:txBody>
          <a:bodyPr wrap="none" rtlCol="0">
            <a:spAutoFit/>
          </a:bodyPr>
          <a:lstStyle/>
          <a:p>
            <a:pPr algn="ctr"/>
            <a:r>
              <a:rPr lang="en-US" altLang="ja-JP" sz="2000" b="1" dirty="0" smtClean="0">
                <a:solidFill>
                  <a:schemeClr val="bg1"/>
                </a:solidFill>
              </a:rPr>
              <a:t>Whole system(Hybrid)</a:t>
            </a:r>
            <a:endParaRPr kumimoji="1" lang="ja-JP" altLang="en-US" sz="2000" b="1" dirty="0">
              <a:solidFill>
                <a:schemeClr val="bg1"/>
              </a:solidFill>
            </a:endParaRPr>
          </a:p>
        </p:txBody>
      </p:sp>
      <p:sp>
        <p:nvSpPr>
          <p:cNvPr id="26" name="円柱 25"/>
          <p:cNvSpPr/>
          <p:nvPr/>
        </p:nvSpPr>
        <p:spPr bwMode="auto">
          <a:xfrm>
            <a:off x="4329612" y="2004582"/>
            <a:ext cx="3531478" cy="691056"/>
          </a:xfrm>
          <a:prstGeom prst="can">
            <a:avLst/>
          </a:prstGeom>
          <a:solidFill>
            <a:srgbClr val="FFFFCC"/>
          </a:solidFill>
          <a:ln w="38100">
            <a:solidFill>
              <a:srgbClr val="FF0000"/>
            </a:solidFill>
          </a:ln>
          <a:effectLst/>
          <a:extLst/>
        </p:spPr>
        <p:txBody>
          <a:bodyPr rot="0" spcFirstLastPara="0" vertOverflow="overflow" horzOverflow="overflow" vert="horz" wrap="none" lIns="72000" tIns="72000" rIns="72000" bIns="324000" numCol="1" spcCol="0" rtlCol="0" fromWordArt="0" anchor="ctr" anchorCtr="0" forceAA="0" compatLnSpc="1">
            <a:prstTxWarp prst="textNoShape">
              <a:avLst/>
            </a:prstTxWarp>
            <a:noAutofit/>
          </a:bodyPr>
          <a:lstStyle/>
          <a:p>
            <a:pPr algn="ctr"/>
            <a:r>
              <a:rPr lang="en-US" altLang="ja-JP" sz="2000" b="1" dirty="0" smtClean="0">
                <a:solidFill>
                  <a:srgbClr val="FF0000"/>
                </a:solidFill>
                <a:effectLst>
                  <a:glow rad="190500">
                    <a:srgbClr val="FFFFCC"/>
                  </a:glow>
                </a:effectLst>
                <a:latin typeface="+mn-ea"/>
              </a:rPr>
              <a:t>Centrally manages</a:t>
            </a:r>
            <a:br>
              <a:rPr lang="en-US" altLang="ja-JP" sz="2000" b="1" dirty="0" smtClean="0">
                <a:solidFill>
                  <a:srgbClr val="FF0000"/>
                </a:solidFill>
                <a:effectLst>
                  <a:glow rad="190500">
                    <a:srgbClr val="FFFFCC"/>
                  </a:glow>
                </a:effectLst>
                <a:latin typeface="+mn-ea"/>
              </a:rPr>
            </a:br>
            <a:r>
              <a:rPr lang="en-US" altLang="ja-JP" sz="2000" b="1" dirty="0" smtClean="0">
                <a:solidFill>
                  <a:srgbClr val="FF0000"/>
                </a:solidFill>
                <a:effectLst>
                  <a:glow rad="190500">
                    <a:srgbClr val="FFFFCC"/>
                  </a:glow>
                </a:effectLst>
                <a:latin typeface="+mn-ea"/>
              </a:rPr>
              <a:t>System information</a:t>
            </a:r>
            <a:endParaRPr lang="en-US" altLang="ja-JP" sz="2000" b="1" dirty="0">
              <a:solidFill>
                <a:srgbClr val="FF0000"/>
              </a:solidFill>
              <a:effectLst>
                <a:glow rad="190500">
                  <a:srgbClr val="FFFFCC"/>
                </a:glow>
              </a:effectLst>
              <a:latin typeface="+mn-ea"/>
            </a:endParaRPr>
          </a:p>
        </p:txBody>
      </p:sp>
      <p:sp>
        <p:nvSpPr>
          <p:cNvPr id="27" name="フリーフォーム 26"/>
          <p:cNvSpPr>
            <a:spLocks/>
          </p:cNvSpPr>
          <p:nvPr/>
        </p:nvSpPr>
        <p:spPr bwMode="gray">
          <a:xfrm flipV="1">
            <a:off x="6856993" y="2481212"/>
            <a:ext cx="1903377" cy="1715773"/>
          </a:xfrm>
          <a:custGeom>
            <a:avLst/>
            <a:gdLst>
              <a:gd name="connsiteX0" fmla="*/ 2386803 w 3072755"/>
              <a:gd name="connsiteY0" fmla="*/ 0 h 2619764"/>
              <a:gd name="connsiteX1" fmla="*/ 3072755 w 3072755"/>
              <a:gd name="connsiteY1" fmla="*/ 749811 h 2619764"/>
              <a:gd name="connsiteX2" fmla="*/ 2635812 w 3072755"/>
              <a:gd name="connsiteY2" fmla="*/ 734539 h 2619764"/>
              <a:gd name="connsiteX3" fmla="*/ 0 w 3072755"/>
              <a:gd name="connsiteY3" fmla="*/ 2619764 h 2619764"/>
              <a:gd name="connsiteX4" fmla="*/ 2076530 w 3072755"/>
              <a:gd name="connsiteY4" fmla="*/ 713404 h 2619764"/>
              <a:gd name="connsiteX5" fmla="*/ 1663760 w 3072755"/>
              <a:gd name="connsiteY5" fmla="*/ 699314 h 2619764"/>
              <a:gd name="connsiteX6" fmla="*/ 2297552 w 3072755"/>
              <a:gd name="connsiteY6" fmla="*/ 86322 h 26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755" h="2619764">
                <a:moveTo>
                  <a:pt x="2386803" y="0"/>
                </a:moveTo>
                <a:lnTo>
                  <a:pt x="3072755" y="749811"/>
                </a:lnTo>
                <a:lnTo>
                  <a:pt x="2635812" y="734539"/>
                </a:lnTo>
                <a:cubicBezTo>
                  <a:pt x="2607637" y="2619764"/>
                  <a:pt x="0" y="2619764"/>
                  <a:pt x="0" y="2619764"/>
                </a:cubicBezTo>
                <a:cubicBezTo>
                  <a:pt x="0" y="2619764"/>
                  <a:pt x="2068077" y="2540861"/>
                  <a:pt x="2076530" y="713404"/>
                </a:cubicBezTo>
                <a:cubicBezTo>
                  <a:pt x="2076530" y="713404"/>
                  <a:pt x="2076530" y="713404"/>
                  <a:pt x="1663760" y="699314"/>
                </a:cubicBezTo>
                <a:cubicBezTo>
                  <a:pt x="1663760" y="699314"/>
                  <a:pt x="1663760" y="699314"/>
                  <a:pt x="2297552" y="86322"/>
                </a:cubicBezTo>
                <a:close/>
              </a:path>
            </a:pathLst>
          </a:custGeom>
          <a:gradFill flip="none" rotWithShape="1">
            <a:gsLst>
              <a:gs pos="0">
                <a:schemeClr val="accent6">
                  <a:alpha val="0"/>
                </a:schemeClr>
              </a:gs>
              <a:gs pos="55000">
                <a:schemeClr val="accent6">
                  <a:lumMod val="75000"/>
                  <a:lumOff val="25000"/>
                  <a:alpha val="60000"/>
                </a:schemeClr>
              </a:gs>
              <a:gs pos="100000">
                <a:schemeClr val="accent6"/>
              </a:gs>
            </a:gsLst>
            <a:lin ang="16200000" scaled="0"/>
            <a:tileRect/>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latin typeface="+mj-ea"/>
              <a:ea typeface="+mj-ea"/>
            </a:endParaRPr>
          </a:p>
        </p:txBody>
      </p:sp>
      <p:sp>
        <p:nvSpPr>
          <p:cNvPr id="28" name="フリーフォーム 27"/>
          <p:cNvSpPr>
            <a:spLocks/>
          </p:cNvSpPr>
          <p:nvPr/>
        </p:nvSpPr>
        <p:spPr bwMode="gray">
          <a:xfrm flipV="1">
            <a:off x="6960120" y="2481212"/>
            <a:ext cx="4104569" cy="1715773"/>
          </a:xfrm>
          <a:custGeom>
            <a:avLst/>
            <a:gdLst>
              <a:gd name="connsiteX0" fmla="*/ 2386803 w 3072755"/>
              <a:gd name="connsiteY0" fmla="*/ 0 h 2619764"/>
              <a:gd name="connsiteX1" fmla="*/ 3072755 w 3072755"/>
              <a:gd name="connsiteY1" fmla="*/ 749811 h 2619764"/>
              <a:gd name="connsiteX2" fmla="*/ 2635812 w 3072755"/>
              <a:gd name="connsiteY2" fmla="*/ 734539 h 2619764"/>
              <a:gd name="connsiteX3" fmla="*/ 0 w 3072755"/>
              <a:gd name="connsiteY3" fmla="*/ 2619764 h 2619764"/>
              <a:gd name="connsiteX4" fmla="*/ 2076530 w 3072755"/>
              <a:gd name="connsiteY4" fmla="*/ 713404 h 2619764"/>
              <a:gd name="connsiteX5" fmla="*/ 1663760 w 3072755"/>
              <a:gd name="connsiteY5" fmla="*/ 699314 h 2619764"/>
              <a:gd name="connsiteX6" fmla="*/ 2297552 w 3072755"/>
              <a:gd name="connsiteY6" fmla="*/ 86322 h 26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755" h="2619764">
                <a:moveTo>
                  <a:pt x="2386803" y="0"/>
                </a:moveTo>
                <a:lnTo>
                  <a:pt x="3072755" y="749811"/>
                </a:lnTo>
                <a:lnTo>
                  <a:pt x="2635812" y="734539"/>
                </a:lnTo>
                <a:cubicBezTo>
                  <a:pt x="2607637" y="2619764"/>
                  <a:pt x="0" y="2619764"/>
                  <a:pt x="0" y="2619764"/>
                </a:cubicBezTo>
                <a:cubicBezTo>
                  <a:pt x="0" y="2619764"/>
                  <a:pt x="2068077" y="2540861"/>
                  <a:pt x="2076530" y="713404"/>
                </a:cubicBezTo>
                <a:cubicBezTo>
                  <a:pt x="2076530" y="713404"/>
                  <a:pt x="2076530" y="713404"/>
                  <a:pt x="1663760" y="699314"/>
                </a:cubicBezTo>
                <a:cubicBezTo>
                  <a:pt x="1663760" y="699314"/>
                  <a:pt x="1663760" y="699314"/>
                  <a:pt x="2297552" y="86322"/>
                </a:cubicBezTo>
                <a:close/>
              </a:path>
            </a:pathLst>
          </a:custGeom>
          <a:gradFill flip="none" rotWithShape="1">
            <a:gsLst>
              <a:gs pos="0">
                <a:schemeClr val="accent6">
                  <a:alpha val="0"/>
                </a:schemeClr>
              </a:gs>
              <a:gs pos="55000">
                <a:schemeClr val="accent6">
                  <a:lumMod val="75000"/>
                  <a:lumOff val="25000"/>
                  <a:alpha val="60000"/>
                </a:schemeClr>
              </a:gs>
              <a:gs pos="100000">
                <a:schemeClr val="accent6"/>
              </a:gs>
            </a:gsLst>
            <a:lin ang="16200000" scaled="0"/>
            <a:tileRect/>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latin typeface="+mj-ea"/>
              <a:ea typeface="+mj-ea"/>
            </a:endParaRPr>
          </a:p>
        </p:txBody>
      </p:sp>
      <p:sp>
        <p:nvSpPr>
          <p:cNvPr id="29" name="フリーフォーム 28"/>
          <p:cNvSpPr>
            <a:spLocks/>
          </p:cNvSpPr>
          <p:nvPr/>
        </p:nvSpPr>
        <p:spPr bwMode="gray">
          <a:xfrm flipH="1" flipV="1">
            <a:off x="1847410" y="2481212"/>
            <a:ext cx="4104569" cy="1715773"/>
          </a:xfrm>
          <a:custGeom>
            <a:avLst/>
            <a:gdLst>
              <a:gd name="connsiteX0" fmla="*/ 2386803 w 3072755"/>
              <a:gd name="connsiteY0" fmla="*/ 0 h 2619764"/>
              <a:gd name="connsiteX1" fmla="*/ 3072755 w 3072755"/>
              <a:gd name="connsiteY1" fmla="*/ 749811 h 2619764"/>
              <a:gd name="connsiteX2" fmla="*/ 2635812 w 3072755"/>
              <a:gd name="connsiteY2" fmla="*/ 734539 h 2619764"/>
              <a:gd name="connsiteX3" fmla="*/ 0 w 3072755"/>
              <a:gd name="connsiteY3" fmla="*/ 2619764 h 2619764"/>
              <a:gd name="connsiteX4" fmla="*/ 2076530 w 3072755"/>
              <a:gd name="connsiteY4" fmla="*/ 713404 h 2619764"/>
              <a:gd name="connsiteX5" fmla="*/ 1663760 w 3072755"/>
              <a:gd name="connsiteY5" fmla="*/ 699314 h 2619764"/>
              <a:gd name="connsiteX6" fmla="*/ 2297552 w 3072755"/>
              <a:gd name="connsiteY6" fmla="*/ 86322 h 26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755" h="2619764">
                <a:moveTo>
                  <a:pt x="2386803" y="0"/>
                </a:moveTo>
                <a:lnTo>
                  <a:pt x="3072755" y="749811"/>
                </a:lnTo>
                <a:lnTo>
                  <a:pt x="2635812" y="734539"/>
                </a:lnTo>
                <a:cubicBezTo>
                  <a:pt x="2607637" y="2619764"/>
                  <a:pt x="0" y="2619764"/>
                  <a:pt x="0" y="2619764"/>
                </a:cubicBezTo>
                <a:cubicBezTo>
                  <a:pt x="0" y="2619764"/>
                  <a:pt x="2068077" y="2540861"/>
                  <a:pt x="2076530" y="713404"/>
                </a:cubicBezTo>
                <a:cubicBezTo>
                  <a:pt x="2076530" y="713404"/>
                  <a:pt x="2076530" y="713404"/>
                  <a:pt x="1663760" y="699314"/>
                </a:cubicBezTo>
                <a:cubicBezTo>
                  <a:pt x="1663760" y="699314"/>
                  <a:pt x="1663760" y="699314"/>
                  <a:pt x="2297552" y="86322"/>
                </a:cubicBezTo>
                <a:close/>
              </a:path>
            </a:pathLst>
          </a:custGeom>
          <a:gradFill flip="none" rotWithShape="1">
            <a:gsLst>
              <a:gs pos="0">
                <a:schemeClr val="accent6">
                  <a:alpha val="0"/>
                </a:schemeClr>
              </a:gs>
              <a:gs pos="55000">
                <a:schemeClr val="accent6">
                  <a:lumMod val="75000"/>
                  <a:lumOff val="25000"/>
                  <a:alpha val="60000"/>
                </a:schemeClr>
              </a:gs>
              <a:gs pos="100000">
                <a:schemeClr val="accent6"/>
              </a:gs>
            </a:gsLst>
            <a:lin ang="16200000" scaled="0"/>
            <a:tileRect/>
          </a:gra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latin typeface="+mj-ea"/>
              <a:ea typeface="+mj-ea"/>
            </a:endParaRPr>
          </a:p>
        </p:txBody>
      </p:sp>
      <p:cxnSp>
        <p:nvCxnSpPr>
          <p:cNvPr id="31" name="直線矢印コネクタ 30"/>
          <p:cNvCxnSpPr/>
          <p:nvPr/>
        </p:nvCxnSpPr>
        <p:spPr bwMode="auto">
          <a:xfrm>
            <a:off x="796830" y="6309400"/>
            <a:ext cx="5400000" cy="0"/>
          </a:xfrm>
          <a:prstGeom prst="straightConnector1">
            <a:avLst/>
          </a:prstGeom>
          <a:solidFill>
            <a:schemeClr val="bg1"/>
          </a:solidFill>
          <a:ln w="38100" cap="flat" cmpd="sng" algn="ctr">
            <a:solidFill>
              <a:schemeClr val="bg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3" name="直線矢印コネクタ 32"/>
          <p:cNvCxnSpPr/>
          <p:nvPr/>
        </p:nvCxnSpPr>
        <p:spPr bwMode="auto">
          <a:xfrm>
            <a:off x="7795170" y="6309400"/>
            <a:ext cx="3600000" cy="0"/>
          </a:xfrm>
          <a:prstGeom prst="straightConnector1">
            <a:avLst/>
          </a:prstGeom>
          <a:solidFill>
            <a:schemeClr val="bg1"/>
          </a:solidFill>
          <a:ln w="38100" cap="flat" cmpd="sng" algn="ctr">
            <a:solidFill>
              <a:schemeClr val="bg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4" name="テキスト ボックス 33"/>
          <p:cNvSpPr txBox="1"/>
          <p:nvPr/>
        </p:nvSpPr>
        <p:spPr>
          <a:xfrm flipH="1">
            <a:off x="2053745" y="6165380"/>
            <a:ext cx="2886175" cy="369332"/>
          </a:xfrm>
          <a:prstGeom prst="rect">
            <a:avLst/>
          </a:prstGeom>
          <a:noFill/>
        </p:spPr>
        <p:txBody>
          <a:bodyPr wrap="none" rtlCol="0">
            <a:spAutoFit/>
          </a:bodyPr>
          <a:lstStyle/>
          <a:p>
            <a:pPr algn="ctr"/>
            <a:r>
              <a:rPr lang="en-US" altLang="ja-JP" b="1" dirty="0" smtClean="0">
                <a:solidFill>
                  <a:schemeClr val="bg1"/>
                </a:solidFill>
                <a:effectLst>
                  <a:glow rad="152400">
                    <a:schemeClr val="tx1"/>
                  </a:glow>
                </a:effectLst>
              </a:rPr>
              <a:t>Defensive Automation</a:t>
            </a:r>
            <a:endParaRPr kumimoji="1" lang="ja-JP" altLang="en-US" b="1" dirty="0">
              <a:solidFill>
                <a:schemeClr val="bg1"/>
              </a:solidFill>
              <a:effectLst>
                <a:glow rad="152400">
                  <a:schemeClr val="tx1"/>
                </a:glow>
              </a:effectLst>
            </a:endParaRPr>
          </a:p>
        </p:txBody>
      </p:sp>
      <p:sp>
        <p:nvSpPr>
          <p:cNvPr id="35" name="テキスト ボックス 34"/>
          <p:cNvSpPr txBox="1"/>
          <p:nvPr/>
        </p:nvSpPr>
        <p:spPr>
          <a:xfrm flipH="1">
            <a:off x="8176931" y="6157510"/>
            <a:ext cx="2836482" cy="369332"/>
          </a:xfrm>
          <a:prstGeom prst="rect">
            <a:avLst/>
          </a:prstGeom>
          <a:noFill/>
        </p:spPr>
        <p:txBody>
          <a:bodyPr wrap="none" rtlCol="0">
            <a:spAutoFit/>
          </a:bodyPr>
          <a:lstStyle/>
          <a:p>
            <a:pPr algn="ctr"/>
            <a:r>
              <a:rPr lang="en-US" altLang="ja-JP" b="1" dirty="0" smtClean="0">
                <a:solidFill>
                  <a:schemeClr val="bg1"/>
                </a:solidFill>
                <a:effectLst>
                  <a:glow rad="152400">
                    <a:schemeClr val="tx1"/>
                  </a:glow>
                </a:effectLst>
              </a:rPr>
              <a:t>Offensive Automation</a:t>
            </a:r>
            <a:endParaRPr kumimoji="1" lang="ja-JP" altLang="en-US" b="1" dirty="0">
              <a:solidFill>
                <a:schemeClr val="bg1"/>
              </a:solidFill>
              <a:effectLst>
                <a:glow rad="152400">
                  <a:schemeClr val="tx1"/>
                </a:glow>
              </a:effectLst>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950" y="2470430"/>
            <a:ext cx="2932171" cy="731823"/>
          </a:xfrm>
          <a:prstGeom prst="rect">
            <a:avLst/>
          </a:prstGeom>
          <a:effectLst>
            <a:glow rad="63500">
              <a:srgbClr val="FFFFCC"/>
            </a:glow>
          </a:effectLst>
        </p:spPr>
      </p:pic>
      <p:sp>
        <p:nvSpPr>
          <p:cNvPr id="30" name="正方形/長方形 29"/>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752302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Reference 3)</a:t>
            </a:r>
            <a:r>
              <a:rPr lang="ja-JP" altLang="en-US" sz="3600" b="1" dirty="0" smtClean="0"/>
              <a:t> </a:t>
            </a:r>
            <a:r>
              <a:rPr lang="en-US" altLang="ja-JP" sz="3600" b="1" dirty="0" smtClean="0"/>
              <a:t>Offensive Automation</a:t>
            </a:r>
            <a:endParaRPr kumimoji="1" lang="ja-JP" altLang="en-US" sz="3600" b="1" dirty="0"/>
          </a:p>
        </p:txBody>
      </p:sp>
      <p:sp>
        <p:nvSpPr>
          <p:cNvPr id="3" name="正方形/長方形 2"/>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ja-JP" altLang="en-US" sz="2800" b="1" dirty="0">
                <a:solidFill>
                  <a:srgbClr val="173E70"/>
                </a:solidFill>
                <a:effectLst>
                  <a:glow rad="63500">
                    <a:schemeClr val="bg1"/>
                  </a:glow>
                </a:effectLst>
                <a:latin typeface="+mn-ea"/>
              </a:rPr>
              <a:t>参考</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3513685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2023140579"/>
              </p:ext>
            </p:extLst>
          </p:nvPr>
        </p:nvGraphicFramePr>
        <p:xfrm>
          <a:off x="47520" y="1950799"/>
          <a:ext cx="11903832" cy="4563164"/>
        </p:xfrm>
        <a:graphic>
          <a:graphicData uri="http://schemas.openxmlformats.org/drawingml/2006/table">
            <a:tbl>
              <a:tblPr firstRow="1" bandRow="1">
                <a:tableStyleId>{5940675A-B579-460E-94D1-54222C63F5DA}</a:tableStyleId>
              </a:tblPr>
              <a:tblGrid>
                <a:gridCol w="2975958">
                  <a:extLst>
                    <a:ext uri="{9D8B030D-6E8A-4147-A177-3AD203B41FA5}">
                      <a16:colId xmlns:a16="http://schemas.microsoft.com/office/drawing/2014/main" val="1093691078"/>
                    </a:ext>
                  </a:extLst>
                </a:gridCol>
                <a:gridCol w="2975958">
                  <a:extLst>
                    <a:ext uri="{9D8B030D-6E8A-4147-A177-3AD203B41FA5}">
                      <a16:colId xmlns:a16="http://schemas.microsoft.com/office/drawing/2014/main" val="1968083858"/>
                    </a:ext>
                  </a:extLst>
                </a:gridCol>
                <a:gridCol w="2975958">
                  <a:extLst>
                    <a:ext uri="{9D8B030D-6E8A-4147-A177-3AD203B41FA5}">
                      <a16:colId xmlns:a16="http://schemas.microsoft.com/office/drawing/2014/main" val="3673600251"/>
                    </a:ext>
                  </a:extLst>
                </a:gridCol>
                <a:gridCol w="2975958">
                  <a:extLst>
                    <a:ext uri="{9D8B030D-6E8A-4147-A177-3AD203B41FA5}">
                      <a16:colId xmlns:a16="http://schemas.microsoft.com/office/drawing/2014/main" val="2731928599"/>
                    </a:ext>
                  </a:extLst>
                </a:gridCol>
              </a:tblGrid>
              <a:tr h="263154">
                <a:tc>
                  <a:txBody>
                    <a:bodyPr/>
                    <a:lstStyle/>
                    <a:p>
                      <a:r>
                        <a:rPr kumimoji="1" lang="en-US" altLang="ja-JP" dirty="0" smtClean="0">
                          <a:solidFill>
                            <a:srgbClr val="002B62"/>
                          </a:solidFill>
                          <a:effectLst>
                            <a:glow rad="101600">
                              <a:schemeClr val="bg1"/>
                            </a:glow>
                          </a:effectLst>
                        </a:rPr>
                        <a:t>Step1</a:t>
                      </a:r>
                      <a:endParaRPr kumimoji="1" lang="ja-JP" altLang="en-US" dirty="0">
                        <a:solidFill>
                          <a:srgbClr val="002B62"/>
                        </a:solidFill>
                        <a:effectLst>
                          <a:glow rad="101600">
                            <a:schemeClr val="bg1"/>
                          </a:glow>
                        </a:effectLst>
                      </a:endParaRPr>
                    </a:p>
                  </a:txBody>
                  <a:tcPr marT="0" marB="0" anchor="ctr">
                    <a:lnL w="12700" cmpd="sng">
                      <a:noFill/>
                    </a:lnL>
                    <a:lnR w="190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kumimoji="1" lang="en-US" altLang="ja-JP" dirty="0" smtClean="0">
                          <a:solidFill>
                            <a:srgbClr val="002B62"/>
                          </a:solidFill>
                          <a:effectLst>
                            <a:glow rad="101600">
                              <a:schemeClr val="bg1"/>
                            </a:glow>
                          </a:effectLst>
                        </a:rPr>
                        <a:t>Step2</a:t>
                      </a:r>
                      <a:endParaRPr kumimoji="1" lang="ja-JP" altLang="en-US" dirty="0">
                        <a:solidFill>
                          <a:srgbClr val="002B62"/>
                        </a:solidFill>
                        <a:effectLst>
                          <a:glow rad="101600">
                            <a:schemeClr val="bg1"/>
                          </a:glow>
                        </a:effectLst>
                      </a:endParaRPr>
                    </a:p>
                  </a:txBody>
                  <a:tcPr marT="0" marB="0" anchor="ctr">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kumimoji="1" lang="en-US" altLang="ja-JP" dirty="0" smtClean="0">
                          <a:solidFill>
                            <a:srgbClr val="002B62"/>
                          </a:solidFill>
                          <a:effectLst>
                            <a:glow rad="101600">
                              <a:schemeClr val="bg1"/>
                            </a:glow>
                          </a:effectLst>
                        </a:rPr>
                        <a:t>Step3</a:t>
                      </a:r>
                      <a:endParaRPr kumimoji="1" lang="ja-JP" altLang="en-US" dirty="0">
                        <a:solidFill>
                          <a:srgbClr val="002B62"/>
                        </a:solidFill>
                        <a:effectLst>
                          <a:glow rad="101600">
                            <a:schemeClr val="bg1"/>
                          </a:glow>
                        </a:effectLst>
                      </a:endParaRPr>
                    </a:p>
                  </a:txBody>
                  <a:tcPr marT="0" marB="0" anchor="ctr">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kumimoji="1" lang="en-US" altLang="ja-JP" dirty="0" smtClean="0">
                          <a:solidFill>
                            <a:srgbClr val="002B62"/>
                          </a:solidFill>
                          <a:effectLst>
                            <a:glow rad="101600">
                              <a:schemeClr val="bg1"/>
                            </a:glow>
                          </a:effectLst>
                        </a:rPr>
                        <a:t>Step4</a:t>
                      </a:r>
                      <a:endParaRPr kumimoji="1" lang="ja-JP" altLang="en-US" dirty="0">
                        <a:solidFill>
                          <a:srgbClr val="002B62"/>
                        </a:solidFill>
                        <a:effectLst>
                          <a:glow rad="101600">
                            <a:schemeClr val="bg1"/>
                          </a:glow>
                        </a:effectLst>
                      </a:endParaRPr>
                    </a:p>
                  </a:txBody>
                  <a:tcPr marT="0" marB="0" anchor="ctr">
                    <a:lnL w="19050" cap="flat" cmpd="sng" algn="ctr">
                      <a:solidFill>
                        <a:schemeClr val="bg1">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99303976"/>
                  </a:ext>
                </a:extLst>
              </a:tr>
              <a:tr h="701743">
                <a:tc>
                  <a:txBody>
                    <a:bodyPr/>
                    <a:lstStyle/>
                    <a:p>
                      <a:r>
                        <a:rPr kumimoji="1" lang="en-US" altLang="ja-JP" sz="1600" dirty="0" smtClean="0">
                          <a:solidFill>
                            <a:srgbClr val="002B62"/>
                          </a:solidFill>
                          <a:effectLst>
                            <a:glow rad="101600">
                              <a:schemeClr val="bg1"/>
                            </a:glow>
                          </a:effectLst>
                        </a:rPr>
                        <a:t>Production environment</a:t>
                      </a:r>
                      <a:r>
                        <a:rPr kumimoji="1" lang="en-US" altLang="ja-JP" sz="1600" baseline="0" dirty="0" smtClean="0">
                          <a:solidFill>
                            <a:srgbClr val="002B62"/>
                          </a:solidFill>
                          <a:effectLst>
                            <a:glow rad="101600">
                              <a:schemeClr val="bg1"/>
                            </a:glow>
                          </a:effectLst>
                        </a:rPr>
                        <a:t> only</a:t>
                      </a:r>
                      <a:endParaRPr kumimoji="1" lang="ja-JP" altLang="en-US" sz="1600" dirty="0">
                        <a:solidFill>
                          <a:srgbClr val="002B62"/>
                        </a:solidFill>
                        <a:effectLst>
                          <a:glow rad="101600">
                            <a:schemeClr val="bg1"/>
                          </a:glow>
                        </a:effectLst>
                      </a:endParaRPr>
                    </a:p>
                  </a:txBody>
                  <a:tcPr marT="0" marB="0" anchor="ctr">
                    <a:lnL w="12700" cmpd="sng">
                      <a:noFill/>
                    </a:lnL>
                    <a:lnR w="190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smtClean="0">
                          <a:solidFill>
                            <a:srgbClr val="002B62"/>
                          </a:solidFill>
                          <a:effectLst>
                            <a:glow rad="101600">
                              <a:schemeClr val="bg1"/>
                            </a:glow>
                          </a:effectLst>
                        </a:rPr>
                        <a:t>Create new environment (test)</a:t>
                      </a:r>
                      <a:endParaRPr kumimoji="1" lang="ja-JP" altLang="en-US" sz="1600" dirty="0">
                        <a:solidFill>
                          <a:srgbClr val="002B62"/>
                        </a:solidFill>
                        <a:effectLst>
                          <a:glow rad="101600">
                            <a:schemeClr val="bg1"/>
                          </a:glow>
                        </a:effectLst>
                      </a:endParaRPr>
                    </a:p>
                  </a:txBody>
                  <a:tcPr marT="0" marB="0" anchor="ctr">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smtClean="0">
                          <a:solidFill>
                            <a:srgbClr val="002B62"/>
                          </a:solidFill>
                          <a:effectLst>
                            <a:glow rad="101600">
                              <a:schemeClr val="bg1"/>
                            </a:glow>
                          </a:effectLst>
                        </a:rPr>
                        <a:t>Return persistent data to true data</a:t>
                      </a:r>
                      <a:endParaRPr kumimoji="1" lang="ja-JP" altLang="en-US" sz="1600" dirty="0">
                        <a:solidFill>
                          <a:srgbClr val="002B62"/>
                        </a:solidFill>
                        <a:effectLst>
                          <a:glow rad="101600">
                            <a:schemeClr val="bg1"/>
                          </a:glow>
                        </a:effectLst>
                      </a:endParaRPr>
                    </a:p>
                  </a:txBody>
                  <a:tcPr marT="0" marB="0" anchor="ctr">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kumimoji="1" lang="en-US" altLang="ja-JP" sz="1600" dirty="0" smtClean="0">
                          <a:solidFill>
                            <a:srgbClr val="002B62"/>
                          </a:solidFill>
                          <a:effectLst>
                            <a:glow rad="101600">
                              <a:schemeClr val="bg1"/>
                            </a:glow>
                          </a:effectLst>
                        </a:rPr>
                        <a:t>Release</a:t>
                      </a:r>
                      <a:r>
                        <a:rPr kumimoji="1" lang="en-US" altLang="ja-JP" sz="1600" baseline="0" dirty="0" smtClean="0">
                          <a:solidFill>
                            <a:srgbClr val="002B62"/>
                          </a:solidFill>
                          <a:effectLst>
                            <a:glow rad="101600">
                              <a:schemeClr val="bg1"/>
                            </a:glow>
                          </a:effectLst>
                        </a:rPr>
                        <a:t> new environment by switching system and replacing data</a:t>
                      </a:r>
                      <a:endParaRPr kumimoji="1" lang="ja-JP" altLang="en-US" sz="1600" dirty="0">
                        <a:solidFill>
                          <a:srgbClr val="002B62"/>
                        </a:solidFill>
                        <a:effectLst>
                          <a:glow rad="101600">
                            <a:schemeClr val="bg1"/>
                          </a:glow>
                        </a:effectLst>
                      </a:endParaRPr>
                    </a:p>
                  </a:txBody>
                  <a:tcPr marT="0" marB="0" anchor="ctr">
                    <a:lnL w="19050" cap="flat" cmpd="sng" algn="ctr">
                      <a:solidFill>
                        <a:schemeClr val="bg1">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28078483"/>
                  </a:ext>
                </a:extLst>
              </a:tr>
              <a:tr h="3557324">
                <a:tc>
                  <a:txBody>
                    <a:bodyPr/>
                    <a:lstStyle/>
                    <a:p>
                      <a:endParaRPr kumimoji="1" lang="ja-JP" altLang="en-US" dirty="0">
                        <a:solidFill>
                          <a:srgbClr val="002B62"/>
                        </a:solidFill>
                        <a:effectLst>
                          <a:glow rad="101600">
                            <a:schemeClr val="bg1"/>
                          </a:glow>
                        </a:effectLst>
                      </a:endParaRPr>
                    </a:p>
                  </a:txBody>
                  <a:tcPr marT="0" marB="0">
                    <a:lnL w="12700" cmpd="sng">
                      <a:noFill/>
                    </a:lnL>
                    <a:lnR w="190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kumimoji="1" lang="ja-JP" altLang="en-US">
                        <a:solidFill>
                          <a:srgbClr val="002B62"/>
                        </a:solidFill>
                        <a:effectLst>
                          <a:glow rad="101600">
                            <a:schemeClr val="bg1"/>
                          </a:glow>
                        </a:effectLst>
                      </a:endParaRPr>
                    </a:p>
                  </a:txBody>
                  <a:tcPr marT="0" marB="0">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kumimoji="1" lang="ja-JP" altLang="en-US" dirty="0">
                        <a:solidFill>
                          <a:srgbClr val="002B62"/>
                        </a:solidFill>
                        <a:effectLst>
                          <a:glow rad="101600">
                            <a:schemeClr val="bg1"/>
                          </a:glow>
                        </a:effectLst>
                      </a:endParaRPr>
                    </a:p>
                  </a:txBody>
                  <a:tcPr marT="0" marB="0">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kumimoji="1" lang="ja-JP" altLang="en-US" dirty="0">
                        <a:solidFill>
                          <a:srgbClr val="002B62"/>
                        </a:solidFill>
                        <a:effectLst>
                          <a:glow rad="101600">
                            <a:schemeClr val="bg1"/>
                          </a:glow>
                        </a:effectLst>
                      </a:endParaRPr>
                    </a:p>
                  </a:txBody>
                  <a:tcPr marT="0" marB="0">
                    <a:lnL w="19050" cap="flat" cmpd="sng" algn="ctr">
                      <a:solidFill>
                        <a:schemeClr val="bg1">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6112957"/>
                  </a:ext>
                </a:extLst>
              </a:tr>
            </a:tbl>
          </a:graphicData>
        </a:graphic>
      </p:graphicFrame>
      <p:sp>
        <p:nvSpPr>
          <p:cNvPr id="33" name="タイトル 32"/>
          <p:cNvSpPr>
            <a:spLocks noGrp="1"/>
          </p:cNvSpPr>
          <p:nvPr>
            <p:ph type="title"/>
          </p:nvPr>
        </p:nvSpPr>
        <p:spPr>
          <a:xfrm>
            <a:off x="239352" y="80600"/>
            <a:ext cx="11712000" cy="468000"/>
          </a:xfrm>
        </p:spPr>
        <p:txBody>
          <a:bodyPr>
            <a:normAutofit/>
          </a:bodyPr>
          <a:lstStyle/>
          <a:p>
            <a:r>
              <a:rPr lang="en-US" altLang="ja-JP" sz="2000" dirty="0" smtClean="0">
                <a:latin typeface="+mj-ea"/>
              </a:rPr>
              <a:t>【Offensive </a:t>
            </a:r>
            <a:r>
              <a:rPr lang="en-US" altLang="ja-JP" sz="2000" dirty="0" err="1" smtClean="0">
                <a:latin typeface="+mj-ea"/>
              </a:rPr>
              <a:t>Automation】Blue</a:t>
            </a:r>
            <a:r>
              <a:rPr lang="en-US" altLang="ja-JP" sz="2000" dirty="0" smtClean="0">
                <a:latin typeface="+mj-ea"/>
              </a:rPr>
              <a:t> green deployment and construction/migration(1/2)</a:t>
            </a:r>
            <a:endParaRPr lang="ja-JP" altLang="en-US" sz="2000" dirty="0"/>
          </a:p>
        </p:txBody>
      </p:sp>
      <p:sp>
        <p:nvSpPr>
          <p:cNvPr id="71" name="テキスト プレースホルダー 7"/>
          <p:cNvSpPr txBox="1">
            <a:spLocks/>
          </p:cNvSpPr>
          <p:nvPr/>
        </p:nvSpPr>
        <p:spPr bwMode="gray">
          <a:xfrm>
            <a:off x="239916" y="831942"/>
            <a:ext cx="11712168" cy="1080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400" b="1" kern="0" dirty="0" smtClean="0">
                <a:solidFill>
                  <a:srgbClr val="C00000"/>
                </a:solidFill>
                <a:effectLst>
                  <a:glow rad="152400">
                    <a:srgbClr val="FFFFFF"/>
                  </a:glow>
                </a:effectLst>
                <a:latin typeface="メイリオ"/>
              </a:rPr>
              <a:t>Blue green deployment</a:t>
            </a:r>
            <a:r>
              <a:rPr lang="en-US" altLang="ja-JP" sz="2400" b="1" kern="0" dirty="0" smtClean="0">
                <a:solidFill>
                  <a:srgbClr val="005DD6"/>
                </a:solidFill>
                <a:effectLst>
                  <a:glow rad="152400">
                    <a:srgbClr val="FFFFFF"/>
                  </a:glow>
                </a:effectLst>
                <a:latin typeface="メイリオ"/>
              </a:rPr>
              <a:t> partially repeats “new builds”.</a:t>
            </a:r>
            <a:br>
              <a:rPr lang="en-US" altLang="ja-JP" sz="2400" b="1" kern="0" dirty="0" smtClean="0">
                <a:solidFill>
                  <a:srgbClr val="005DD6"/>
                </a:solidFill>
                <a:effectLst>
                  <a:glow rad="152400">
                    <a:srgbClr val="FFFFFF"/>
                  </a:glow>
                </a:effectLst>
                <a:latin typeface="メイリオ"/>
              </a:rPr>
            </a:br>
            <a:r>
              <a:rPr lang="en-US" altLang="ja-JP" sz="2400" b="1" kern="0" dirty="0" smtClean="0">
                <a:solidFill>
                  <a:srgbClr val="C00000"/>
                </a:solidFill>
                <a:effectLst>
                  <a:glow rad="152400">
                    <a:srgbClr val="FFFFFF"/>
                  </a:glow>
                </a:effectLst>
                <a:latin typeface="メイリオ"/>
              </a:rPr>
              <a:t>If done manually, the amount will be too much to handle,</a:t>
            </a:r>
            <a:r>
              <a:rPr lang="ja-JP" altLang="en-US" sz="2400" b="1" kern="0" dirty="0">
                <a:solidFill>
                  <a:srgbClr val="005DD6"/>
                </a:solidFill>
                <a:effectLst>
                  <a:glow rad="152400">
                    <a:srgbClr val="FFFFFF"/>
                  </a:glow>
                </a:effectLst>
                <a:latin typeface="メイリオ"/>
              </a:rPr>
              <a:t> </a:t>
            </a:r>
            <a:r>
              <a:rPr lang="en-US" altLang="ja-JP" sz="2400" b="1" kern="0" dirty="0" smtClean="0">
                <a:solidFill>
                  <a:srgbClr val="005DD6"/>
                </a:solidFill>
                <a:effectLst>
                  <a:glow rad="152400">
                    <a:srgbClr val="FFFFFF"/>
                  </a:glow>
                </a:effectLst>
                <a:latin typeface="メイリオ"/>
              </a:rPr>
              <a:t>so an automatic construction is a must.</a:t>
            </a:r>
            <a:endParaRPr lang="ja-JP" altLang="en-US" sz="2400" b="1" kern="0" dirty="0">
              <a:solidFill>
                <a:srgbClr val="005DD6"/>
              </a:solidFill>
              <a:effectLst>
                <a:glow rad="152400">
                  <a:srgbClr val="FFFFFF"/>
                </a:glow>
              </a:effectLst>
              <a:latin typeface="メイリオ"/>
            </a:endParaRPr>
          </a:p>
        </p:txBody>
      </p:sp>
      <p:sp>
        <p:nvSpPr>
          <p:cNvPr id="18" name="右矢印 17"/>
          <p:cNvSpPr/>
          <p:nvPr/>
        </p:nvSpPr>
        <p:spPr>
          <a:xfrm>
            <a:off x="2869029" y="3109757"/>
            <a:ext cx="778631" cy="699040"/>
          </a:xfrm>
          <a:prstGeom prst="rightArrow">
            <a:avLst/>
          </a:prstGeom>
          <a:solidFill>
            <a:srgbClr val="002B62"/>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defTabSz="1219170">
              <a:defRPr/>
            </a:pPr>
            <a:endParaRPr kumimoji="0" lang="ja-JP" altLang="en-US" sz="2400" kern="0">
              <a:solidFill>
                <a:prstClr val="white"/>
              </a:solidFill>
              <a:latin typeface="游ゴシック" panose="020F0502020204030204"/>
              <a:ea typeface="游ゴシック" panose="020B0400000000000000" pitchFamily="50" charset="-128"/>
            </a:endParaRPr>
          </a:p>
        </p:txBody>
      </p:sp>
      <p:sp>
        <p:nvSpPr>
          <p:cNvPr id="55" name="フレーム 54"/>
          <p:cNvSpPr/>
          <p:nvPr/>
        </p:nvSpPr>
        <p:spPr>
          <a:xfrm>
            <a:off x="1532431" y="2937277"/>
            <a:ext cx="1296000" cy="1044000"/>
          </a:xfrm>
          <a:prstGeom prst="frame">
            <a:avLst>
              <a:gd name="adj1" fmla="val 23929"/>
            </a:avLst>
          </a:prstGeom>
          <a:solidFill>
            <a:schemeClr val="accent6">
              <a:lumMod val="25000"/>
              <a:lumOff val="75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58" name="フレーム 57"/>
          <p:cNvSpPr/>
          <p:nvPr/>
        </p:nvSpPr>
        <p:spPr>
          <a:xfrm>
            <a:off x="4064323" y="2937277"/>
            <a:ext cx="1296000" cy="1044000"/>
          </a:xfrm>
          <a:prstGeom prst="frame">
            <a:avLst>
              <a:gd name="adj1" fmla="val 23929"/>
            </a:avLst>
          </a:prstGeom>
          <a:solidFill>
            <a:schemeClr val="accent6">
              <a:lumMod val="25000"/>
              <a:lumOff val="75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74" name="正方形/長方形 73"/>
          <p:cNvSpPr/>
          <p:nvPr/>
        </p:nvSpPr>
        <p:spPr>
          <a:xfrm>
            <a:off x="7248120" y="3225277"/>
            <a:ext cx="720000" cy="468000"/>
          </a:xfrm>
          <a:prstGeom prst="rect">
            <a:avLst/>
          </a:prstGeom>
          <a:solidFill>
            <a:srgbClr val="FFFF00"/>
          </a:solidFill>
          <a:ln w="12700" cap="flat" cmpd="sng" algn="ctr">
            <a:solidFill>
              <a:srgbClr val="5B9BD5">
                <a:shade val="50000"/>
              </a:srgbClr>
            </a:solidFill>
            <a:prstDash val="solid"/>
            <a:miter lim="800000"/>
          </a:ln>
          <a:effectLst>
            <a:glow rad="38100">
              <a:schemeClr val="bg1"/>
            </a:glow>
          </a:effectLst>
        </p:spPr>
        <p:txBody>
          <a:bodyPr wrap="none" rtlCol="0" anchor="ctr"/>
          <a:lstStyle/>
          <a:p>
            <a:pPr algn="ctr"/>
            <a:r>
              <a:rPr kumimoji="0" lang="en-US" altLang="ja-JP" sz="1200" b="1" kern="0" dirty="0">
                <a:solidFill>
                  <a:srgbClr val="002B62"/>
                </a:solidFill>
                <a:effectLst>
                  <a:glow rad="127000">
                    <a:schemeClr val="bg1"/>
                  </a:glow>
                </a:effectLst>
                <a:latin typeface="+mn-ea"/>
              </a:rPr>
              <a:t>Persistent</a:t>
            </a:r>
            <a:br>
              <a:rPr kumimoji="0" lang="en-US" altLang="ja-JP" sz="1200" b="1" kern="0" dirty="0">
                <a:solidFill>
                  <a:srgbClr val="002B62"/>
                </a:solidFill>
                <a:effectLst>
                  <a:glow rad="127000">
                    <a:schemeClr val="bg1"/>
                  </a:glow>
                </a:effectLst>
                <a:latin typeface="+mn-ea"/>
              </a:rPr>
            </a:br>
            <a:r>
              <a:rPr kumimoji="0" lang="en-US" altLang="ja-JP" sz="1200" b="1" kern="0" dirty="0">
                <a:solidFill>
                  <a:srgbClr val="002B62"/>
                </a:solidFill>
                <a:effectLst>
                  <a:glow rad="127000">
                    <a:schemeClr val="bg1"/>
                  </a:glow>
                </a:effectLst>
                <a:latin typeface="+mn-ea"/>
              </a:rPr>
              <a:t>data(old)</a:t>
            </a:r>
            <a:endParaRPr kumimoji="0" lang="ja-JP" altLang="en-US" sz="1200" b="1" kern="0" dirty="0">
              <a:solidFill>
                <a:srgbClr val="002B62"/>
              </a:solidFill>
              <a:effectLst>
                <a:glow rad="127000">
                  <a:schemeClr val="bg1"/>
                </a:glow>
              </a:effectLst>
              <a:latin typeface="+mn-ea"/>
            </a:endParaRPr>
          </a:p>
        </p:txBody>
      </p:sp>
      <p:sp>
        <p:nvSpPr>
          <p:cNvPr id="75" name="フレーム 74"/>
          <p:cNvSpPr/>
          <p:nvPr/>
        </p:nvSpPr>
        <p:spPr>
          <a:xfrm>
            <a:off x="6960120" y="2937277"/>
            <a:ext cx="1296000" cy="1044000"/>
          </a:xfrm>
          <a:prstGeom prst="frame">
            <a:avLst>
              <a:gd name="adj1" fmla="val 23929"/>
            </a:avLst>
          </a:prstGeom>
          <a:solidFill>
            <a:schemeClr val="accent6">
              <a:lumMod val="25000"/>
              <a:lumOff val="75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80" name="正方形/長方形 79"/>
          <p:cNvSpPr/>
          <p:nvPr/>
        </p:nvSpPr>
        <p:spPr bwMode="auto">
          <a:xfrm>
            <a:off x="239352" y="2919277"/>
            <a:ext cx="11712732" cy="1080000"/>
          </a:xfrm>
          <a:prstGeom prst="rect">
            <a:avLst/>
          </a:prstGeom>
          <a:noFill/>
          <a:ln w="19050">
            <a:solidFill>
              <a:srgbClr val="002B62"/>
            </a:solidFill>
            <a:prstDash val="sysDash"/>
          </a:ln>
          <a:effectLst>
            <a:glow rad="38100">
              <a:schemeClr val="bg1"/>
            </a:glow>
          </a:effectLst>
          <a:extLst/>
        </p:spPr>
        <p:txBody>
          <a:bodyPr rot="0" spcFirstLastPara="0" vertOverflow="overflow" horzOverflow="overflow" vert="horz" wrap="square" lIns="128000" tIns="128000" rIns="162560" bIns="81280" numCol="1" spcCol="0" rtlCol="0" fromWordArt="0" anchor="t" anchorCtr="0" forceAA="0" compatLnSpc="1">
            <a:prstTxWarp prst="textNoShape">
              <a:avLst/>
            </a:prstTxWarp>
            <a:noAutofit/>
          </a:bodyPr>
          <a:lstStyle/>
          <a:p>
            <a:r>
              <a:rPr lang="en-US" altLang="ja-JP" sz="1600" b="1" dirty="0" smtClean="0">
                <a:solidFill>
                  <a:srgbClr val="002B62"/>
                </a:solidFill>
                <a:effectLst>
                  <a:glow rad="101600">
                    <a:schemeClr val="bg1"/>
                  </a:glow>
                </a:effectLst>
                <a:latin typeface="+mj-ea"/>
                <a:ea typeface="+mj-ea"/>
              </a:rPr>
              <a:t>Blue side</a:t>
            </a:r>
            <a:endParaRPr lang="en-US" altLang="ja-JP" sz="1600" b="1" dirty="0">
              <a:solidFill>
                <a:srgbClr val="002B62"/>
              </a:solidFill>
              <a:effectLst>
                <a:glow rad="101600">
                  <a:schemeClr val="bg1"/>
                </a:glow>
              </a:effectLst>
              <a:latin typeface="+mj-ea"/>
              <a:ea typeface="+mj-ea"/>
            </a:endParaRPr>
          </a:p>
          <a:p>
            <a:r>
              <a:rPr lang="ja-JP" altLang="en-US" sz="1600" b="1" dirty="0" smtClean="0">
                <a:solidFill>
                  <a:srgbClr val="002B62"/>
                </a:solidFill>
                <a:effectLst>
                  <a:glow rad="101600">
                    <a:schemeClr val="bg1"/>
                  </a:glow>
                </a:effectLst>
                <a:latin typeface="+mj-ea"/>
                <a:ea typeface="+mj-ea"/>
              </a:rPr>
              <a:t>（</a:t>
            </a:r>
            <a:r>
              <a:rPr lang="en-US" altLang="ja-JP" sz="1600" b="1" dirty="0" smtClean="0">
                <a:solidFill>
                  <a:srgbClr val="002B62"/>
                </a:solidFill>
                <a:effectLst>
                  <a:glow rad="101600">
                    <a:schemeClr val="bg1"/>
                  </a:glow>
                </a:effectLst>
                <a:latin typeface="+mj-ea"/>
                <a:ea typeface="+mj-ea"/>
              </a:rPr>
              <a:t>Production</a:t>
            </a:r>
            <a:r>
              <a:rPr lang="ja-JP" altLang="en-US" sz="1600" b="1" dirty="0" smtClean="0">
                <a:solidFill>
                  <a:srgbClr val="002B62"/>
                </a:solidFill>
                <a:effectLst>
                  <a:glow rad="101600">
                    <a:schemeClr val="bg1"/>
                  </a:glow>
                </a:effectLst>
                <a:latin typeface="+mj-ea"/>
                <a:ea typeface="+mj-ea"/>
              </a:rPr>
              <a:t>）</a:t>
            </a:r>
            <a:endParaRPr lang="ja-JP" altLang="en-US" sz="1600" b="1" dirty="0">
              <a:solidFill>
                <a:srgbClr val="002B62"/>
              </a:solidFill>
              <a:effectLst>
                <a:glow rad="101600">
                  <a:schemeClr val="bg1"/>
                </a:glow>
              </a:effectLst>
              <a:latin typeface="+mj-ea"/>
              <a:ea typeface="+mj-ea"/>
            </a:endParaRPr>
          </a:p>
        </p:txBody>
      </p:sp>
      <p:sp>
        <p:nvSpPr>
          <p:cNvPr id="62" name="右矢印 61"/>
          <p:cNvSpPr/>
          <p:nvPr/>
        </p:nvSpPr>
        <p:spPr>
          <a:xfrm>
            <a:off x="5749429" y="3109757"/>
            <a:ext cx="778631" cy="699040"/>
          </a:xfrm>
          <a:prstGeom prst="rightArrow">
            <a:avLst/>
          </a:prstGeom>
          <a:solidFill>
            <a:srgbClr val="002B62"/>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defTabSz="1219170">
              <a:defRPr/>
            </a:pPr>
            <a:endParaRPr kumimoji="0" lang="ja-JP" altLang="en-US" sz="2400" kern="0">
              <a:solidFill>
                <a:prstClr val="white"/>
              </a:solidFill>
              <a:latin typeface="游ゴシック" panose="020F0502020204030204"/>
              <a:ea typeface="游ゴシック" panose="020B0400000000000000" pitchFamily="50" charset="-128"/>
            </a:endParaRPr>
          </a:p>
        </p:txBody>
      </p:sp>
      <p:sp>
        <p:nvSpPr>
          <p:cNvPr id="69" name="フレーム 68"/>
          <p:cNvSpPr/>
          <p:nvPr/>
        </p:nvSpPr>
        <p:spPr>
          <a:xfrm>
            <a:off x="9867952" y="2937277"/>
            <a:ext cx="1296000" cy="1044000"/>
          </a:xfrm>
          <a:prstGeom prst="frame">
            <a:avLst>
              <a:gd name="adj1" fmla="val 23929"/>
            </a:avLst>
          </a:prstGeom>
          <a:solidFill>
            <a:schemeClr val="accent6">
              <a:lumMod val="25000"/>
              <a:lumOff val="75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76" name="正方形/長方形 75"/>
          <p:cNvSpPr/>
          <p:nvPr/>
        </p:nvSpPr>
        <p:spPr>
          <a:xfrm>
            <a:off x="4352323" y="3225277"/>
            <a:ext cx="720000" cy="468000"/>
          </a:xfrm>
          <a:prstGeom prst="rect">
            <a:avLst/>
          </a:prstGeom>
          <a:solidFill>
            <a:srgbClr val="FFFF00"/>
          </a:solidFill>
          <a:ln w="12700" cap="flat" cmpd="sng" algn="ctr">
            <a:solidFill>
              <a:srgbClr val="5B9BD5">
                <a:shade val="50000"/>
              </a:srgbClr>
            </a:solidFill>
            <a:prstDash val="solid"/>
            <a:miter lim="800000"/>
          </a:ln>
          <a:effectLst>
            <a:glow rad="38100">
              <a:schemeClr val="bg1"/>
            </a:glow>
          </a:effectLst>
        </p:spPr>
        <p:txBody>
          <a:bodyPr wrap="none" rtlCol="0" anchor="ctr"/>
          <a:lstStyle/>
          <a:p>
            <a:pPr algn="ctr"/>
            <a:r>
              <a:rPr kumimoji="0" lang="en-US" altLang="ja-JP" sz="1200" b="1" kern="0" dirty="0">
                <a:solidFill>
                  <a:srgbClr val="002B62"/>
                </a:solidFill>
                <a:effectLst>
                  <a:glow rad="127000">
                    <a:schemeClr val="bg1"/>
                  </a:glow>
                </a:effectLst>
                <a:latin typeface="+mn-ea"/>
              </a:rPr>
              <a:t>Persistent</a:t>
            </a:r>
            <a:br>
              <a:rPr kumimoji="0" lang="en-US" altLang="ja-JP" sz="1200" b="1" kern="0" dirty="0">
                <a:solidFill>
                  <a:srgbClr val="002B62"/>
                </a:solidFill>
                <a:effectLst>
                  <a:glow rad="127000">
                    <a:schemeClr val="bg1"/>
                  </a:glow>
                </a:effectLst>
                <a:latin typeface="+mn-ea"/>
              </a:rPr>
            </a:br>
            <a:r>
              <a:rPr kumimoji="0" lang="en-US" altLang="ja-JP" sz="1200" b="1" kern="0" dirty="0">
                <a:solidFill>
                  <a:srgbClr val="002B62"/>
                </a:solidFill>
                <a:effectLst>
                  <a:glow rad="127000">
                    <a:schemeClr val="bg1"/>
                  </a:glow>
                </a:effectLst>
                <a:latin typeface="+mn-ea"/>
              </a:rPr>
              <a:t>data(old)</a:t>
            </a:r>
            <a:endParaRPr kumimoji="0" lang="ja-JP" altLang="en-US" sz="1200" b="1" kern="0" dirty="0">
              <a:solidFill>
                <a:srgbClr val="002B62"/>
              </a:solidFill>
              <a:effectLst>
                <a:glow rad="127000">
                  <a:schemeClr val="bg1"/>
                </a:glow>
              </a:effectLst>
              <a:latin typeface="+mn-ea"/>
            </a:endParaRPr>
          </a:p>
        </p:txBody>
      </p:sp>
      <p:sp>
        <p:nvSpPr>
          <p:cNvPr id="78" name="正方形/長方形 77"/>
          <p:cNvSpPr/>
          <p:nvPr/>
        </p:nvSpPr>
        <p:spPr>
          <a:xfrm>
            <a:off x="1824759" y="3245489"/>
            <a:ext cx="787672" cy="563308"/>
          </a:xfrm>
          <a:prstGeom prst="rect">
            <a:avLst/>
          </a:prstGeom>
          <a:solidFill>
            <a:srgbClr val="FFFF00"/>
          </a:solidFill>
          <a:ln w="12700" cap="flat" cmpd="sng" algn="ctr">
            <a:solidFill>
              <a:srgbClr val="5B9BD5">
                <a:shade val="50000"/>
              </a:srgbClr>
            </a:solidFill>
            <a:prstDash val="solid"/>
            <a:miter lim="800000"/>
          </a:ln>
          <a:effectLst>
            <a:glow rad="38100">
              <a:schemeClr val="bg1"/>
            </a:glow>
          </a:effectLst>
        </p:spPr>
        <p:txBody>
          <a:bodyPr wrap="none" rtlCol="0" anchor="ctr"/>
          <a:lstStyle/>
          <a:p>
            <a:pPr algn="ctr"/>
            <a:r>
              <a:rPr kumimoji="0" lang="en-US" altLang="ja-JP" sz="1200" b="1" kern="0" dirty="0" smtClean="0">
                <a:solidFill>
                  <a:srgbClr val="002B62"/>
                </a:solidFill>
                <a:effectLst>
                  <a:glow rad="127000">
                    <a:schemeClr val="bg1"/>
                  </a:glow>
                </a:effectLst>
                <a:latin typeface="+mn-ea"/>
              </a:rPr>
              <a:t>Persistent</a:t>
            </a:r>
            <a:br>
              <a:rPr kumimoji="0" lang="en-US" altLang="ja-JP" sz="1200" b="1" kern="0" dirty="0" smtClean="0">
                <a:solidFill>
                  <a:srgbClr val="002B62"/>
                </a:solidFill>
                <a:effectLst>
                  <a:glow rad="127000">
                    <a:schemeClr val="bg1"/>
                  </a:glow>
                </a:effectLst>
                <a:latin typeface="+mn-ea"/>
              </a:rPr>
            </a:br>
            <a:r>
              <a:rPr kumimoji="0" lang="en-US" altLang="ja-JP" sz="1200" b="1" kern="0" dirty="0" smtClean="0">
                <a:solidFill>
                  <a:srgbClr val="002B62"/>
                </a:solidFill>
                <a:effectLst>
                  <a:glow rad="127000">
                    <a:schemeClr val="bg1"/>
                  </a:glow>
                </a:effectLst>
                <a:latin typeface="+mn-ea"/>
              </a:rPr>
              <a:t>data(old)</a:t>
            </a:r>
            <a:endParaRPr kumimoji="0" lang="ja-JP" altLang="en-US" sz="1200" b="1" kern="0" dirty="0">
              <a:solidFill>
                <a:srgbClr val="002B62"/>
              </a:solidFill>
              <a:effectLst>
                <a:glow rad="127000">
                  <a:schemeClr val="bg1"/>
                </a:glow>
              </a:effectLst>
              <a:latin typeface="+mn-ea"/>
            </a:endParaRPr>
          </a:p>
        </p:txBody>
      </p:sp>
      <p:sp>
        <p:nvSpPr>
          <p:cNvPr id="64" name="フレーム 63"/>
          <p:cNvSpPr/>
          <p:nvPr/>
        </p:nvSpPr>
        <p:spPr>
          <a:xfrm>
            <a:off x="4100046" y="4161447"/>
            <a:ext cx="1296000" cy="1044000"/>
          </a:xfrm>
          <a:prstGeom prst="frame">
            <a:avLst>
              <a:gd name="adj1" fmla="val 23929"/>
            </a:avLst>
          </a:prstGeom>
          <a:solidFill>
            <a:schemeClr val="accent3">
              <a:lumMod val="50000"/>
              <a:lumOff val="50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defTabSz="1219170">
              <a:defRPr/>
            </a:pP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77" name="フレーム 76"/>
          <p:cNvSpPr/>
          <p:nvPr/>
        </p:nvSpPr>
        <p:spPr>
          <a:xfrm>
            <a:off x="6960120" y="4161447"/>
            <a:ext cx="1296000" cy="1044000"/>
          </a:xfrm>
          <a:prstGeom prst="frame">
            <a:avLst>
              <a:gd name="adj1" fmla="val 23929"/>
            </a:avLst>
          </a:prstGeom>
          <a:solidFill>
            <a:schemeClr val="accent3">
              <a:lumMod val="50000"/>
              <a:lumOff val="50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defTabSz="1219170">
              <a:defRPr/>
            </a:pP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81" name="正方形/長方形 80"/>
          <p:cNvSpPr/>
          <p:nvPr/>
        </p:nvSpPr>
        <p:spPr bwMode="auto">
          <a:xfrm>
            <a:off x="2567510" y="4143447"/>
            <a:ext cx="9384573" cy="1080000"/>
          </a:xfrm>
          <a:prstGeom prst="rect">
            <a:avLst/>
          </a:prstGeom>
          <a:noFill/>
          <a:ln w="19050">
            <a:solidFill>
              <a:srgbClr val="002B62"/>
            </a:solidFill>
            <a:prstDash val="sysDash"/>
          </a:ln>
          <a:effectLst>
            <a:glow rad="38100">
              <a:schemeClr val="bg1"/>
            </a:glow>
          </a:effectLst>
          <a:extLst/>
        </p:spPr>
        <p:txBody>
          <a:bodyPr rot="0" spcFirstLastPara="0" vertOverflow="overflow" horzOverflow="overflow" vert="horz" wrap="square" lIns="128000" tIns="128000" rIns="162560" bIns="81280" numCol="1" spcCol="0" rtlCol="0" fromWordArt="0" anchor="t" anchorCtr="0" forceAA="0" compatLnSpc="1">
            <a:prstTxWarp prst="textNoShape">
              <a:avLst/>
            </a:prstTxWarp>
            <a:noAutofit/>
          </a:bodyPr>
          <a:lstStyle/>
          <a:p>
            <a:r>
              <a:rPr lang="en-US" altLang="ja-JP" sz="1600" b="1" dirty="0" smtClean="0">
                <a:solidFill>
                  <a:srgbClr val="002B62"/>
                </a:solidFill>
                <a:effectLst>
                  <a:glow rad="101600">
                    <a:schemeClr val="bg1"/>
                  </a:glow>
                </a:effectLst>
                <a:latin typeface="+mj-ea"/>
                <a:ea typeface="+mj-ea"/>
              </a:rPr>
              <a:t>Green side</a:t>
            </a:r>
            <a:endParaRPr lang="en-US" altLang="ja-JP" sz="1600" b="1" dirty="0">
              <a:solidFill>
                <a:srgbClr val="002B62"/>
              </a:solidFill>
              <a:effectLst>
                <a:glow rad="101600">
                  <a:schemeClr val="bg1"/>
                </a:glow>
              </a:effectLst>
              <a:latin typeface="+mj-ea"/>
              <a:ea typeface="+mj-ea"/>
            </a:endParaRPr>
          </a:p>
          <a:p>
            <a:r>
              <a:rPr lang="ja-JP" altLang="en-US" sz="1600" b="1" dirty="0" smtClean="0">
                <a:solidFill>
                  <a:srgbClr val="002B62"/>
                </a:solidFill>
                <a:effectLst>
                  <a:glow rad="101600">
                    <a:schemeClr val="bg1"/>
                  </a:glow>
                </a:effectLst>
                <a:latin typeface="+mj-ea"/>
                <a:ea typeface="+mj-ea"/>
              </a:rPr>
              <a:t>（</a:t>
            </a:r>
            <a:r>
              <a:rPr lang="en-US" altLang="ja-JP" sz="1600" b="1" dirty="0" smtClean="0">
                <a:solidFill>
                  <a:srgbClr val="002B62"/>
                </a:solidFill>
                <a:effectLst>
                  <a:glow rad="101600">
                    <a:schemeClr val="bg1"/>
                  </a:glow>
                </a:effectLst>
                <a:latin typeface="+mj-ea"/>
                <a:ea typeface="+mj-ea"/>
              </a:rPr>
              <a:t>New </a:t>
            </a:r>
            <a:br>
              <a:rPr lang="en-US" altLang="ja-JP" sz="1600" b="1" dirty="0" smtClean="0">
                <a:solidFill>
                  <a:srgbClr val="002B62"/>
                </a:solidFill>
                <a:effectLst>
                  <a:glow rad="101600">
                    <a:schemeClr val="bg1"/>
                  </a:glow>
                </a:effectLst>
                <a:latin typeface="+mj-ea"/>
                <a:ea typeface="+mj-ea"/>
              </a:rPr>
            </a:br>
            <a:r>
              <a:rPr lang="en-US" altLang="ja-JP" sz="1600" b="1" dirty="0" smtClean="0">
                <a:solidFill>
                  <a:srgbClr val="002B62"/>
                </a:solidFill>
                <a:effectLst>
                  <a:glow rad="101600">
                    <a:schemeClr val="bg1"/>
                  </a:glow>
                </a:effectLst>
                <a:latin typeface="+mj-ea"/>
                <a:ea typeface="+mj-ea"/>
              </a:rPr>
              <a:t>production</a:t>
            </a:r>
            <a:r>
              <a:rPr lang="ja-JP" altLang="en-US" sz="1600" b="1" dirty="0" smtClean="0">
                <a:solidFill>
                  <a:srgbClr val="002B62"/>
                </a:solidFill>
                <a:effectLst>
                  <a:glow rad="101600">
                    <a:schemeClr val="bg1"/>
                  </a:glow>
                </a:effectLst>
                <a:latin typeface="+mj-ea"/>
                <a:ea typeface="+mj-ea"/>
              </a:rPr>
              <a:t>）</a:t>
            </a:r>
            <a:endParaRPr lang="ja-JP" altLang="en-US" sz="1600" b="1" dirty="0">
              <a:solidFill>
                <a:srgbClr val="002B62"/>
              </a:solidFill>
              <a:effectLst>
                <a:glow rad="101600">
                  <a:schemeClr val="bg1"/>
                </a:glow>
              </a:effectLst>
              <a:latin typeface="+mj-ea"/>
              <a:ea typeface="+mj-ea"/>
            </a:endParaRPr>
          </a:p>
        </p:txBody>
      </p:sp>
      <p:sp>
        <p:nvSpPr>
          <p:cNvPr id="54" name="フレーム 53"/>
          <p:cNvSpPr/>
          <p:nvPr/>
        </p:nvSpPr>
        <p:spPr>
          <a:xfrm>
            <a:off x="9867952" y="4161447"/>
            <a:ext cx="1296000" cy="1044000"/>
          </a:xfrm>
          <a:prstGeom prst="frame">
            <a:avLst>
              <a:gd name="adj1" fmla="val 23929"/>
            </a:avLst>
          </a:prstGeom>
          <a:solidFill>
            <a:schemeClr val="accent3">
              <a:lumMod val="50000"/>
              <a:lumOff val="50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defTabSz="1219170">
              <a:defRPr/>
            </a:pP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73" name="正方形/長方形 72"/>
          <p:cNvSpPr/>
          <p:nvPr/>
        </p:nvSpPr>
        <p:spPr>
          <a:xfrm>
            <a:off x="10155952" y="4449447"/>
            <a:ext cx="720000" cy="468000"/>
          </a:xfrm>
          <a:prstGeom prst="rect">
            <a:avLst/>
          </a:prstGeom>
          <a:solidFill>
            <a:srgbClr val="FFFF00"/>
          </a:solidFill>
          <a:ln w="12700" cap="flat" cmpd="sng" algn="ctr">
            <a:solidFill>
              <a:srgbClr val="5B9BD5">
                <a:shade val="50000"/>
              </a:srgbClr>
            </a:solidFill>
            <a:prstDash val="solid"/>
            <a:miter lim="800000"/>
          </a:ln>
          <a:effectLst>
            <a:glow rad="38100">
              <a:schemeClr val="bg1"/>
            </a:glow>
          </a:effectLst>
        </p:spPr>
        <p:txBody>
          <a:bodyPr wrap="none" rtlCol="0" anchor="ctr"/>
          <a:lstStyle/>
          <a:p>
            <a:pPr algn="ctr"/>
            <a:r>
              <a:rPr kumimoji="0" lang="en-US" altLang="ja-JP" sz="1200" b="1" kern="0" dirty="0">
                <a:solidFill>
                  <a:srgbClr val="002B62"/>
                </a:solidFill>
                <a:effectLst>
                  <a:glow rad="127000">
                    <a:schemeClr val="bg1"/>
                  </a:glow>
                </a:effectLst>
                <a:latin typeface="+mn-ea"/>
              </a:rPr>
              <a:t>Persistent</a:t>
            </a:r>
            <a:br>
              <a:rPr kumimoji="0" lang="en-US" altLang="ja-JP" sz="1200" b="1" kern="0" dirty="0">
                <a:solidFill>
                  <a:srgbClr val="002B62"/>
                </a:solidFill>
                <a:effectLst>
                  <a:glow rad="127000">
                    <a:schemeClr val="bg1"/>
                  </a:glow>
                </a:effectLst>
                <a:latin typeface="+mn-ea"/>
              </a:rPr>
            </a:br>
            <a:r>
              <a:rPr kumimoji="0" lang="en-US" altLang="ja-JP" sz="1200" b="1" kern="0" dirty="0" smtClean="0">
                <a:solidFill>
                  <a:srgbClr val="002B62"/>
                </a:solidFill>
                <a:effectLst>
                  <a:glow rad="127000">
                    <a:schemeClr val="bg1"/>
                  </a:glow>
                </a:effectLst>
                <a:latin typeface="+mn-ea"/>
              </a:rPr>
              <a:t>data(new)</a:t>
            </a:r>
            <a:endParaRPr kumimoji="0" lang="ja-JP" altLang="en-US" sz="1200" b="1" kern="0" dirty="0">
              <a:solidFill>
                <a:srgbClr val="002B62"/>
              </a:solidFill>
              <a:effectLst>
                <a:glow rad="127000">
                  <a:schemeClr val="bg1"/>
                </a:glow>
              </a:effectLst>
              <a:latin typeface="+mn-ea"/>
            </a:endParaRPr>
          </a:p>
        </p:txBody>
      </p:sp>
      <p:sp>
        <p:nvSpPr>
          <p:cNvPr id="63" name="正方形/長方形 62"/>
          <p:cNvSpPr/>
          <p:nvPr/>
        </p:nvSpPr>
        <p:spPr>
          <a:xfrm>
            <a:off x="4358705" y="4450526"/>
            <a:ext cx="707237" cy="465843"/>
          </a:xfrm>
          <a:prstGeom prst="rect">
            <a:avLst/>
          </a:prstGeom>
          <a:solidFill>
            <a:sysClr val="window" lastClr="FFFFFF">
              <a:lumMod val="75000"/>
            </a:sysClr>
          </a:solidFill>
          <a:ln w="12700" cap="flat" cmpd="sng" algn="ctr">
            <a:solidFill>
              <a:srgbClr val="5B9BD5">
                <a:shade val="50000"/>
              </a:srgbClr>
            </a:solidFill>
            <a:prstDash val="solid"/>
            <a:miter lim="800000"/>
          </a:ln>
          <a:effectLst>
            <a:glow rad="38100">
              <a:schemeClr val="bg1"/>
            </a:glow>
          </a:effectLst>
        </p:spPr>
        <p:txBody>
          <a:bodyPr wrap="none" rtlCol="0" anchor="ctr"/>
          <a:lstStyle/>
          <a:p>
            <a:pPr algn="ctr"/>
            <a:r>
              <a:rPr kumimoji="0" lang="en-US" altLang="ja-JP" sz="1200" b="1" kern="0" dirty="0">
                <a:solidFill>
                  <a:srgbClr val="002B62"/>
                </a:solidFill>
                <a:effectLst>
                  <a:glow rad="127000">
                    <a:schemeClr val="bg1"/>
                  </a:glow>
                </a:effectLst>
                <a:latin typeface="+mn-ea"/>
              </a:rPr>
              <a:t>Persistent</a:t>
            </a:r>
            <a:br>
              <a:rPr kumimoji="0" lang="en-US" altLang="ja-JP" sz="1200" b="1" kern="0" dirty="0">
                <a:solidFill>
                  <a:srgbClr val="002B62"/>
                </a:solidFill>
                <a:effectLst>
                  <a:glow rad="127000">
                    <a:schemeClr val="bg1"/>
                  </a:glow>
                </a:effectLst>
                <a:latin typeface="+mn-ea"/>
              </a:rPr>
            </a:br>
            <a:r>
              <a:rPr kumimoji="0" lang="en-US" altLang="ja-JP" sz="1200" b="1" kern="0" dirty="0">
                <a:solidFill>
                  <a:srgbClr val="002B62"/>
                </a:solidFill>
                <a:effectLst>
                  <a:glow rad="127000">
                    <a:schemeClr val="bg1"/>
                  </a:glow>
                </a:effectLst>
                <a:latin typeface="+mn-ea"/>
              </a:rPr>
              <a:t>data(new</a:t>
            </a:r>
            <a:r>
              <a:rPr kumimoji="0" lang="en-US" altLang="ja-JP" sz="1200" b="1" kern="0" dirty="0" smtClean="0">
                <a:solidFill>
                  <a:srgbClr val="002B62"/>
                </a:solidFill>
                <a:effectLst>
                  <a:glow rad="127000">
                    <a:schemeClr val="bg1"/>
                  </a:glow>
                </a:effectLst>
                <a:latin typeface="+mn-ea"/>
              </a:rPr>
              <a:t>)</a:t>
            </a:r>
            <a:br>
              <a:rPr kumimoji="0" lang="en-US" altLang="ja-JP" sz="1200" b="1" kern="0" dirty="0" smtClean="0">
                <a:solidFill>
                  <a:srgbClr val="002B62"/>
                </a:solidFill>
                <a:effectLst>
                  <a:glow rad="127000">
                    <a:schemeClr val="bg1"/>
                  </a:glow>
                </a:effectLst>
                <a:latin typeface="+mn-ea"/>
              </a:rPr>
            </a:br>
            <a:r>
              <a:rPr kumimoji="0" lang="en-US" altLang="ja-JP" sz="1200" b="1" kern="0" dirty="0" smtClean="0">
                <a:solidFill>
                  <a:srgbClr val="002B62"/>
                </a:solidFill>
                <a:effectLst>
                  <a:glow rad="127000">
                    <a:schemeClr val="bg1"/>
                  </a:glow>
                </a:effectLst>
                <a:latin typeface="+mn-ea"/>
              </a:rPr>
              <a:t>(for test)</a:t>
            </a:r>
            <a:endParaRPr kumimoji="0" lang="ja-JP" altLang="en-US" sz="1200" b="1" kern="0" dirty="0">
              <a:solidFill>
                <a:srgbClr val="002B62"/>
              </a:solidFill>
              <a:effectLst>
                <a:glow rad="127000">
                  <a:schemeClr val="bg1"/>
                </a:glow>
              </a:effectLst>
              <a:latin typeface="+mn-ea"/>
            </a:endParaRPr>
          </a:p>
        </p:txBody>
      </p:sp>
      <p:sp>
        <p:nvSpPr>
          <p:cNvPr id="66" name="フレーム 65"/>
          <p:cNvSpPr/>
          <p:nvPr/>
        </p:nvSpPr>
        <p:spPr>
          <a:xfrm>
            <a:off x="4064323" y="5385617"/>
            <a:ext cx="1296000" cy="1044000"/>
          </a:xfrm>
          <a:prstGeom prst="frame">
            <a:avLst>
              <a:gd name="adj1" fmla="val 23929"/>
            </a:avLst>
          </a:prstGeom>
          <a:solidFill>
            <a:schemeClr val="accent6">
              <a:lumMod val="25000"/>
              <a:lumOff val="75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82" name="正方形/長方形 81"/>
          <p:cNvSpPr/>
          <p:nvPr/>
        </p:nvSpPr>
        <p:spPr bwMode="auto">
          <a:xfrm>
            <a:off x="2567510" y="5367617"/>
            <a:ext cx="9384573" cy="1080000"/>
          </a:xfrm>
          <a:prstGeom prst="rect">
            <a:avLst/>
          </a:prstGeom>
          <a:noFill/>
          <a:ln w="19050">
            <a:solidFill>
              <a:srgbClr val="002B62"/>
            </a:solidFill>
            <a:prstDash val="sysDash"/>
          </a:ln>
          <a:effectLst>
            <a:glow rad="38100">
              <a:schemeClr val="bg1"/>
            </a:glow>
          </a:effectLst>
          <a:extLst/>
        </p:spPr>
        <p:txBody>
          <a:bodyPr rot="0" spcFirstLastPara="0" vertOverflow="overflow" horzOverflow="overflow" vert="horz" wrap="square" lIns="128000" tIns="128000" rIns="162560" bIns="81280" numCol="1" spcCol="0" rtlCol="0" fromWordArt="0" anchor="t" anchorCtr="0" forceAA="0" compatLnSpc="1">
            <a:prstTxWarp prst="textNoShape">
              <a:avLst/>
            </a:prstTxWarp>
            <a:noAutofit/>
          </a:bodyPr>
          <a:lstStyle/>
          <a:p>
            <a:r>
              <a:rPr lang="en-US" altLang="ja-JP" sz="1600" b="1" dirty="0" smtClean="0">
                <a:solidFill>
                  <a:srgbClr val="002B62"/>
                </a:solidFill>
                <a:effectLst>
                  <a:glow rad="101600">
                    <a:schemeClr val="bg1"/>
                  </a:glow>
                </a:effectLst>
                <a:latin typeface="+mj-ea"/>
                <a:ea typeface="+mj-ea"/>
              </a:rPr>
              <a:t>Blue side </a:t>
            </a:r>
            <a:br>
              <a:rPr lang="en-US" altLang="ja-JP" sz="1600" b="1" dirty="0" smtClean="0">
                <a:solidFill>
                  <a:srgbClr val="002B62"/>
                </a:solidFill>
                <a:effectLst>
                  <a:glow rad="101600">
                    <a:schemeClr val="bg1"/>
                  </a:glow>
                </a:effectLst>
                <a:latin typeface="+mj-ea"/>
                <a:ea typeface="+mj-ea"/>
              </a:rPr>
            </a:br>
            <a:r>
              <a:rPr lang="en-US" altLang="ja-JP" sz="1600" b="1" dirty="0" smtClean="0">
                <a:solidFill>
                  <a:srgbClr val="002B62"/>
                </a:solidFill>
                <a:effectLst>
                  <a:glow rad="101600">
                    <a:schemeClr val="bg1"/>
                  </a:glow>
                </a:effectLst>
                <a:latin typeface="+mj-ea"/>
                <a:ea typeface="+mj-ea"/>
              </a:rPr>
              <a:t>mirror</a:t>
            </a:r>
            <a:endParaRPr lang="en-US" altLang="ja-JP" sz="1600" b="1" dirty="0">
              <a:solidFill>
                <a:srgbClr val="002B62"/>
              </a:solidFill>
              <a:effectLst>
                <a:glow rad="101600">
                  <a:schemeClr val="bg1"/>
                </a:glow>
              </a:effectLst>
              <a:latin typeface="+mj-ea"/>
              <a:ea typeface="+mj-ea"/>
            </a:endParaRPr>
          </a:p>
          <a:p>
            <a:r>
              <a:rPr lang="ja-JP" altLang="en-US" sz="1600" b="1" dirty="0" smtClean="0">
                <a:solidFill>
                  <a:srgbClr val="002B62"/>
                </a:solidFill>
                <a:effectLst>
                  <a:glow rad="101600">
                    <a:schemeClr val="bg1"/>
                  </a:glow>
                </a:effectLst>
                <a:latin typeface="+mj-ea"/>
                <a:ea typeface="+mj-ea"/>
              </a:rPr>
              <a:t>（</a:t>
            </a:r>
            <a:r>
              <a:rPr lang="en-US" altLang="ja-JP" sz="1600" b="1" dirty="0" smtClean="0">
                <a:solidFill>
                  <a:srgbClr val="002B62"/>
                </a:solidFill>
                <a:effectLst>
                  <a:glow rad="101600">
                    <a:schemeClr val="bg1"/>
                  </a:glow>
                </a:effectLst>
                <a:latin typeface="+mj-ea"/>
                <a:ea typeface="+mj-ea"/>
              </a:rPr>
              <a:t>collateral cut back</a:t>
            </a:r>
            <a:r>
              <a:rPr lang="ja-JP" altLang="en-US" sz="1600" b="1" dirty="0" smtClean="0">
                <a:solidFill>
                  <a:srgbClr val="002B62"/>
                </a:solidFill>
                <a:effectLst>
                  <a:glow rad="101600">
                    <a:schemeClr val="bg1"/>
                  </a:glow>
                </a:effectLst>
                <a:latin typeface="+mj-ea"/>
                <a:ea typeface="+mj-ea"/>
              </a:rPr>
              <a:t>）</a:t>
            </a:r>
            <a:endParaRPr lang="ja-JP" altLang="en-US" sz="1600" b="1" dirty="0">
              <a:solidFill>
                <a:srgbClr val="002B62"/>
              </a:solidFill>
              <a:effectLst>
                <a:glow rad="101600">
                  <a:schemeClr val="bg1"/>
                </a:glow>
              </a:effectLst>
              <a:latin typeface="+mj-ea"/>
              <a:ea typeface="+mj-ea"/>
            </a:endParaRPr>
          </a:p>
        </p:txBody>
      </p:sp>
      <p:sp>
        <p:nvSpPr>
          <p:cNvPr id="85" name="正方形/長方形 84"/>
          <p:cNvSpPr/>
          <p:nvPr/>
        </p:nvSpPr>
        <p:spPr>
          <a:xfrm>
            <a:off x="4358705" y="5674696"/>
            <a:ext cx="707237" cy="465843"/>
          </a:xfrm>
          <a:prstGeom prst="rect">
            <a:avLst/>
          </a:prstGeom>
          <a:solidFill>
            <a:sysClr val="window" lastClr="FFFFFF">
              <a:lumMod val="75000"/>
            </a:sysClr>
          </a:solidFill>
          <a:ln w="12700" cap="flat" cmpd="sng" algn="ctr">
            <a:solidFill>
              <a:srgbClr val="5B9BD5">
                <a:shade val="50000"/>
              </a:srgbClr>
            </a:solidFill>
            <a:prstDash val="solid"/>
            <a:miter lim="800000"/>
          </a:ln>
          <a:effectLst>
            <a:glow rad="38100">
              <a:schemeClr val="bg1"/>
            </a:glow>
          </a:effectLst>
        </p:spPr>
        <p:txBody>
          <a:bodyPr wrap="none" rtlCol="0" anchor="ctr"/>
          <a:lstStyle/>
          <a:p>
            <a:pPr algn="ctr"/>
            <a:r>
              <a:rPr kumimoji="0" lang="en-US" altLang="ja-JP" sz="1200" b="1" kern="0" dirty="0">
                <a:solidFill>
                  <a:srgbClr val="002B62"/>
                </a:solidFill>
                <a:effectLst>
                  <a:glow rad="127000">
                    <a:schemeClr val="bg1"/>
                  </a:glow>
                </a:effectLst>
                <a:latin typeface="+mn-ea"/>
              </a:rPr>
              <a:t>Persistent</a:t>
            </a:r>
            <a:br>
              <a:rPr kumimoji="0" lang="en-US" altLang="ja-JP" sz="1200" b="1" kern="0" dirty="0">
                <a:solidFill>
                  <a:srgbClr val="002B62"/>
                </a:solidFill>
                <a:effectLst>
                  <a:glow rad="127000">
                    <a:schemeClr val="bg1"/>
                  </a:glow>
                </a:effectLst>
                <a:latin typeface="+mn-ea"/>
              </a:rPr>
            </a:br>
            <a:r>
              <a:rPr kumimoji="0" lang="en-US" altLang="ja-JP" sz="1200" b="1" kern="0" dirty="0">
                <a:solidFill>
                  <a:srgbClr val="002B62"/>
                </a:solidFill>
                <a:effectLst>
                  <a:glow rad="127000">
                    <a:schemeClr val="bg1"/>
                  </a:glow>
                </a:effectLst>
                <a:latin typeface="+mn-ea"/>
              </a:rPr>
              <a:t>data(new</a:t>
            </a:r>
            <a:r>
              <a:rPr kumimoji="0" lang="en-US" altLang="ja-JP" sz="1200" b="1" kern="0" dirty="0" smtClean="0">
                <a:solidFill>
                  <a:srgbClr val="002B62"/>
                </a:solidFill>
                <a:effectLst>
                  <a:glow rad="127000">
                    <a:schemeClr val="bg1"/>
                  </a:glow>
                </a:effectLst>
                <a:latin typeface="+mn-ea"/>
              </a:rPr>
              <a:t>)</a:t>
            </a:r>
            <a:br>
              <a:rPr kumimoji="0" lang="en-US" altLang="ja-JP" sz="1200" b="1" kern="0" dirty="0" smtClean="0">
                <a:solidFill>
                  <a:srgbClr val="002B62"/>
                </a:solidFill>
                <a:effectLst>
                  <a:glow rad="127000">
                    <a:schemeClr val="bg1"/>
                  </a:glow>
                </a:effectLst>
                <a:latin typeface="+mn-ea"/>
              </a:rPr>
            </a:br>
            <a:r>
              <a:rPr kumimoji="0" lang="en-US" altLang="ja-JP" sz="1200" b="1" kern="0" dirty="0" smtClean="0">
                <a:solidFill>
                  <a:srgbClr val="002B62"/>
                </a:solidFill>
                <a:effectLst>
                  <a:glow rad="127000">
                    <a:schemeClr val="bg1"/>
                  </a:glow>
                </a:effectLst>
                <a:latin typeface="+mn-ea"/>
              </a:rPr>
              <a:t>(for test)</a:t>
            </a:r>
            <a:endParaRPr kumimoji="0" lang="ja-JP" altLang="en-US" sz="1200" b="1" kern="0" dirty="0">
              <a:solidFill>
                <a:srgbClr val="002B62"/>
              </a:solidFill>
              <a:effectLst>
                <a:glow rad="127000">
                  <a:schemeClr val="bg1"/>
                </a:glow>
              </a:effectLst>
              <a:latin typeface="+mn-ea"/>
            </a:endParaRPr>
          </a:p>
        </p:txBody>
      </p:sp>
      <p:grpSp>
        <p:nvGrpSpPr>
          <p:cNvPr id="6" name="グループ化 5"/>
          <p:cNvGrpSpPr/>
          <p:nvPr/>
        </p:nvGrpSpPr>
        <p:grpSpPr>
          <a:xfrm>
            <a:off x="8355412" y="3549928"/>
            <a:ext cx="1485108" cy="1170956"/>
            <a:chOff x="8355412" y="3483571"/>
            <a:chExt cx="1485108" cy="1170956"/>
          </a:xfrm>
        </p:grpSpPr>
        <p:sp>
          <p:nvSpPr>
            <p:cNvPr id="23" name="右矢印 22"/>
            <p:cNvSpPr/>
            <p:nvPr/>
          </p:nvSpPr>
          <p:spPr>
            <a:xfrm rot="2202239">
              <a:off x="8876410" y="3483571"/>
              <a:ext cx="778631" cy="699040"/>
            </a:xfrm>
            <a:prstGeom prst="rightArrow">
              <a:avLst/>
            </a:prstGeom>
            <a:solidFill>
              <a:srgbClr val="002B62"/>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defTabSz="1219170">
                <a:defRPr/>
              </a:pPr>
              <a:endParaRPr kumimoji="0" lang="ja-JP" altLang="en-US" sz="2400" kern="0">
                <a:solidFill>
                  <a:prstClr val="white"/>
                </a:solidFill>
                <a:latin typeface="游ゴシック" panose="020F0502020204030204"/>
                <a:ea typeface="游ゴシック" panose="020B0400000000000000" pitchFamily="50" charset="-128"/>
              </a:endParaRPr>
            </a:p>
          </p:txBody>
        </p:sp>
        <p:sp>
          <p:nvSpPr>
            <p:cNvPr id="48" name="テキスト ボックス 47"/>
            <p:cNvSpPr txBox="1"/>
            <p:nvPr/>
          </p:nvSpPr>
          <p:spPr>
            <a:xfrm>
              <a:off x="8608819" y="3679202"/>
              <a:ext cx="1231701" cy="276999"/>
            </a:xfrm>
            <a:prstGeom prst="rect">
              <a:avLst/>
            </a:prstGeom>
            <a:noFill/>
            <a:effectLst>
              <a:glow rad="38100">
                <a:schemeClr val="bg1"/>
              </a:glow>
            </a:effectLst>
          </p:spPr>
          <p:txBody>
            <a:bodyPr wrap="square" rtlCol="0">
              <a:spAutoFit/>
            </a:bodyPr>
            <a:lstStyle/>
            <a:p>
              <a:pPr algn="ctr"/>
              <a:r>
                <a:rPr lang="en-US" altLang="ja-JP" sz="1200" b="1" dirty="0" smtClean="0">
                  <a:solidFill>
                    <a:srgbClr val="002B62"/>
                  </a:solidFill>
                  <a:effectLst>
                    <a:glow rad="127000">
                      <a:schemeClr val="bg1"/>
                    </a:glow>
                  </a:effectLst>
                </a:rPr>
                <a:t>Switch</a:t>
              </a:r>
              <a:endParaRPr lang="ja-JP" altLang="en-US" sz="1200" b="1" dirty="0">
                <a:solidFill>
                  <a:srgbClr val="002B62"/>
                </a:solidFill>
                <a:effectLst>
                  <a:glow rad="127000">
                    <a:schemeClr val="bg1"/>
                  </a:glow>
                </a:effectLst>
              </a:endParaRPr>
            </a:p>
          </p:txBody>
        </p:sp>
        <p:sp>
          <p:nvSpPr>
            <p:cNvPr id="59" name="右矢印 58"/>
            <p:cNvSpPr/>
            <p:nvPr/>
          </p:nvSpPr>
          <p:spPr>
            <a:xfrm rot="13227314">
              <a:off x="8533875" y="3955487"/>
              <a:ext cx="778631" cy="699040"/>
            </a:xfrm>
            <a:prstGeom prst="rightArrow">
              <a:avLst/>
            </a:prstGeom>
            <a:solidFill>
              <a:schemeClr val="accent5">
                <a:lumMod val="25000"/>
                <a:lumOff val="75000"/>
              </a:schemeClr>
            </a:solidFill>
            <a:ln w="38100" cap="flat" cmpd="sng" algn="ctr">
              <a:solidFill>
                <a:srgbClr val="5B9BD5">
                  <a:shade val="50000"/>
                </a:srgbClr>
              </a:solidFill>
              <a:prstDash val="sysDot"/>
              <a:miter lim="800000"/>
            </a:ln>
            <a:effectLst>
              <a:glow rad="38100">
                <a:schemeClr val="bg1"/>
              </a:glow>
            </a:effectLst>
          </p:spPr>
          <p:txBody>
            <a:bodyPr rtlCol="0" anchor="ctr"/>
            <a:lstStyle/>
            <a:p>
              <a:pPr algn="ctr" defTabSz="1219170">
                <a:defRPr/>
              </a:pPr>
              <a:endParaRPr kumimoji="0" lang="ja-JP" altLang="en-US" sz="2400" kern="0">
                <a:solidFill>
                  <a:prstClr val="white"/>
                </a:solidFill>
                <a:latin typeface="游ゴシック" panose="020F0502020204030204"/>
                <a:ea typeface="游ゴシック" panose="020B0400000000000000" pitchFamily="50" charset="-128"/>
              </a:endParaRPr>
            </a:p>
          </p:txBody>
        </p:sp>
        <p:sp>
          <p:nvSpPr>
            <p:cNvPr id="67" name="テキスト ボックス 66"/>
            <p:cNvSpPr txBox="1"/>
            <p:nvPr/>
          </p:nvSpPr>
          <p:spPr>
            <a:xfrm>
              <a:off x="8355412" y="4219103"/>
              <a:ext cx="1231701" cy="276999"/>
            </a:xfrm>
            <a:prstGeom prst="rect">
              <a:avLst/>
            </a:prstGeom>
            <a:noFill/>
            <a:effectLst>
              <a:glow rad="38100">
                <a:schemeClr val="bg1"/>
              </a:glow>
            </a:effectLst>
          </p:spPr>
          <p:txBody>
            <a:bodyPr wrap="square" rtlCol="0">
              <a:spAutoFit/>
            </a:bodyPr>
            <a:lstStyle/>
            <a:p>
              <a:pPr algn="ctr"/>
              <a:r>
                <a:rPr lang="en-US" altLang="ja-JP" sz="1200" b="1" dirty="0" smtClean="0">
                  <a:solidFill>
                    <a:srgbClr val="002B62"/>
                  </a:solidFill>
                  <a:effectLst>
                    <a:glow rad="127000">
                      <a:schemeClr val="bg1"/>
                    </a:glow>
                  </a:effectLst>
                </a:rPr>
                <a:t>Switch</a:t>
              </a:r>
              <a:endParaRPr lang="ja-JP" altLang="en-US" sz="1200" b="1" dirty="0">
                <a:solidFill>
                  <a:srgbClr val="002B62"/>
                </a:solidFill>
                <a:effectLst>
                  <a:glow rad="127000">
                    <a:schemeClr val="bg1"/>
                  </a:glow>
                </a:effectLst>
              </a:endParaRPr>
            </a:p>
          </p:txBody>
        </p:sp>
      </p:grpSp>
      <p:cxnSp>
        <p:nvCxnSpPr>
          <p:cNvPr id="86" name="直線矢印コネクタ 85"/>
          <p:cNvCxnSpPr/>
          <p:nvPr/>
        </p:nvCxnSpPr>
        <p:spPr bwMode="auto">
          <a:xfrm flipV="1">
            <a:off x="2279470" y="4978843"/>
            <a:ext cx="1980000" cy="176265"/>
          </a:xfrm>
          <a:prstGeom prst="straightConnector1">
            <a:avLst/>
          </a:prstGeom>
          <a:solidFill>
            <a:schemeClr val="bg1"/>
          </a:solidFill>
          <a:ln w="50800" cap="flat" cmpd="sng" algn="ctr">
            <a:solidFill>
              <a:srgbClr val="C00000"/>
            </a:solidFill>
            <a:prstDash val="solid"/>
            <a:round/>
            <a:headEnd type="none" w="med" len="med"/>
            <a:tailEnd type="triangle"/>
          </a:ln>
          <a:effectLst>
            <a:glow rad="38100">
              <a:schemeClr val="bg1"/>
            </a:glow>
          </a:effectLst>
          <a:extLst/>
        </p:spPr>
      </p:cxnSp>
      <p:cxnSp>
        <p:nvCxnSpPr>
          <p:cNvPr id="89" name="直線矢印コネクタ 88"/>
          <p:cNvCxnSpPr/>
          <p:nvPr/>
        </p:nvCxnSpPr>
        <p:spPr bwMode="auto">
          <a:xfrm>
            <a:off x="2279470" y="5159013"/>
            <a:ext cx="1980000" cy="515683"/>
          </a:xfrm>
          <a:prstGeom prst="straightConnector1">
            <a:avLst/>
          </a:prstGeom>
          <a:solidFill>
            <a:schemeClr val="bg1"/>
          </a:solidFill>
          <a:ln w="50800" cap="flat" cmpd="sng" algn="ctr">
            <a:solidFill>
              <a:srgbClr val="C00000"/>
            </a:solidFill>
            <a:prstDash val="solid"/>
            <a:round/>
            <a:headEnd type="none" w="med" len="med"/>
            <a:tailEnd type="triangle"/>
          </a:ln>
          <a:effectLst>
            <a:glow rad="38100">
              <a:schemeClr val="bg1"/>
            </a:glow>
          </a:effectLst>
          <a:extLst/>
        </p:spPr>
      </p:cxnSp>
      <p:sp>
        <p:nvSpPr>
          <p:cNvPr id="10" name="テキスト ボックス 9"/>
          <p:cNvSpPr txBox="1"/>
          <p:nvPr/>
        </p:nvSpPr>
        <p:spPr>
          <a:xfrm>
            <a:off x="47519" y="4365130"/>
            <a:ext cx="2568717" cy="1323439"/>
          </a:xfrm>
          <a:prstGeom prst="rect">
            <a:avLst/>
          </a:prstGeom>
          <a:noFill/>
        </p:spPr>
        <p:txBody>
          <a:bodyPr wrap="none" rtlCol="0">
            <a:spAutoFit/>
          </a:bodyPr>
          <a:lstStyle/>
          <a:p>
            <a:r>
              <a:rPr kumimoji="1" lang="en-US" altLang="ja-JP" sz="1600" b="1" dirty="0" smtClean="0">
                <a:solidFill>
                  <a:srgbClr val="C00000"/>
                </a:solidFill>
                <a:effectLst>
                  <a:glow rad="101600">
                    <a:schemeClr val="bg1"/>
                  </a:glow>
                </a:effectLst>
              </a:rPr>
              <a:t>Two new “builds” are </a:t>
            </a:r>
            <a:br>
              <a:rPr kumimoji="1" lang="en-US" altLang="ja-JP" sz="1600" b="1" dirty="0" smtClean="0">
                <a:solidFill>
                  <a:srgbClr val="C00000"/>
                </a:solidFill>
                <a:effectLst>
                  <a:glow rad="101600">
                    <a:schemeClr val="bg1"/>
                  </a:glow>
                </a:effectLst>
              </a:rPr>
            </a:br>
            <a:r>
              <a:rPr kumimoji="1" lang="en-US" altLang="ja-JP" sz="1600" b="1" dirty="0" smtClean="0">
                <a:solidFill>
                  <a:srgbClr val="C00000"/>
                </a:solidFill>
                <a:effectLst>
                  <a:glow rad="101600">
                    <a:schemeClr val="bg1"/>
                  </a:glow>
                </a:effectLst>
              </a:rPr>
              <a:t>required for </a:t>
            </a:r>
            <a:br>
              <a:rPr kumimoji="1" lang="en-US" altLang="ja-JP" sz="1600" b="1" dirty="0" smtClean="0">
                <a:solidFill>
                  <a:srgbClr val="C00000"/>
                </a:solidFill>
                <a:effectLst>
                  <a:glow rad="101600">
                    <a:schemeClr val="bg1"/>
                  </a:glow>
                </a:effectLst>
              </a:rPr>
            </a:br>
            <a:r>
              <a:rPr kumimoji="1" lang="en-US" altLang="ja-JP" sz="1600" b="1" dirty="0" smtClean="0">
                <a:solidFill>
                  <a:srgbClr val="C00000"/>
                </a:solidFill>
                <a:effectLst>
                  <a:glow rad="101600">
                    <a:schemeClr val="bg1"/>
                  </a:glow>
                </a:effectLst>
              </a:rPr>
              <a:t>one release</a:t>
            </a:r>
            <a:br>
              <a:rPr kumimoji="1" lang="en-US" altLang="ja-JP" sz="1600" b="1" dirty="0" smtClean="0">
                <a:solidFill>
                  <a:srgbClr val="C00000"/>
                </a:solidFill>
                <a:effectLst>
                  <a:glow rad="101600">
                    <a:schemeClr val="bg1"/>
                  </a:glow>
                </a:effectLst>
              </a:rPr>
            </a:br>
            <a:r>
              <a:rPr kumimoji="1" lang="en-US" altLang="ja-JP" sz="1600" b="1" dirty="0" smtClean="0">
                <a:solidFill>
                  <a:srgbClr val="C00000"/>
                </a:solidFill>
                <a:effectLst>
                  <a:glow rad="101600">
                    <a:schemeClr val="bg1"/>
                  </a:glow>
                </a:effectLst>
              </a:rPr>
              <a:t>(Repeatability is</a:t>
            </a:r>
            <a:br>
              <a:rPr kumimoji="1" lang="en-US" altLang="ja-JP" sz="1600" b="1" dirty="0" smtClean="0">
                <a:solidFill>
                  <a:srgbClr val="C00000"/>
                </a:solidFill>
                <a:effectLst>
                  <a:glow rad="101600">
                    <a:schemeClr val="bg1"/>
                  </a:glow>
                </a:effectLst>
              </a:rPr>
            </a:br>
            <a:r>
              <a:rPr kumimoji="1" lang="en-US" altLang="ja-JP" sz="1600" b="1" dirty="0" smtClean="0">
                <a:solidFill>
                  <a:srgbClr val="C00000"/>
                </a:solidFill>
                <a:effectLst>
                  <a:glow rad="101600">
                    <a:schemeClr val="bg1"/>
                  </a:glow>
                </a:effectLst>
              </a:rPr>
              <a:t>important)</a:t>
            </a:r>
            <a:endParaRPr kumimoji="1" lang="ja-JP" altLang="en-US" sz="1600" b="1" dirty="0">
              <a:solidFill>
                <a:srgbClr val="C00000"/>
              </a:solidFill>
              <a:effectLst>
                <a:glow rad="101600">
                  <a:schemeClr val="bg1"/>
                </a:glow>
              </a:effectLst>
            </a:endParaRPr>
          </a:p>
        </p:txBody>
      </p:sp>
      <p:cxnSp>
        <p:nvCxnSpPr>
          <p:cNvPr id="90" name="直線矢印コネクタ 89"/>
          <p:cNvCxnSpPr/>
          <p:nvPr/>
        </p:nvCxnSpPr>
        <p:spPr bwMode="auto">
          <a:xfrm>
            <a:off x="5015850" y="3501010"/>
            <a:ext cx="2268000" cy="0"/>
          </a:xfrm>
          <a:prstGeom prst="straightConnector1">
            <a:avLst/>
          </a:prstGeom>
          <a:solidFill>
            <a:schemeClr val="bg1"/>
          </a:solidFill>
          <a:ln w="50800" cap="flat" cmpd="sng" algn="ctr">
            <a:solidFill>
              <a:srgbClr val="C00000"/>
            </a:solidFill>
            <a:prstDash val="sysDot"/>
            <a:round/>
            <a:headEnd type="none" w="med" len="med"/>
            <a:tailEnd type="triangle"/>
          </a:ln>
          <a:effectLst>
            <a:glow rad="38100">
              <a:schemeClr val="bg1"/>
            </a:glow>
          </a:effectLst>
          <a:extLst/>
        </p:spPr>
      </p:cxnSp>
      <p:cxnSp>
        <p:nvCxnSpPr>
          <p:cNvPr id="96" name="直線矢印コネクタ 95"/>
          <p:cNvCxnSpPr/>
          <p:nvPr/>
        </p:nvCxnSpPr>
        <p:spPr bwMode="auto">
          <a:xfrm>
            <a:off x="8472330" y="3426058"/>
            <a:ext cx="1296000" cy="1008000"/>
          </a:xfrm>
          <a:prstGeom prst="straightConnector1">
            <a:avLst/>
          </a:prstGeom>
          <a:solidFill>
            <a:schemeClr val="bg1"/>
          </a:solidFill>
          <a:ln w="50800" cap="flat" cmpd="sng" algn="ctr">
            <a:solidFill>
              <a:srgbClr val="C00000"/>
            </a:solidFill>
            <a:prstDash val="sysDot"/>
            <a:round/>
            <a:headEnd type="none" w="med" len="med"/>
            <a:tailEnd type="triangle"/>
          </a:ln>
          <a:effectLst>
            <a:glow rad="38100">
              <a:schemeClr val="bg1"/>
            </a:glow>
          </a:effectLst>
          <a:extLst/>
        </p:spPr>
      </p:cxnSp>
      <p:cxnSp>
        <p:nvCxnSpPr>
          <p:cNvPr id="97" name="直線矢印コネクタ 96"/>
          <p:cNvCxnSpPr/>
          <p:nvPr/>
        </p:nvCxnSpPr>
        <p:spPr bwMode="auto">
          <a:xfrm flipH="1" flipV="1">
            <a:off x="8400500" y="3645030"/>
            <a:ext cx="1296000" cy="1008000"/>
          </a:xfrm>
          <a:prstGeom prst="straightConnector1">
            <a:avLst/>
          </a:prstGeom>
          <a:solidFill>
            <a:schemeClr val="bg1"/>
          </a:solidFill>
          <a:ln w="50800" cap="flat" cmpd="sng" algn="ctr">
            <a:solidFill>
              <a:srgbClr val="C00000"/>
            </a:solidFill>
            <a:prstDash val="sysDot"/>
            <a:round/>
            <a:headEnd type="none" w="med" len="med"/>
            <a:tailEnd type="triangle"/>
          </a:ln>
          <a:effectLst>
            <a:glow rad="38100">
              <a:schemeClr val="bg1"/>
            </a:glow>
          </a:effectLst>
          <a:extLst/>
        </p:spPr>
      </p:cxnSp>
      <p:cxnSp>
        <p:nvCxnSpPr>
          <p:cNvPr id="98" name="直線矢印コネクタ 97"/>
          <p:cNvCxnSpPr/>
          <p:nvPr/>
        </p:nvCxnSpPr>
        <p:spPr bwMode="auto">
          <a:xfrm flipH="1" flipV="1">
            <a:off x="6240020" y="3610209"/>
            <a:ext cx="1603352" cy="1975354"/>
          </a:xfrm>
          <a:prstGeom prst="straightConnector1">
            <a:avLst/>
          </a:prstGeom>
          <a:solidFill>
            <a:schemeClr val="bg1"/>
          </a:solidFill>
          <a:ln w="19050" cap="flat" cmpd="sng" algn="ctr">
            <a:solidFill>
              <a:srgbClr val="C00000"/>
            </a:solidFill>
            <a:prstDash val="solid"/>
            <a:round/>
            <a:headEnd type="none" w="med" len="med"/>
            <a:tailEnd type="none"/>
          </a:ln>
          <a:effectLst>
            <a:glow rad="38100">
              <a:schemeClr val="bg1"/>
            </a:glow>
          </a:effectLst>
          <a:extLst/>
        </p:spPr>
      </p:cxnSp>
      <p:sp>
        <p:nvSpPr>
          <p:cNvPr id="99" name="テキスト ボックス 98"/>
          <p:cNvSpPr txBox="1"/>
          <p:nvPr/>
        </p:nvSpPr>
        <p:spPr>
          <a:xfrm>
            <a:off x="5241078" y="5589300"/>
            <a:ext cx="5644815" cy="584775"/>
          </a:xfrm>
          <a:prstGeom prst="rect">
            <a:avLst/>
          </a:prstGeom>
          <a:noFill/>
        </p:spPr>
        <p:txBody>
          <a:bodyPr wrap="none" rtlCol="0">
            <a:spAutoFit/>
          </a:bodyPr>
          <a:lstStyle/>
          <a:p>
            <a:pPr algn="ctr"/>
            <a:r>
              <a:rPr lang="en-US" altLang="ja-JP" sz="1600" b="1" dirty="0" smtClean="0">
                <a:solidFill>
                  <a:srgbClr val="C00000"/>
                </a:solidFill>
                <a:effectLst>
                  <a:glow rad="101600">
                    <a:schemeClr val="bg1"/>
                  </a:glow>
                </a:effectLst>
              </a:rPr>
              <a:t>There also migration tasks other than “new build”</a:t>
            </a:r>
            <a:br>
              <a:rPr lang="en-US" altLang="ja-JP" sz="1600" b="1" dirty="0" smtClean="0">
                <a:solidFill>
                  <a:srgbClr val="C00000"/>
                </a:solidFill>
                <a:effectLst>
                  <a:glow rad="101600">
                    <a:schemeClr val="bg1"/>
                  </a:glow>
                </a:effectLst>
              </a:rPr>
            </a:br>
            <a:r>
              <a:rPr lang="en-US" altLang="ja-JP" sz="1600" b="1" dirty="0" smtClean="0">
                <a:solidFill>
                  <a:srgbClr val="C00000"/>
                </a:solidFill>
                <a:effectLst>
                  <a:glow rad="101600">
                    <a:schemeClr val="bg1"/>
                  </a:glow>
                </a:effectLst>
              </a:rPr>
              <a:t>(must be automated)</a:t>
            </a:r>
            <a:endParaRPr kumimoji="1" lang="ja-JP" altLang="en-US" sz="1600" b="1" dirty="0">
              <a:solidFill>
                <a:srgbClr val="C00000"/>
              </a:solidFill>
              <a:effectLst>
                <a:glow rad="101600">
                  <a:schemeClr val="bg1"/>
                </a:glow>
              </a:effectLst>
            </a:endParaRPr>
          </a:p>
        </p:txBody>
      </p:sp>
      <p:cxnSp>
        <p:nvCxnSpPr>
          <p:cNvPr id="100" name="直線矢印コネクタ 99"/>
          <p:cNvCxnSpPr/>
          <p:nvPr/>
        </p:nvCxnSpPr>
        <p:spPr bwMode="auto">
          <a:xfrm flipV="1">
            <a:off x="8213594" y="4307855"/>
            <a:ext cx="865849" cy="1245960"/>
          </a:xfrm>
          <a:prstGeom prst="straightConnector1">
            <a:avLst/>
          </a:prstGeom>
          <a:solidFill>
            <a:schemeClr val="bg1"/>
          </a:solidFill>
          <a:ln w="19050" cap="flat" cmpd="sng" algn="ctr">
            <a:solidFill>
              <a:srgbClr val="C00000"/>
            </a:solidFill>
            <a:prstDash val="solid"/>
            <a:round/>
            <a:headEnd type="none" w="med" len="med"/>
            <a:tailEnd type="none"/>
          </a:ln>
          <a:effectLst>
            <a:glow rad="38100">
              <a:schemeClr val="bg1"/>
            </a:glow>
          </a:effectLst>
          <a:extLst/>
        </p:spPr>
      </p:cxnSp>
      <p:sp>
        <p:nvSpPr>
          <p:cNvPr id="94" name="テキスト ボックス 93"/>
          <p:cNvSpPr txBox="1"/>
          <p:nvPr/>
        </p:nvSpPr>
        <p:spPr>
          <a:xfrm>
            <a:off x="2558366" y="6219102"/>
            <a:ext cx="5208477" cy="253916"/>
          </a:xfrm>
          <a:prstGeom prst="rect">
            <a:avLst/>
          </a:prstGeom>
          <a:noFill/>
          <a:effectLst>
            <a:glow rad="38100">
              <a:schemeClr val="bg1"/>
            </a:glow>
          </a:effectLst>
        </p:spPr>
        <p:txBody>
          <a:bodyPr wrap="none" rtlCol="0">
            <a:spAutoFit/>
          </a:bodyPr>
          <a:lstStyle/>
          <a:p>
            <a:r>
              <a:rPr lang="en-US" altLang="ja-JP" sz="1050" b="1" dirty="0" smtClean="0">
                <a:solidFill>
                  <a:schemeClr val="tx1">
                    <a:lumMod val="75000"/>
                    <a:lumOff val="25000"/>
                  </a:schemeClr>
                </a:solidFill>
                <a:effectLst>
                  <a:glow rad="101600">
                    <a:schemeClr val="bg1"/>
                  </a:glow>
                </a:effectLst>
              </a:rPr>
              <a:t>※Need to maintain compatibility and verifiability to keep it switchable.</a:t>
            </a:r>
            <a:endParaRPr lang="ja-JP" altLang="en-US" sz="1050" b="1" dirty="0">
              <a:solidFill>
                <a:schemeClr val="tx1">
                  <a:lumMod val="75000"/>
                  <a:lumOff val="25000"/>
                </a:schemeClr>
              </a:solidFill>
              <a:effectLst>
                <a:glow rad="101600">
                  <a:schemeClr val="bg1"/>
                </a:glow>
              </a:effectLst>
            </a:endParaRPr>
          </a:p>
        </p:txBody>
      </p:sp>
      <p:sp>
        <p:nvSpPr>
          <p:cNvPr id="39" name="正方形/長方形 38"/>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1040102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Autofit/>
          </a:bodyPr>
          <a:lstStyle/>
          <a:p>
            <a:r>
              <a:rPr lang="en-US" altLang="ja-JP" sz="2000" dirty="0">
                <a:latin typeface="+mj-ea"/>
              </a:rPr>
              <a:t>【Offensive </a:t>
            </a:r>
            <a:r>
              <a:rPr lang="en-US" altLang="ja-JP" sz="2000" dirty="0" err="1">
                <a:latin typeface="+mj-ea"/>
              </a:rPr>
              <a:t>Automation】Blue</a:t>
            </a:r>
            <a:r>
              <a:rPr lang="en-US" altLang="ja-JP" sz="2000" dirty="0">
                <a:latin typeface="+mj-ea"/>
              </a:rPr>
              <a:t> green deployment and </a:t>
            </a:r>
            <a:r>
              <a:rPr lang="en-US" altLang="ja-JP" sz="2000" dirty="0" smtClean="0">
                <a:latin typeface="+mj-ea"/>
              </a:rPr>
              <a:t>construction/migration(2/2</a:t>
            </a:r>
            <a:r>
              <a:rPr lang="en-US" altLang="ja-JP" sz="2000" dirty="0">
                <a:latin typeface="+mj-ea"/>
              </a:rPr>
              <a:t>)</a:t>
            </a:r>
            <a:endParaRPr lang="ja-JP" altLang="en-US" sz="2000" dirty="0"/>
          </a:p>
        </p:txBody>
      </p:sp>
      <p:sp>
        <p:nvSpPr>
          <p:cNvPr id="63" name="テキスト プレースホルダー 7"/>
          <p:cNvSpPr txBox="1">
            <a:spLocks/>
          </p:cNvSpPr>
          <p:nvPr/>
        </p:nvSpPr>
        <p:spPr bwMode="gray">
          <a:xfrm>
            <a:off x="239916" y="831942"/>
            <a:ext cx="11712168" cy="1080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667" b="1" kern="0" dirty="0" smtClean="0">
                <a:solidFill>
                  <a:srgbClr val="C00000"/>
                </a:solidFill>
                <a:effectLst>
                  <a:glow rad="152400">
                    <a:srgbClr val="FFFFFF"/>
                  </a:glow>
                </a:effectLst>
                <a:latin typeface="メイリオ"/>
              </a:rPr>
              <a:t>Declarative APIs (that defines)</a:t>
            </a:r>
            <a:r>
              <a:rPr lang="ja-JP" altLang="en-US" sz="2667" b="1" kern="0" dirty="0">
                <a:solidFill>
                  <a:srgbClr val="005DD6"/>
                </a:solidFill>
                <a:effectLst>
                  <a:glow rad="152400">
                    <a:srgbClr val="FFFFFF"/>
                  </a:glow>
                </a:effectLst>
                <a:latin typeface="メイリオ"/>
              </a:rPr>
              <a:t> </a:t>
            </a:r>
            <a:r>
              <a:rPr lang="en-US" altLang="ja-JP" sz="2667" b="1" kern="0" dirty="0" smtClean="0">
                <a:solidFill>
                  <a:srgbClr val="005DD6"/>
                </a:solidFill>
                <a:effectLst>
                  <a:glow rad="152400">
                    <a:srgbClr val="FFFFFF"/>
                  </a:glow>
                </a:effectLst>
                <a:latin typeface="メイリオ"/>
              </a:rPr>
              <a:t>are the best for “new builds”</a:t>
            </a:r>
          </a:p>
          <a:p>
            <a:pPr lvl="0">
              <a:buClr>
                <a:srgbClr val="002B62"/>
              </a:buClr>
              <a:defRPr/>
            </a:pPr>
            <a:r>
              <a:rPr lang="en-US" altLang="ja-JP" sz="2667" b="1" kern="0" dirty="0" smtClean="0">
                <a:solidFill>
                  <a:srgbClr val="005DD6"/>
                </a:solidFill>
                <a:effectLst>
                  <a:glow rad="152400">
                    <a:srgbClr val="FFFFFF"/>
                  </a:glow>
                </a:effectLst>
                <a:latin typeface="メイリオ"/>
              </a:rPr>
              <a:t>On the other hand, the “migration work” needs </a:t>
            </a:r>
            <a:r>
              <a:rPr lang="en-US" altLang="ja-JP" sz="2667" b="1" kern="0" dirty="0" smtClean="0">
                <a:solidFill>
                  <a:srgbClr val="C00000"/>
                </a:solidFill>
                <a:effectLst>
                  <a:glow rad="152400">
                    <a:srgbClr val="FFFFFF"/>
                  </a:glow>
                </a:effectLst>
                <a:latin typeface="メイリオ"/>
              </a:rPr>
              <a:t>to be automated with imperative </a:t>
            </a:r>
            <a:r>
              <a:rPr lang="en-US" altLang="ja-JP" sz="2667" b="1" kern="0" dirty="0" err="1" smtClean="0">
                <a:solidFill>
                  <a:srgbClr val="C00000"/>
                </a:solidFill>
                <a:effectLst>
                  <a:glow rad="152400">
                    <a:srgbClr val="FFFFFF"/>
                  </a:glow>
                </a:effectLst>
                <a:latin typeface="メイリオ"/>
              </a:rPr>
              <a:t>IaC</a:t>
            </a:r>
            <a:r>
              <a:rPr lang="en-US" altLang="ja-JP" sz="2667" b="1" kern="0" dirty="0" smtClean="0">
                <a:solidFill>
                  <a:srgbClr val="C00000"/>
                </a:solidFill>
                <a:effectLst>
                  <a:glow rad="152400">
                    <a:srgbClr val="FFFFFF"/>
                  </a:glow>
                </a:effectLst>
                <a:latin typeface="メイリオ"/>
              </a:rPr>
              <a:t>.</a:t>
            </a:r>
            <a:endParaRPr lang="ja-JP" altLang="en-US" sz="2667" b="1" kern="0" dirty="0">
              <a:solidFill>
                <a:srgbClr val="005DD6"/>
              </a:solidFill>
              <a:effectLst>
                <a:glow rad="152400">
                  <a:srgbClr val="FFFFFF"/>
                </a:glow>
              </a:effectLst>
              <a:latin typeface="メイリオ"/>
            </a:endParaRPr>
          </a:p>
        </p:txBody>
      </p:sp>
      <p:sp>
        <p:nvSpPr>
          <p:cNvPr id="5" name="ホームベース 4"/>
          <p:cNvSpPr/>
          <p:nvPr/>
        </p:nvSpPr>
        <p:spPr bwMode="auto">
          <a:xfrm>
            <a:off x="551230" y="2277543"/>
            <a:ext cx="3816530" cy="4031857"/>
          </a:xfrm>
          <a:prstGeom prst="homePlate">
            <a:avLst>
              <a:gd name="adj" fmla="val 21753"/>
            </a:avLst>
          </a:prstGeom>
          <a:solidFill>
            <a:srgbClr val="FFFFCC"/>
          </a:solidFill>
          <a:ln w="38100">
            <a:solidFill>
              <a:srgbClr val="002B62"/>
            </a:solidFill>
          </a:ln>
          <a:effectLst/>
          <a:extLst/>
        </p:spPr>
        <p:txBody>
          <a:bodyPr rot="0" spcFirstLastPara="0" vertOverflow="overflow" horzOverflow="overflow" vert="horz" wrap="none" lIns="72000" tIns="180000" rIns="72000" bIns="72000" numCol="1" spcCol="0" rtlCol="0" fromWordArt="0" anchor="t" anchorCtr="0" forceAA="0" compatLnSpc="1">
            <a:prstTxWarp prst="textNoShape">
              <a:avLst/>
            </a:prstTxWarp>
            <a:noAutofit/>
          </a:bodyPr>
          <a:lstStyle/>
          <a:p>
            <a:pPr algn="ctr"/>
            <a:r>
              <a:rPr lang="en-US" altLang="ja-JP" sz="2400" b="1" dirty="0" smtClean="0">
                <a:solidFill>
                  <a:srgbClr val="00234F"/>
                </a:solidFill>
                <a:latin typeface="+mn-ea"/>
              </a:rPr>
              <a:t>Declarative </a:t>
            </a:r>
            <a:r>
              <a:rPr lang="en-US" altLang="ja-JP" sz="2400" b="1" dirty="0" err="1" smtClean="0">
                <a:solidFill>
                  <a:srgbClr val="00234F"/>
                </a:solidFill>
                <a:latin typeface="+mn-ea"/>
              </a:rPr>
              <a:t>IaC</a:t>
            </a:r>
            <a:endParaRPr lang="en-US" altLang="ja-JP" sz="2400" b="1" dirty="0" smtClean="0">
              <a:solidFill>
                <a:srgbClr val="00234F"/>
              </a:solidFill>
              <a:latin typeface="+mn-ea"/>
            </a:endParaRPr>
          </a:p>
          <a:p>
            <a:pPr algn="ctr"/>
            <a:r>
              <a:rPr lang="en-US" altLang="ja-JP" sz="2400" b="1" dirty="0" smtClean="0">
                <a:solidFill>
                  <a:srgbClr val="00234F"/>
                </a:solidFill>
                <a:latin typeface="+mn-ea"/>
              </a:rPr>
              <a:t>(Declarative API)</a:t>
            </a:r>
            <a:endParaRPr kumimoji="1" lang="ja-JP" altLang="en-US" sz="2400" b="1" dirty="0" smtClean="0">
              <a:solidFill>
                <a:srgbClr val="00234F"/>
              </a:solidFill>
              <a:latin typeface="+mn-ea"/>
            </a:endParaRPr>
          </a:p>
        </p:txBody>
      </p:sp>
      <p:sp>
        <p:nvSpPr>
          <p:cNvPr id="25" name="フリーフォーム 24"/>
          <p:cNvSpPr>
            <a:spLocks noChangeAspect="1"/>
          </p:cNvSpPr>
          <p:nvPr/>
        </p:nvSpPr>
        <p:spPr bwMode="gray">
          <a:xfrm>
            <a:off x="6743903" y="2252532"/>
            <a:ext cx="944057" cy="971776"/>
          </a:xfrm>
          <a:custGeom>
            <a:avLst/>
            <a:gdLst>
              <a:gd name="connsiteX0" fmla="*/ 441325 w 919163"/>
              <a:gd name="connsiteY0" fmla="*/ 406400 h 946151"/>
              <a:gd name="connsiteX1" fmla="*/ 441325 w 919163"/>
              <a:gd name="connsiteY1" fmla="*/ 925513 h 946151"/>
              <a:gd name="connsiteX2" fmla="*/ 388937 w 919163"/>
              <a:gd name="connsiteY2" fmla="*/ 889001 h 946151"/>
              <a:gd name="connsiteX3" fmla="*/ 388937 w 919163"/>
              <a:gd name="connsiteY3" fmla="*/ 611188 h 946151"/>
              <a:gd name="connsiteX4" fmla="*/ 465137 w 919163"/>
              <a:gd name="connsiteY4" fmla="*/ 328613 h 946151"/>
              <a:gd name="connsiteX5" fmla="*/ 556463 w 919163"/>
              <a:gd name="connsiteY5" fmla="*/ 332383 h 946151"/>
              <a:gd name="connsiteX6" fmla="*/ 557212 w 919163"/>
              <a:gd name="connsiteY6" fmla="*/ 332383 h 946151"/>
              <a:gd name="connsiteX7" fmla="*/ 557212 w 919163"/>
              <a:gd name="connsiteY7" fmla="*/ 946151 h 946151"/>
              <a:gd name="connsiteX8" fmla="*/ 465137 w 919163"/>
              <a:gd name="connsiteY8" fmla="*/ 940119 h 946151"/>
              <a:gd name="connsiteX9" fmla="*/ 465137 w 919163"/>
              <a:gd name="connsiteY9" fmla="*/ 328613 h 946151"/>
              <a:gd name="connsiteX10" fmla="*/ 246063 w 919163"/>
              <a:gd name="connsiteY10" fmla="*/ 328613 h 946151"/>
              <a:gd name="connsiteX11" fmla="*/ 246063 w 919163"/>
              <a:gd name="connsiteY11" fmla="*/ 847726 h 946151"/>
              <a:gd name="connsiteX12" fmla="*/ 193675 w 919163"/>
              <a:gd name="connsiteY12" fmla="*/ 812801 h 946151"/>
              <a:gd name="connsiteX13" fmla="*/ 193675 w 919163"/>
              <a:gd name="connsiteY13" fmla="*/ 533401 h 946151"/>
              <a:gd name="connsiteX14" fmla="*/ 388937 w 919163"/>
              <a:gd name="connsiteY14" fmla="*/ 268288 h 946151"/>
              <a:gd name="connsiteX15" fmla="*/ 439737 w 919163"/>
              <a:gd name="connsiteY15" fmla="*/ 321750 h 946151"/>
              <a:gd name="connsiteX16" fmla="*/ 388937 w 919163"/>
              <a:gd name="connsiteY16" fmla="*/ 517526 h 946151"/>
              <a:gd name="connsiteX17" fmla="*/ 388937 w 919163"/>
              <a:gd name="connsiteY17" fmla="*/ 268288 h 946151"/>
              <a:gd name="connsiteX18" fmla="*/ 268287 w 919163"/>
              <a:gd name="connsiteY18" fmla="*/ 250825 h 946151"/>
              <a:gd name="connsiteX19" fmla="*/ 360362 w 919163"/>
              <a:gd name="connsiteY19" fmla="*/ 254586 h 946151"/>
              <a:gd name="connsiteX20" fmla="*/ 360362 w 919163"/>
              <a:gd name="connsiteY20" fmla="*/ 866775 h 946151"/>
              <a:gd name="connsiteX21" fmla="*/ 268287 w 919163"/>
              <a:gd name="connsiteY21" fmla="*/ 860759 h 946151"/>
              <a:gd name="connsiteX22" fmla="*/ 268287 w 919163"/>
              <a:gd name="connsiteY22" fmla="*/ 250825 h 946151"/>
              <a:gd name="connsiteX23" fmla="*/ 919163 w 919163"/>
              <a:gd name="connsiteY23" fmla="*/ 249238 h 946151"/>
              <a:gd name="connsiteX24" fmla="*/ 919163 w 919163"/>
              <a:gd name="connsiteY24" fmla="*/ 829666 h 946151"/>
              <a:gd name="connsiteX25" fmla="*/ 887564 w 919163"/>
              <a:gd name="connsiteY25" fmla="*/ 869617 h 946151"/>
              <a:gd name="connsiteX26" fmla="*/ 589632 w 919163"/>
              <a:gd name="connsiteY26" fmla="*/ 938213 h 946151"/>
              <a:gd name="connsiteX27" fmla="*/ 587375 w 919163"/>
              <a:gd name="connsiteY27" fmla="*/ 938213 h 946151"/>
              <a:gd name="connsiteX28" fmla="*/ 587375 w 919163"/>
              <a:gd name="connsiteY28" fmla="*/ 326126 h 946151"/>
              <a:gd name="connsiteX29" fmla="*/ 50800 w 919163"/>
              <a:gd name="connsiteY29" fmla="*/ 247650 h 946151"/>
              <a:gd name="connsiteX30" fmla="*/ 50800 w 919163"/>
              <a:gd name="connsiteY30" fmla="*/ 766763 h 946151"/>
              <a:gd name="connsiteX31" fmla="*/ 0 w 919163"/>
              <a:gd name="connsiteY31" fmla="*/ 730251 h 946151"/>
              <a:gd name="connsiteX32" fmla="*/ 0 w 919163"/>
              <a:gd name="connsiteY32" fmla="*/ 452438 h 946151"/>
              <a:gd name="connsiteX33" fmla="*/ 193675 w 919163"/>
              <a:gd name="connsiteY33" fmla="*/ 190500 h 946151"/>
              <a:gd name="connsiteX34" fmla="*/ 244475 w 919163"/>
              <a:gd name="connsiteY34" fmla="*/ 243962 h 946151"/>
              <a:gd name="connsiteX35" fmla="*/ 193675 w 919163"/>
              <a:gd name="connsiteY35" fmla="*/ 439738 h 946151"/>
              <a:gd name="connsiteX36" fmla="*/ 193675 w 919163"/>
              <a:gd name="connsiteY36" fmla="*/ 190500 h 946151"/>
              <a:gd name="connsiteX37" fmla="*/ 73025 w 919163"/>
              <a:gd name="connsiteY37" fmla="*/ 169863 h 946151"/>
              <a:gd name="connsiteX38" fmla="*/ 165177 w 919163"/>
              <a:gd name="connsiteY38" fmla="*/ 173624 h 946151"/>
              <a:gd name="connsiteX39" fmla="*/ 166688 w 919163"/>
              <a:gd name="connsiteY39" fmla="*/ 173624 h 946151"/>
              <a:gd name="connsiteX40" fmla="*/ 166688 w 919163"/>
              <a:gd name="connsiteY40" fmla="*/ 785813 h 946151"/>
              <a:gd name="connsiteX41" fmla="*/ 73025 w 919163"/>
              <a:gd name="connsiteY41" fmla="*/ 779797 h 946151"/>
              <a:gd name="connsiteX42" fmla="*/ 73025 w 919163"/>
              <a:gd name="connsiteY42" fmla="*/ 169863 h 946151"/>
              <a:gd name="connsiteX43" fmla="*/ 766762 w 919163"/>
              <a:gd name="connsiteY43" fmla="*/ 158750 h 946151"/>
              <a:gd name="connsiteX44" fmla="*/ 919162 w 919163"/>
              <a:gd name="connsiteY44" fmla="*/ 220663 h 946151"/>
              <a:gd name="connsiteX45" fmla="*/ 557212 w 919163"/>
              <a:gd name="connsiteY45" fmla="*/ 303213 h 946151"/>
              <a:gd name="connsiteX46" fmla="*/ 457200 w 919163"/>
              <a:gd name="connsiteY46" fmla="*/ 298451 h 946151"/>
              <a:gd name="connsiteX47" fmla="*/ 404812 w 919163"/>
              <a:gd name="connsiteY47" fmla="*/ 241301 h 946151"/>
              <a:gd name="connsiteX48" fmla="*/ 0 w 919163"/>
              <a:gd name="connsiteY48" fmla="*/ 109538 h 946151"/>
              <a:gd name="connsiteX49" fmla="*/ 49213 w 919163"/>
              <a:gd name="connsiteY49" fmla="*/ 163000 h 946151"/>
              <a:gd name="connsiteX50" fmla="*/ 0 w 919163"/>
              <a:gd name="connsiteY50" fmla="*/ 358776 h 946151"/>
              <a:gd name="connsiteX51" fmla="*/ 0 w 919163"/>
              <a:gd name="connsiteY51" fmla="*/ 109538 h 946151"/>
              <a:gd name="connsiteX52" fmla="*/ 571500 w 919163"/>
              <a:gd name="connsiteY52" fmla="*/ 80963 h 946151"/>
              <a:gd name="connsiteX53" fmla="*/ 722313 w 919163"/>
              <a:gd name="connsiteY53" fmla="*/ 142875 h 946151"/>
              <a:gd name="connsiteX54" fmla="*/ 361950 w 919163"/>
              <a:gd name="connsiteY54" fmla="*/ 225426 h 946151"/>
              <a:gd name="connsiteX55" fmla="*/ 260350 w 919163"/>
              <a:gd name="connsiteY55" fmla="*/ 220664 h 946151"/>
              <a:gd name="connsiteX56" fmla="*/ 209550 w 919163"/>
              <a:gd name="connsiteY56" fmla="*/ 163514 h 946151"/>
              <a:gd name="connsiteX57" fmla="*/ 376237 w 919163"/>
              <a:gd name="connsiteY57" fmla="*/ 0 h 946151"/>
              <a:gd name="connsiteX58" fmla="*/ 528637 w 919163"/>
              <a:gd name="connsiteY58" fmla="*/ 60325 h 946151"/>
              <a:gd name="connsiteX59" fmla="*/ 166687 w 919163"/>
              <a:gd name="connsiteY59" fmla="*/ 144463 h 946151"/>
              <a:gd name="connsiteX60" fmla="*/ 65087 w 919163"/>
              <a:gd name="connsiteY60" fmla="*/ 139700 h 946151"/>
              <a:gd name="connsiteX61" fmla="*/ 14287 w 919163"/>
              <a:gd name="connsiteY61" fmla="*/ 82550 h 94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9163" h="946151">
                <a:moveTo>
                  <a:pt x="441325" y="406400"/>
                </a:moveTo>
                <a:lnTo>
                  <a:pt x="441325" y="925513"/>
                </a:lnTo>
                <a:lnTo>
                  <a:pt x="388937" y="889001"/>
                </a:lnTo>
                <a:lnTo>
                  <a:pt x="388937" y="611188"/>
                </a:lnTo>
                <a:close/>
                <a:moveTo>
                  <a:pt x="465137" y="328613"/>
                </a:moveTo>
                <a:lnTo>
                  <a:pt x="556463" y="332383"/>
                </a:lnTo>
                <a:cubicBezTo>
                  <a:pt x="556463" y="332383"/>
                  <a:pt x="557212" y="332383"/>
                  <a:pt x="557212" y="332383"/>
                </a:cubicBezTo>
                <a:cubicBezTo>
                  <a:pt x="557212" y="332383"/>
                  <a:pt x="557212" y="332383"/>
                  <a:pt x="557212" y="946151"/>
                </a:cubicBezTo>
                <a:cubicBezTo>
                  <a:pt x="557212" y="946151"/>
                  <a:pt x="557212" y="946151"/>
                  <a:pt x="465137" y="940119"/>
                </a:cubicBezTo>
                <a:cubicBezTo>
                  <a:pt x="465137" y="940119"/>
                  <a:pt x="465137" y="940119"/>
                  <a:pt x="465137" y="328613"/>
                </a:cubicBezTo>
                <a:close/>
                <a:moveTo>
                  <a:pt x="246063" y="328613"/>
                </a:moveTo>
                <a:lnTo>
                  <a:pt x="246063" y="847726"/>
                </a:lnTo>
                <a:lnTo>
                  <a:pt x="193675" y="812801"/>
                </a:lnTo>
                <a:lnTo>
                  <a:pt x="193675" y="533401"/>
                </a:lnTo>
                <a:close/>
                <a:moveTo>
                  <a:pt x="388937" y="268288"/>
                </a:moveTo>
                <a:cubicBezTo>
                  <a:pt x="388937" y="268288"/>
                  <a:pt x="438198" y="320244"/>
                  <a:pt x="439737" y="321750"/>
                </a:cubicBezTo>
                <a:cubicBezTo>
                  <a:pt x="439737" y="321750"/>
                  <a:pt x="439737" y="321750"/>
                  <a:pt x="388937" y="517526"/>
                </a:cubicBezTo>
                <a:cubicBezTo>
                  <a:pt x="388937" y="517526"/>
                  <a:pt x="388937" y="517526"/>
                  <a:pt x="388937" y="268288"/>
                </a:cubicBezTo>
                <a:close/>
                <a:moveTo>
                  <a:pt x="268287" y="250825"/>
                </a:moveTo>
                <a:lnTo>
                  <a:pt x="360362" y="254586"/>
                </a:lnTo>
                <a:cubicBezTo>
                  <a:pt x="360362" y="254586"/>
                  <a:pt x="360362" y="254586"/>
                  <a:pt x="360362" y="866775"/>
                </a:cubicBezTo>
                <a:cubicBezTo>
                  <a:pt x="360362" y="866775"/>
                  <a:pt x="360362" y="866775"/>
                  <a:pt x="268287" y="860759"/>
                </a:cubicBezTo>
                <a:cubicBezTo>
                  <a:pt x="268287" y="860759"/>
                  <a:pt x="268287" y="860759"/>
                  <a:pt x="268287" y="250825"/>
                </a:cubicBezTo>
                <a:close/>
                <a:moveTo>
                  <a:pt x="919163" y="249238"/>
                </a:moveTo>
                <a:cubicBezTo>
                  <a:pt x="919163" y="249238"/>
                  <a:pt x="919163" y="249238"/>
                  <a:pt x="919163" y="829666"/>
                </a:cubicBezTo>
                <a:cubicBezTo>
                  <a:pt x="919163" y="847757"/>
                  <a:pt x="904868" y="865848"/>
                  <a:pt x="887564" y="869617"/>
                </a:cubicBezTo>
                <a:cubicBezTo>
                  <a:pt x="887564" y="869617"/>
                  <a:pt x="887564" y="869617"/>
                  <a:pt x="589632" y="938213"/>
                </a:cubicBezTo>
                <a:cubicBezTo>
                  <a:pt x="588880" y="938213"/>
                  <a:pt x="588127" y="938213"/>
                  <a:pt x="587375" y="938213"/>
                </a:cubicBezTo>
                <a:cubicBezTo>
                  <a:pt x="587375" y="938213"/>
                  <a:pt x="587375" y="938213"/>
                  <a:pt x="587375" y="326126"/>
                </a:cubicBezTo>
                <a:close/>
                <a:moveTo>
                  <a:pt x="50800" y="247650"/>
                </a:moveTo>
                <a:lnTo>
                  <a:pt x="50800" y="766763"/>
                </a:lnTo>
                <a:lnTo>
                  <a:pt x="0" y="730251"/>
                </a:lnTo>
                <a:lnTo>
                  <a:pt x="0" y="452438"/>
                </a:lnTo>
                <a:close/>
                <a:moveTo>
                  <a:pt x="193675" y="190500"/>
                </a:moveTo>
                <a:cubicBezTo>
                  <a:pt x="193675" y="190500"/>
                  <a:pt x="242936" y="243209"/>
                  <a:pt x="244475" y="243962"/>
                </a:cubicBezTo>
                <a:cubicBezTo>
                  <a:pt x="244475" y="243962"/>
                  <a:pt x="244475" y="243962"/>
                  <a:pt x="193675" y="439738"/>
                </a:cubicBezTo>
                <a:cubicBezTo>
                  <a:pt x="193675" y="439738"/>
                  <a:pt x="193675" y="439738"/>
                  <a:pt x="193675" y="190500"/>
                </a:cubicBezTo>
                <a:close/>
                <a:moveTo>
                  <a:pt x="73025" y="169863"/>
                </a:moveTo>
                <a:lnTo>
                  <a:pt x="165177" y="173624"/>
                </a:lnTo>
                <a:cubicBezTo>
                  <a:pt x="165177" y="173624"/>
                  <a:pt x="165933" y="173624"/>
                  <a:pt x="166688" y="173624"/>
                </a:cubicBezTo>
                <a:cubicBezTo>
                  <a:pt x="166688" y="173624"/>
                  <a:pt x="166688" y="173624"/>
                  <a:pt x="166688" y="785813"/>
                </a:cubicBezTo>
                <a:cubicBezTo>
                  <a:pt x="166688" y="785813"/>
                  <a:pt x="166688" y="785813"/>
                  <a:pt x="73025" y="779797"/>
                </a:cubicBezTo>
                <a:cubicBezTo>
                  <a:pt x="73025" y="779797"/>
                  <a:pt x="73025" y="779797"/>
                  <a:pt x="73025" y="169863"/>
                </a:cubicBezTo>
                <a:close/>
                <a:moveTo>
                  <a:pt x="766762" y="158750"/>
                </a:moveTo>
                <a:lnTo>
                  <a:pt x="919162" y="220663"/>
                </a:lnTo>
                <a:lnTo>
                  <a:pt x="557212" y="303213"/>
                </a:lnTo>
                <a:lnTo>
                  <a:pt x="457200" y="298451"/>
                </a:lnTo>
                <a:lnTo>
                  <a:pt x="404812" y="241301"/>
                </a:lnTo>
                <a:close/>
                <a:moveTo>
                  <a:pt x="0" y="109538"/>
                </a:moveTo>
                <a:cubicBezTo>
                  <a:pt x="0" y="109538"/>
                  <a:pt x="46976" y="162247"/>
                  <a:pt x="49213" y="163000"/>
                </a:cubicBezTo>
                <a:cubicBezTo>
                  <a:pt x="49213" y="163000"/>
                  <a:pt x="49213" y="163000"/>
                  <a:pt x="0" y="358776"/>
                </a:cubicBezTo>
                <a:cubicBezTo>
                  <a:pt x="0" y="358776"/>
                  <a:pt x="0" y="358776"/>
                  <a:pt x="0" y="109538"/>
                </a:cubicBezTo>
                <a:close/>
                <a:moveTo>
                  <a:pt x="571500" y="80963"/>
                </a:moveTo>
                <a:lnTo>
                  <a:pt x="722313" y="142875"/>
                </a:lnTo>
                <a:lnTo>
                  <a:pt x="361950" y="225426"/>
                </a:lnTo>
                <a:lnTo>
                  <a:pt x="260350" y="220664"/>
                </a:lnTo>
                <a:lnTo>
                  <a:pt x="209550" y="163514"/>
                </a:lnTo>
                <a:close/>
                <a:moveTo>
                  <a:pt x="376237" y="0"/>
                </a:moveTo>
                <a:lnTo>
                  <a:pt x="528637" y="60325"/>
                </a:lnTo>
                <a:lnTo>
                  <a:pt x="166687" y="144463"/>
                </a:lnTo>
                <a:lnTo>
                  <a:pt x="65087" y="139700"/>
                </a:lnTo>
                <a:lnTo>
                  <a:pt x="14287" y="82550"/>
                </a:lnTo>
                <a:close/>
              </a:path>
            </a:pathLst>
          </a:custGeom>
          <a:solidFill>
            <a:schemeClr val="accent6"/>
          </a:solidFill>
          <a:ln>
            <a:noFill/>
          </a:ln>
          <a:effectLst>
            <a:glow rad="38100">
              <a:schemeClr val="bg1"/>
            </a:glow>
          </a:effectLst>
          <a:extLst/>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26" name="フリーフォーム 25"/>
          <p:cNvSpPr>
            <a:spLocks noChangeAspect="1"/>
          </p:cNvSpPr>
          <p:nvPr/>
        </p:nvSpPr>
        <p:spPr bwMode="gray">
          <a:xfrm>
            <a:off x="6743903" y="5179316"/>
            <a:ext cx="944057" cy="971776"/>
          </a:xfrm>
          <a:custGeom>
            <a:avLst/>
            <a:gdLst>
              <a:gd name="connsiteX0" fmla="*/ 441325 w 919163"/>
              <a:gd name="connsiteY0" fmla="*/ 406400 h 946151"/>
              <a:gd name="connsiteX1" fmla="*/ 441325 w 919163"/>
              <a:gd name="connsiteY1" fmla="*/ 925513 h 946151"/>
              <a:gd name="connsiteX2" fmla="*/ 388937 w 919163"/>
              <a:gd name="connsiteY2" fmla="*/ 889001 h 946151"/>
              <a:gd name="connsiteX3" fmla="*/ 388937 w 919163"/>
              <a:gd name="connsiteY3" fmla="*/ 611188 h 946151"/>
              <a:gd name="connsiteX4" fmla="*/ 465137 w 919163"/>
              <a:gd name="connsiteY4" fmla="*/ 328613 h 946151"/>
              <a:gd name="connsiteX5" fmla="*/ 556463 w 919163"/>
              <a:gd name="connsiteY5" fmla="*/ 332383 h 946151"/>
              <a:gd name="connsiteX6" fmla="*/ 557212 w 919163"/>
              <a:gd name="connsiteY6" fmla="*/ 332383 h 946151"/>
              <a:gd name="connsiteX7" fmla="*/ 557212 w 919163"/>
              <a:gd name="connsiteY7" fmla="*/ 946151 h 946151"/>
              <a:gd name="connsiteX8" fmla="*/ 465137 w 919163"/>
              <a:gd name="connsiteY8" fmla="*/ 940119 h 946151"/>
              <a:gd name="connsiteX9" fmla="*/ 465137 w 919163"/>
              <a:gd name="connsiteY9" fmla="*/ 328613 h 946151"/>
              <a:gd name="connsiteX10" fmla="*/ 246063 w 919163"/>
              <a:gd name="connsiteY10" fmla="*/ 328613 h 946151"/>
              <a:gd name="connsiteX11" fmla="*/ 246063 w 919163"/>
              <a:gd name="connsiteY11" fmla="*/ 847726 h 946151"/>
              <a:gd name="connsiteX12" fmla="*/ 193675 w 919163"/>
              <a:gd name="connsiteY12" fmla="*/ 812801 h 946151"/>
              <a:gd name="connsiteX13" fmla="*/ 193675 w 919163"/>
              <a:gd name="connsiteY13" fmla="*/ 533401 h 946151"/>
              <a:gd name="connsiteX14" fmla="*/ 388937 w 919163"/>
              <a:gd name="connsiteY14" fmla="*/ 268288 h 946151"/>
              <a:gd name="connsiteX15" fmla="*/ 439737 w 919163"/>
              <a:gd name="connsiteY15" fmla="*/ 321750 h 946151"/>
              <a:gd name="connsiteX16" fmla="*/ 388937 w 919163"/>
              <a:gd name="connsiteY16" fmla="*/ 517526 h 946151"/>
              <a:gd name="connsiteX17" fmla="*/ 388937 w 919163"/>
              <a:gd name="connsiteY17" fmla="*/ 268288 h 946151"/>
              <a:gd name="connsiteX18" fmla="*/ 268287 w 919163"/>
              <a:gd name="connsiteY18" fmla="*/ 250825 h 946151"/>
              <a:gd name="connsiteX19" fmla="*/ 360362 w 919163"/>
              <a:gd name="connsiteY19" fmla="*/ 254586 h 946151"/>
              <a:gd name="connsiteX20" fmla="*/ 360362 w 919163"/>
              <a:gd name="connsiteY20" fmla="*/ 866775 h 946151"/>
              <a:gd name="connsiteX21" fmla="*/ 268287 w 919163"/>
              <a:gd name="connsiteY21" fmla="*/ 860759 h 946151"/>
              <a:gd name="connsiteX22" fmla="*/ 268287 w 919163"/>
              <a:gd name="connsiteY22" fmla="*/ 250825 h 946151"/>
              <a:gd name="connsiteX23" fmla="*/ 919163 w 919163"/>
              <a:gd name="connsiteY23" fmla="*/ 249238 h 946151"/>
              <a:gd name="connsiteX24" fmla="*/ 919163 w 919163"/>
              <a:gd name="connsiteY24" fmla="*/ 829666 h 946151"/>
              <a:gd name="connsiteX25" fmla="*/ 887564 w 919163"/>
              <a:gd name="connsiteY25" fmla="*/ 869617 h 946151"/>
              <a:gd name="connsiteX26" fmla="*/ 589632 w 919163"/>
              <a:gd name="connsiteY26" fmla="*/ 938213 h 946151"/>
              <a:gd name="connsiteX27" fmla="*/ 587375 w 919163"/>
              <a:gd name="connsiteY27" fmla="*/ 938213 h 946151"/>
              <a:gd name="connsiteX28" fmla="*/ 587375 w 919163"/>
              <a:gd name="connsiteY28" fmla="*/ 326126 h 946151"/>
              <a:gd name="connsiteX29" fmla="*/ 50800 w 919163"/>
              <a:gd name="connsiteY29" fmla="*/ 247650 h 946151"/>
              <a:gd name="connsiteX30" fmla="*/ 50800 w 919163"/>
              <a:gd name="connsiteY30" fmla="*/ 766763 h 946151"/>
              <a:gd name="connsiteX31" fmla="*/ 0 w 919163"/>
              <a:gd name="connsiteY31" fmla="*/ 730251 h 946151"/>
              <a:gd name="connsiteX32" fmla="*/ 0 w 919163"/>
              <a:gd name="connsiteY32" fmla="*/ 452438 h 946151"/>
              <a:gd name="connsiteX33" fmla="*/ 193675 w 919163"/>
              <a:gd name="connsiteY33" fmla="*/ 190500 h 946151"/>
              <a:gd name="connsiteX34" fmla="*/ 244475 w 919163"/>
              <a:gd name="connsiteY34" fmla="*/ 243962 h 946151"/>
              <a:gd name="connsiteX35" fmla="*/ 193675 w 919163"/>
              <a:gd name="connsiteY35" fmla="*/ 439738 h 946151"/>
              <a:gd name="connsiteX36" fmla="*/ 193675 w 919163"/>
              <a:gd name="connsiteY36" fmla="*/ 190500 h 946151"/>
              <a:gd name="connsiteX37" fmla="*/ 73025 w 919163"/>
              <a:gd name="connsiteY37" fmla="*/ 169863 h 946151"/>
              <a:gd name="connsiteX38" fmla="*/ 165177 w 919163"/>
              <a:gd name="connsiteY38" fmla="*/ 173624 h 946151"/>
              <a:gd name="connsiteX39" fmla="*/ 166688 w 919163"/>
              <a:gd name="connsiteY39" fmla="*/ 173624 h 946151"/>
              <a:gd name="connsiteX40" fmla="*/ 166688 w 919163"/>
              <a:gd name="connsiteY40" fmla="*/ 785813 h 946151"/>
              <a:gd name="connsiteX41" fmla="*/ 73025 w 919163"/>
              <a:gd name="connsiteY41" fmla="*/ 779797 h 946151"/>
              <a:gd name="connsiteX42" fmla="*/ 73025 w 919163"/>
              <a:gd name="connsiteY42" fmla="*/ 169863 h 946151"/>
              <a:gd name="connsiteX43" fmla="*/ 766762 w 919163"/>
              <a:gd name="connsiteY43" fmla="*/ 158750 h 946151"/>
              <a:gd name="connsiteX44" fmla="*/ 919162 w 919163"/>
              <a:gd name="connsiteY44" fmla="*/ 220663 h 946151"/>
              <a:gd name="connsiteX45" fmla="*/ 557212 w 919163"/>
              <a:gd name="connsiteY45" fmla="*/ 303213 h 946151"/>
              <a:gd name="connsiteX46" fmla="*/ 457200 w 919163"/>
              <a:gd name="connsiteY46" fmla="*/ 298451 h 946151"/>
              <a:gd name="connsiteX47" fmla="*/ 404812 w 919163"/>
              <a:gd name="connsiteY47" fmla="*/ 241301 h 946151"/>
              <a:gd name="connsiteX48" fmla="*/ 0 w 919163"/>
              <a:gd name="connsiteY48" fmla="*/ 109538 h 946151"/>
              <a:gd name="connsiteX49" fmla="*/ 49213 w 919163"/>
              <a:gd name="connsiteY49" fmla="*/ 163000 h 946151"/>
              <a:gd name="connsiteX50" fmla="*/ 0 w 919163"/>
              <a:gd name="connsiteY50" fmla="*/ 358776 h 946151"/>
              <a:gd name="connsiteX51" fmla="*/ 0 w 919163"/>
              <a:gd name="connsiteY51" fmla="*/ 109538 h 946151"/>
              <a:gd name="connsiteX52" fmla="*/ 571500 w 919163"/>
              <a:gd name="connsiteY52" fmla="*/ 80963 h 946151"/>
              <a:gd name="connsiteX53" fmla="*/ 722313 w 919163"/>
              <a:gd name="connsiteY53" fmla="*/ 142875 h 946151"/>
              <a:gd name="connsiteX54" fmla="*/ 361950 w 919163"/>
              <a:gd name="connsiteY54" fmla="*/ 225426 h 946151"/>
              <a:gd name="connsiteX55" fmla="*/ 260350 w 919163"/>
              <a:gd name="connsiteY55" fmla="*/ 220664 h 946151"/>
              <a:gd name="connsiteX56" fmla="*/ 209550 w 919163"/>
              <a:gd name="connsiteY56" fmla="*/ 163514 h 946151"/>
              <a:gd name="connsiteX57" fmla="*/ 376237 w 919163"/>
              <a:gd name="connsiteY57" fmla="*/ 0 h 946151"/>
              <a:gd name="connsiteX58" fmla="*/ 528637 w 919163"/>
              <a:gd name="connsiteY58" fmla="*/ 60325 h 946151"/>
              <a:gd name="connsiteX59" fmla="*/ 166687 w 919163"/>
              <a:gd name="connsiteY59" fmla="*/ 144463 h 946151"/>
              <a:gd name="connsiteX60" fmla="*/ 65087 w 919163"/>
              <a:gd name="connsiteY60" fmla="*/ 139700 h 946151"/>
              <a:gd name="connsiteX61" fmla="*/ 14287 w 919163"/>
              <a:gd name="connsiteY61" fmla="*/ 82550 h 94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9163" h="946151">
                <a:moveTo>
                  <a:pt x="441325" y="406400"/>
                </a:moveTo>
                <a:lnTo>
                  <a:pt x="441325" y="925513"/>
                </a:lnTo>
                <a:lnTo>
                  <a:pt x="388937" y="889001"/>
                </a:lnTo>
                <a:lnTo>
                  <a:pt x="388937" y="611188"/>
                </a:lnTo>
                <a:close/>
                <a:moveTo>
                  <a:pt x="465137" y="328613"/>
                </a:moveTo>
                <a:lnTo>
                  <a:pt x="556463" y="332383"/>
                </a:lnTo>
                <a:cubicBezTo>
                  <a:pt x="556463" y="332383"/>
                  <a:pt x="557212" y="332383"/>
                  <a:pt x="557212" y="332383"/>
                </a:cubicBezTo>
                <a:cubicBezTo>
                  <a:pt x="557212" y="332383"/>
                  <a:pt x="557212" y="332383"/>
                  <a:pt x="557212" y="946151"/>
                </a:cubicBezTo>
                <a:cubicBezTo>
                  <a:pt x="557212" y="946151"/>
                  <a:pt x="557212" y="946151"/>
                  <a:pt x="465137" y="940119"/>
                </a:cubicBezTo>
                <a:cubicBezTo>
                  <a:pt x="465137" y="940119"/>
                  <a:pt x="465137" y="940119"/>
                  <a:pt x="465137" y="328613"/>
                </a:cubicBezTo>
                <a:close/>
                <a:moveTo>
                  <a:pt x="246063" y="328613"/>
                </a:moveTo>
                <a:lnTo>
                  <a:pt x="246063" y="847726"/>
                </a:lnTo>
                <a:lnTo>
                  <a:pt x="193675" y="812801"/>
                </a:lnTo>
                <a:lnTo>
                  <a:pt x="193675" y="533401"/>
                </a:lnTo>
                <a:close/>
                <a:moveTo>
                  <a:pt x="388937" y="268288"/>
                </a:moveTo>
                <a:cubicBezTo>
                  <a:pt x="388937" y="268288"/>
                  <a:pt x="438198" y="320244"/>
                  <a:pt x="439737" y="321750"/>
                </a:cubicBezTo>
                <a:cubicBezTo>
                  <a:pt x="439737" y="321750"/>
                  <a:pt x="439737" y="321750"/>
                  <a:pt x="388937" y="517526"/>
                </a:cubicBezTo>
                <a:cubicBezTo>
                  <a:pt x="388937" y="517526"/>
                  <a:pt x="388937" y="517526"/>
                  <a:pt x="388937" y="268288"/>
                </a:cubicBezTo>
                <a:close/>
                <a:moveTo>
                  <a:pt x="268287" y="250825"/>
                </a:moveTo>
                <a:lnTo>
                  <a:pt x="360362" y="254586"/>
                </a:lnTo>
                <a:cubicBezTo>
                  <a:pt x="360362" y="254586"/>
                  <a:pt x="360362" y="254586"/>
                  <a:pt x="360362" y="866775"/>
                </a:cubicBezTo>
                <a:cubicBezTo>
                  <a:pt x="360362" y="866775"/>
                  <a:pt x="360362" y="866775"/>
                  <a:pt x="268287" y="860759"/>
                </a:cubicBezTo>
                <a:cubicBezTo>
                  <a:pt x="268287" y="860759"/>
                  <a:pt x="268287" y="860759"/>
                  <a:pt x="268287" y="250825"/>
                </a:cubicBezTo>
                <a:close/>
                <a:moveTo>
                  <a:pt x="919163" y="249238"/>
                </a:moveTo>
                <a:cubicBezTo>
                  <a:pt x="919163" y="249238"/>
                  <a:pt x="919163" y="249238"/>
                  <a:pt x="919163" y="829666"/>
                </a:cubicBezTo>
                <a:cubicBezTo>
                  <a:pt x="919163" y="847757"/>
                  <a:pt x="904868" y="865848"/>
                  <a:pt x="887564" y="869617"/>
                </a:cubicBezTo>
                <a:cubicBezTo>
                  <a:pt x="887564" y="869617"/>
                  <a:pt x="887564" y="869617"/>
                  <a:pt x="589632" y="938213"/>
                </a:cubicBezTo>
                <a:cubicBezTo>
                  <a:pt x="588880" y="938213"/>
                  <a:pt x="588127" y="938213"/>
                  <a:pt x="587375" y="938213"/>
                </a:cubicBezTo>
                <a:cubicBezTo>
                  <a:pt x="587375" y="938213"/>
                  <a:pt x="587375" y="938213"/>
                  <a:pt x="587375" y="326126"/>
                </a:cubicBezTo>
                <a:close/>
                <a:moveTo>
                  <a:pt x="50800" y="247650"/>
                </a:moveTo>
                <a:lnTo>
                  <a:pt x="50800" y="766763"/>
                </a:lnTo>
                <a:lnTo>
                  <a:pt x="0" y="730251"/>
                </a:lnTo>
                <a:lnTo>
                  <a:pt x="0" y="452438"/>
                </a:lnTo>
                <a:close/>
                <a:moveTo>
                  <a:pt x="193675" y="190500"/>
                </a:moveTo>
                <a:cubicBezTo>
                  <a:pt x="193675" y="190500"/>
                  <a:pt x="242936" y="243209"/>
                  <a:pt x="244475" y="243962"/>
                </a:cubicBezTo>
                <a:cubicBezTo>
                  <a:pt x="244475" y="243962"/>
                  <a:pt x="244475" y="243962"/>
                  <a:pt x="193675" y="439738"/>
                </a:cubicBezTo>
                <a:cubicBezTo>
                  <a:pt x="193675" y="439738"/>
                  <a:pt x="193675" y="439738"/>
                  <a:pt x="193675" y="190500"/>
                </a:cubicBezTo>
                <a:close/>
                <a:moveTo>
                  <a:pt x="73025" y="169863"/>
                </a:moveTo>
                <a:lnTo>
                  <a:pt x="165177" y="173624"/>
                </a:lnTo>
                <a:cubicBezTo>
                  <a:pt x="165177" y="173624"/>
                  <a:pt x="165933" y="173624"/>
                  <a:pt x="166688" y="173624"/>
                </a:cubicBezTo>
                <a:cubicBezTo>
                  <a:pt x="166688" y="173624"/>
                  <a:pt x="166688" y="173624"/>
                  <a:pt x="166688" y="785813"/>
                </a:cubicBezTo>
                <a:cubicBezTo>
                  <a:pt x="166688" y="785813"/>
                  <a:pt x="166688" y="785813"/>
                  <a:pt x="73025" y="779797"/>
                </a:cubicBezTo>
                <a:cubicBezTo>
                  <a:pt x="73025" y="779797"/>
                  <a:pt x="73025" y="779797"/>
                  <a:pt x="73025" y="169863"/>
                </a:cubicBezTo>
                <a:close/>
                <a:moveTo>
                  <a:pt x="766762" y="158750"/>
                </a:moveTo>
                <a:lnTo>
                  <a:pt x="919162" y="220663"/>
                </a:lnTo>
                <a:lnTo>
                  <a:pt x="557212" y="303213"/>
                </a:lnTo>
                <a:lnTo>
                  <a:pt x="457200" y="298451"/>
                </a:lnTo>
                <a:lnTo>
                  <a:pt x="404812" y="241301"/>
                </a:lnTo>
                <a:close/>
                <a:moveTo>
                  <a:pt x="0" y="109538"/>
                </a:moveTo>
                <a:cubicBezTo>
                  <a:pt x="0" y="109538"/>
                  <a:pt x="46976" y="162247"/>
                  <a:pt x="49213" y="163000"/>
                </a:cubicBezTo>
                <a:cubicBezTo>
                  <a:pt x="49213" y="163000"/>
                  <a:pt x="49213" y="163000"/>
                  <a:pt x="0" y="358776"/>
                </a:cubicBezTo>
                <a:cubicBezTo>
                  <a:pt x="0" y="358776"/>
                  <a:pt x="0" y="358776"/>
                  <a:pt x="0" y="109538"/>
                </a:cubicBezTo>
                <a:close/>
                <a:moveTo>
                  <a:pt x="571500" y="80963"/>
                </a:moveTo>
                <a:lnTo>
                  <a:pt x="722313" y="142875"/>
                </a:lnTo>
                <a:lnTo>
                  <a:pt x="361950" y="225426"/>
                </a:lnTo>
                <a:lnTo>
                  <a:pt x="260350" y="220664"/>
                </a:lnTo>
                <a:lnTo>
                  <a:pt x="209550" y="163514"/>
                </a:lnTo>
                <a:close/>
                <a:moveTo>
                  <a:pt x="376237" y="0"/>
                </a:moveTo>
                <a:lnTo>
                  <a:pt x="528637" y="60325"/>
                </a:lnTo>
                <a:lnTo>
                  <a:pt x="166687" y="144463"/>
                </a:lnTo>
                <a:lnTo>
                  <a:pt x="65087" y="139700"/>
                </a:lnTo>
                <a:lnTo>
                  <a:pt x="14287" y="82550"/>
                </a:lnTo>
                <a:close/>
              </a:path>
            </a:pathLst>
          </a:custGeom>
          <a:solidFill>
            <a:schemeClr val="accent6"/>
          </a:solidFill>
          <a:ln>
            <a:noFill/>
          </a:ln>
          <a:effectLst>
            <a:glow rad="38100">
              <a:schemeClr val="bg1"/>
            </a:glow>
          </a:effectLst>
          <a:extLst/>
        </p:spPr>
        <p:txBody>
          <a:bodyPr vert="horz" wrap="square" lIns="121920" tIns="60960" rIns="121920" bIns="60960" numCol="1" anchor="t" anchorCtr="0" compatLnSpc="1">
            <a:prstTxWarp prst="textNoShape">
              <a:avLst/>
            </a:prstTxWarp>
            <a:noAutofit/>
          </a:bodyPr>
          <a:lstStyle/>
          <a:p>
            <a:endParaRPr lang="ja-JP" altLang="en-US" sz="2400"/>
          </a:p>
        </p:txBody>
      </p:sp>
      <p:grpSp>
        <p:nvGrpSpPr>
          <p:cNvPr id="30" name="グループ化 29"/>
          <p:cNvGrpSpPr>
            <a:grpSpLocks noChangeAspect="1"/>
          </p:cNvGrpSpPr>
          <p:nvPr/>
        </p:nvGrpSpPr>
        <p:grpSpPr bwMode="gray">
          <a:xfrm>
            <a:off x="6335502" y="5733656"/>
            <a:ext cx="881676" cy="550733"/>
            <a:chOff x="705644" y="3139632"/>
            <a:chExt cx="1120775" cy="700087"/>
          </a:xfrm>
          <a:effectLst>
            <a:glow rad="38100">
              <a:schemeClr val="bg1"/>
            </a:glow>
          </a:effectLst>
        </p:grpSpPr>
        <p:sp>
          <p:nvSpPr>
            <p:cNvPr id="31" name="Freeform 80"/>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sp>
          <p:nvSpPr>
            <p:cNvPr id="32" name="Freeform 81"/>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grpSp>
      <p:grpSp>
        <p:nvGrpSpPr>
          <p:cNvPr id="18" name="グループ化 17"/>
          <p:cNvGrpSpPr>
            <a:grpSpLocks noChangeAspect="1"/>
          </p:cNvGrpSpPr>
          <p:nvPr/>
        </p:nvGrpSpPr>
        <p:grpSpPr bwMode="gray">
          <a:xfrm>
            <a:off x="6335502" y="2806872"/>
            <a:ext cx="881676" cy="550733"/>
            <a:chOff x="705644" y="3139632"/>
            <a:chExt cx="1120775" cy="700087"/>
          </a:xfrm>
          <a:effectLst>
            <a:glow rad="38100">
              <a:schemeClr val="bg1"/>
            </a:glow>
          </a:effectLst>
        </p:grpSpPr>
        <p:sp>
          <p:nvSpPr>
            <p:cNvPr id="19" name="Freeform 80"/>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sp>
          <p:nvSpPr>
            <p:cNvPr id="20" name="Freeform 81"/>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grpSp>
      <p:sp>
        <p:nvSpPr>
          <p:cNvPr id="65" name="フレーム 64"/>
          <p:cNvSpPr/>
          <p:nvPr/>
        </p:nvSpPr>
        <p:spPr>
          <a:xfrm>
            <a:off x="5292361" y="5147253"/>
            <a:ext cx="1296000" cy="1044000"/>
          </a:xfrm>
          <a:prstGeom prst="frame">
            <a:avLst>
              <a:gd name="adj1" fmla="val 23929"/>
            </a:avLst>
          </a:prstGeom>
          <a:solidFill>
            <a:schemeClr val="accent6">
              <a:lumMod val="25000"/>
              <a:lumOff val="75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66" name="正方形/長方形 65"/>
          <p:cNvSpPr/>
          <p:nvPr/>
        </p:nvSpPr>
        <p:spPr>
          <a:xfrm>
            <a:off x="5580361" y="5435253"/>
            <a:ext cx="720000" cy="468000"/>
          </a:xfrm>
          <a:prstGeom prst="rect">
            <a:avLst/>
          </a:prstGeom>
          <a:solidFill>
            <a:srgbClr val="FFFF00"/>
          </a:solidFill>
          <a:ln w="12700" cap="flat" cmpd="sng" algn="ctr">
            <a:solidFill>
              <a:srgbClr val="5B9BD5">
                <a:shade val="50000"/>
              </a:srgbClr>
            </a:solidFill>
            <a:prstDash val="solid"/>
            <a:miter lim="800000"/>
          </a:ln>
          <a:effectLst>
            <a:glow rad="38100">
              <a:schemeClr val="bg1"/>
            </a:glow>
          </a:effectLst>
        </p:spPr>
        <p:txBody>
          <a:bodyPr wrap="none" rtlCol="0" anchor="ctr"/>
          <a:lstStyle/>
          <a:p>
            <a:pPr algn="ctr"/>
            <a:r>
              <a:rPr kumimoji="0" lang="en-US" altLang="ja-JP" sz="1200" b="1" kern="0" dirty="0">
                <a:solidFill>
                  <a:srgbClr val="002B62"/>
                </a:solidFill>
                <a:effectLst>
                  <a:glow rad="127000">
                    <a:schemeClr val="bg1"/>
                  </a:glow>
                </a:effectLst>
                <a:latin typeface="+mn-ea"/>
              </a:rPr>
              <a:t>Persistent</a:t>
            </a:r>
            <a:br>
              <a:rPr kumimoji="0" lang="en-US" altLang="ja-JP" sz="1200" b="1" kern="0" dirty="0">
                <a:solidFill>
                  <a:srgbClr val="002B62"/>
                </a:solidFill>
                <a:effectLst>
                  <a:glow rad="127000">
                    <a:schemeClr val="bg1"/>
                  </a:glow>
                </a:effectLst>
                <a:latin typeface="+mn-ea"/>
              </a:rPr>
            </a:br>
            <a:r>
              <a:rPr kumimoji="0" lang="en-US" altLang="ja-JP" sz="1200" b="1" kern="0" dirty="0">
                <a:solidFill>
                  <a:srgbClr val="002B62"/>
                </a:solidFill>
                <a:effectLst>
                  <a:glow rad="127000">
                    <a:schemeClr val="bg1"/>
                  </a:glow>
                </a:effectLst>
                <a:latin typeface="+mn-ea"/>
              </a:rPr>
              <a:t>data </a:t>
            </a:r>
            <a:r>
              <a:rPr kumimoji="0" lang="en-US" altLang="ja-JP" sz="1200" b="1" kern="0" dirty="0" smtClean="0">
                <a:solidFill>
                  <a:srgbClr val="002B62"/>
                </a:solidFill>
                <a:effectLst>
                  <a:glow rad="127000">
                    <a:schemeClr val="bg1"/>
                  </a:glow>
                </a:effectLst>
                <a:latin typeface="+mn-ea"/>
              </a:rPr>
              <a:t>(old)</a:t>
            </a:r>
            <a:endParaRPr kumimoji="0" lang="ja-JP" altLang="en-US" sz="1200" b="1" kern="0" dirty="0">
              <a:solidFill>
                <a:srgbClr val="002B62"/>
              </a:solidFill>
              <a:effectLst>
                <a:glow rad="127000">
                  <a:schemeClr val="bg1"/>
                </a:glow>
              </a:effectLst>
              <a:latin typeface="+mn-ea"/>
            </a:endParaRPr>
          </a:p>
        </p:txBody>
      </p:sp>
      <p:sp>
        <p:nvSpPr>
          <p:cNvPr id="67" name="フレーム 66"/>
          <p:cNvSpPr/>
          <p:nvPr/>
        </p:nvSpPr>
        <p:spPr>
          <a:xfrm>
            <a:off x="5292361" y="2526706"/>
            <a:ext cx="1296000" cy="1044000"/>
          </a:xfrm>
          <a:prstGeom prst="frame">
            <a:avLst>
              <a:gd name="adj1" fmla="val 23929"/>
            </a:avLst>
          </a:prstGeom>
          <a:solidFill>
            <a:schemeClr val="accent3">
              <a:lumMod val="50000"/>
              <a:lumOff val="50000"/>
            </a:schemeClr>
          </a:solidFill>
          <a:ln w="12700" cap="flat" cmpd="sng" algn="ctr">
            <a:solidFill>
              <a:srgbClr val="5B9BD5">
                <a:shade val="50000"/>
              </a:srgbClr>
            </a:solidFill>
            <a:prstDash val="solid"/>
            <a:miter lim="800000"/>
          </a:ln>
          <a:effectLst>
            <a:glow rad="38100">
              <a:schemeClr val="bg1"/>
            </a:glow>
          </a:effectLst>
        </p:spPr>
        <p:txBody>
          <a:bodyPr rtlCol="0" anchor="ctr"/>
          <a:lstStyle/>
          <a:p>
            <a:pPr algn="ctr" defTabSz="1219170">
              <a:defRPr/>
            </a:pPr>
            <a:endParaRPr kumimoji="0" lang="ja-JP" altLang="en-US" sz="2400" kern="0" dirty="0">
              <a:solidFill>
                <a:prstClr val="black"/>
              </a:solidFill>
              <a:latin typeface="游ゴシック" panose="020F0502020204030204"/>
              <a:ea typeface="游ゴシック" panose="020B0400000000000000" pitchFamily="50" charset="-128"/>
            </a:endParaRPr>
          </a:p>
        </p:txBody>
      </p:sp>
      <p:sp>
        <p:nvSpPr>
          <p:cNvPr id="68" name="正方形/長方形 67"/>
          <p:cNvSpPr/>
          <p:nvPr/>
        </p:nvSpPr>
        <p:spPr>
          <a:xfrm>
            <a:off x="5580361" y="2814706"/>
            <a:ext cx="720000" cy="468000"/>
          </a:xfrm>
          <a:prstGeom prst="rect">
            <a:avLst/>
          </a:prstGeom>
          <a:solidFill>
            <a:srgbClr val="FFFF00"/>
          </a:solidFill>
          <a:ln w="12700" cap="flat" cmpd="sng" algn="ctr">
            <a:solidFill>
              <a:srgbClr val="5B9BD5">
                <a:shade val="50000"/>
              </a:srgbClr>
            </a:solidFill>
            <a:prstDash val="solid"/>
            <a:miter lim="800000"/>
          </a:ln>
          <a:effectLst>
            <a:glow rad="38100">
              <a:schemeClr val="bg1"/>
            </a:glow>
          </a:effectLst>
        </p:spPr>
        <p:txBody>
          <a:bodyPr wrap="none" rtlCol="0" anchor="ctr"/>
          <a:lstStyle/>
          <a:p>
            <a:pPr algn="ctr"/>
            <a:r>
              <a:rPr kumimoji="0" lang="en-US" altLang="ja-JP" sz="1200" b="1" kern="0" dirty="0" smtClean="0">
                <a:solidFill>
                  <a:srgbClr val="002B62"/>
                </a:solidFill>
                <a:effectLst>
                  <a:glow rad="127000">
                    <a:schemeClr val="bg1"/>
                  </a:glow>
                </a:effectLst>
                <a:latin typeface="+mn-ea"/>
              </a:rPr>
              <a:t>Persistent</a:t>
            </a:r>
            <a:br>
              <a:rPr kumimoji="0" lang="en-US" altLang="ja-JP" sz="1200" b="1" kern="0" dirty="0" smtClean="0">
                <a:solidFill>
                  <a:srgbClr val="002B62"/>
                </a:solidFill>
                <a:effectLst>
                  <a:glow rad="127000">
                    <a:schemeClr val="bg1"/>
                  </a:glow>
                </a:effectLst>
                <a:latin typeface="+mn-ea"/>
              </a:rPr>
            </a:br>
            <a:r>
              <a:rPr kumimoji="0" lang="en-US" altLang="ja-JP" sz="1200" b="1" kern="0" dirty="0" smtClean="0">
                <a:solidFill>
                  <a:srgbClr val="002B62"/>
                </a:solidFill>
                <a:effectLst>
                  <a:glow rad="127000">
                    <a:schemeClr val="bg1"/>
                  </a:glow>
                </a:effectLst>
                <a:latin typeface="+mn-ea"/>
              </a:rPr>
              <a:t>data (new)</a:t>
            </a:r>
            <a:endParaRPr kumimoji="0" lang="ja-JP" altLang="en-US" sz="1200" b="1" kern="0" dirty="0">
              <a:solidFill>
                <a:srgbClr val="002B62"/>
              </a:solidFill>
              <a:effectLst>
                <a:glow rad="127000">
                  <a:schemeClr val="bg1"/>
                </a:glow>
              </a:effectLst>
              <a:latin typeface="+mn-ea"/>
            </a:endParaRPr>
          </a:p>
        </p:txBody>
      </p:sp>
      <p:sp>
        <p:nvSpPr>
          <p:cNvPr id="47" name="左カーブ矢印 46"/>
          <p:cNvSpPr/>
          <p:nvPr/>
        </p:nvSpPr>
        <p:spPr bwMode="auto">
          <a:xfrm flipH="1" flipV="1">
            <a:off x="4841795" y="3244652"/>
            <a:ext cx="820577" cy="2148962"/>
          </a:xfrm>
          <a:prstGeom prst="curvedLeftArrow">
            <a:avLst/>
          </a:prstGeom>
          <a:solidFill>
            <a:schemeClr val="accent6"/>
          </a:solidFill>
          <a:ln>
            <a:noFill/>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7" name="左カーブ矢印 6"/>
          <p:cNvSpPr/>
          <p:nvPr/>
        </p:nvSpPr>
        <p:spPr bwMode="auto">
          <a:xfrm flipV="1">
            <a:off x="6392729" y="2832936"/>
            <a:ext cx="820577" cy="2972394"/>
          </a:xfrm>
          <a:prstGeom prst="curvedLeftArrow">
            <a:avLst/>
          </a:prstGeom>
          <a:solidFill>
            <a:schemeClr val="accent6"/>
          </a:solidFill>
          <a:ln>
            <a:noFill/>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35" name="テキスト ボックス 34"/>
          <p:cNvSpPr txBox="1"/>
          <p:nvPr/>
        </p:nvSpPr>
        <p:spPr>
          <a:xfrm>
            <a:off x="5525482" y="6021707"/>
            <a:ext cx="2272353" cy="400110"/>
          </a:xfrm>
          <a:prstGeom prst="rect">
            <a:avLst/>
          </a:prstGeom>
          <a:noFill/>
          <a:effectLst>
            <a:glow rad="38100">
              <a:schemeClr val="bg1"/>
            </a:glow>
          </a:effectLst>
        </p:spPr>
        <p:txBody>
          <a:bodyPr wrap="none" rtlCol="0">
            <a:spAutoFit/>
          </a:bodyPr>
          <a:lstStyle/>
          <a:p>
            <a:pPr algn="ctr"/>
            <a:r>
              <a:rPr lang="en-US" altLang="ja-JP" sz="2000" b="1" dirty="0" smtClean="0">
                <a:solidFill>
                  <a:srgbClr val="002B62"/>
                </a:solidFill>
                <a:effectLst>
                  <a:glow rad="152400">
                    <a:schemeClr val="bg1"/>
                  </a:glow>
                </a:effectLst>
              </a:rPr>
              <a:t>Current system</a:t>
            </a:r>
            <a:endParaRPr lang="en-US" altLang="ja-JP" sz="2000" b="1" dirty="0">
              <a:solidFill>
                <a:srgbClr val="002B62"/>
              </a:solidFill>
              <a:effectLst>
                <a:glow rad="152400">
                  <a:schemeClr val="bg1"/>
                </a:glow>
              </a:effectLst>
            </a:endParaRPr>
          </a:p>
        </p:txBody>
      </p:sp>
      <p:sp>
        <p:nvSpPr>
          <p:cNvPr id="34" name="テキスト ボックス 33"/>
          <p:cNvSpPr txBox="1"/>
          <p:nvPr/>
        </p:nvSpPr>
        <p:spPr>
          <a:xfrm>
            <a:off x="5744289" y="2365395"/>
            <a:ext cx="1834733" cy="400110"/>
          </a:xfrm>
          <a:prstGeom prst="rect">
            <a:avLst/>
          </a:prstGeom>
          <a:noFill/>
          <a:effectLst>
            <a:glow rad="38100">
              <a:schemeClr val="bg1"/>
            </a:glow>
          </a:effectLst>
        </p:spPr>
        <p:txBody>
          <a:bodyPr wrap="none" rtlCol="0">
            <a:spAutoFit/>
          </a:bodyPr>
          <a:lstStyle/>
          <a:p>
            <a:pPr algn="ctr"/>
            <a:r>
              <a:rPr lang="en-US" altLang="ja-JP" sz="2000" b="1" dirty="0" smtClean="0">
                <a:solidFill>
                  <a:srgbClr val="002B62"/>
                </a:solidFill>
                <a:effectLst>
                  <a:glow rad="152400">
                    <a:schemeClr val="bg1"/>
                  </a:glow>
                </a:effectLst>
              </a:rPr>
              <a:t>New system</a:t>
            </a:r>
            <a:endParaRPr lang="en-US" altLang="ja-JP" sz="2000" b="1" dirty="0">
              <a:solidFill>
                <a:srgbClr val="002B62"/>
              </a:solidFill>
              <a:effectLst>
                <a:glow rad="152400">
                  <a:schemeClr val="bg1"/>
                </a:glow>
              </a:effectLst>
            </a:endParaRPr>
          </a:p>
        </p:txBody>
      </p:sp>
      <p:sp>
        <p:nvSpPr>
          <p:cNvPr id="23" name="テキスト ボックス 22"/>
          <p:cNvSpPr txBox="1"/>
          <p:nvPr/>
        </p:nvSpPr>
        <p:spPr>
          <a:xfrm>
            <a:off x="6005521" y="3647222"/>
            <a:ext cx="1922257" cy="913199"/>
          </a:xfrm>
          <a:prstGeom prst="rect">
            <a:avLst/>
          </a:prstGeom>
          <a:noFill/>
          <a:effectLst>
            <a:glow rad="38100">
              <a:schemeClr val="bg1"/>
            </a:glow>
          </a:effectLst>
        </p:spPr>
        <p:txBody>
          <a:bodyPr wrap="none" rtlCol="0">
            <a:spAutoFit/>
          </a:bodyPr>
          <a:lstStyle>
            <a:defPPr>
              <a:defRPr lang="ja-JP"/>
            </a:defPPr>
            <a:lvl1pPr algn="ctr">
              <a:defRPr sz="2000" b="1">
                <a:solidFill>
                  <a:srgbClr val="002B62"/>
                </a:solidFill>
                <a:effectLst>
                  <a:glow rad="127000">
                    <a:schemeClr val="bg1"/>
                  </a:glow>
                </a:effectLst>
              </a:defRPr>
            </a:lvl1pPr>
          </a:lstStyle>
          <a:p>
            <a:r>
              <a:rPr lang="en-US" altLang="ja-JP" sz="2667" dirty="0" smtClean="0"/>
              <a:t>Migration</a:t>
            </a:r>
            <a:br>
              <a:rPr lang="en-US" altLang="ja-JP" sz="2667" dirty="0" smtClean="0"/>
            </a:br>
            <a:r>
              <a:rPr lang="en-US" altLang="ja-JP" sz="2667" dirty="0" smtClean="0"/>
              <a:t>operation</a:t>
            </a:r>
            <a:endParaRPr lang="ja-JP" altLang="en-US" sz="2667" dirty="0"/>
          </a:p>
        </p:txBody>
      </p:sp>
      <p:sp>
        <p:nvSpPr>
          <p:cNvPr id="48" name="テキスト ボックス 47"/>
          <p:cNvSpPr txBox="1"/>
          <p:nvPr/>
        </p:nvSpPr>
        <p:spPr>
          <a:xfrm>
            <a:off x="3919722" y="4067750"/>
            <a:ext cx="2446504" cy="913199"/>
          </a:xfrm>
          <a:prstGeom prst="rect">
            <a:avLst/>
          </a:prstGeom>
          <a:noFill/>
          <a:effectLst>
            <a:glow rad="38100">
              <a:schemeClr val="bg1"/>
            </a:glow>
          </a:effectLst>
        </p:spPr>
        <p:txBody>
          <a:bodyPr wrap="none" rtlCol="0">
            <a:spAutoFit/>
          </a:bodyPr>
          <a:lstStyle>
            <a:defPPr>
              <a:defRPr lang="ja-JP"/>
            </a:defPPr>
            <a:lvl1pPr algn="ctr">
              <a:defRPr sz="900" b="1">
                <a:solidFill>
                  <a:srgbClr val="002B62"/>
                </a:solidFill>
                <a:effectLst>
                  <a:glow rad="127000">
                    <a:schemeClr val="bg1"/>
                  </a:glow>
                </a:effectLst>
              </a:defRPr>
            </a:lvl1pPr>
          </a:lstStyle>
          <a:p>
            <a:r>
              <a:rPr lang="en-US" altLang="ja-JP" sz="2667" dirty="0" smtClean="0"/>
              <a:t>New </a:t>
            </a:r>
            <a:br>
              <a:rPr lang="en-US" altLang="ja-JP" sz="2667" dirty="0" smtClean="0"/>
            </a:br>
            <a:r>
              <a:rPr lang="en-US" altLang="ja-JP" sz="2667" dirty="0" smtClean="0"/>
              <a:t>construction</a:t>
            </a:r>
            <a:endParaRPr lang="ja-JP" altLang="en-US" sz="2667" dirty="0"/>
          </a:p>
        </p:txBody>
      </p:sp>
      <p:sp>
        <p:nvSpPr>
          <p:cNvPr id="70" name="ホームベース 69"/>
          <p:cNvSpPr/>
          <p:nvPr/>
        </p:nvSpPr>
        <p:spPr bwMode="auto">
          <a:xfrm flipH="1">
            <a:off x="7752230" y="2277543"/>
            <a:ext cx="3816530" cy="4031857"/>
          </a:xfrm>
          <a:prstGeom prst="homePlate">
            <a:avLst>
              <a:gd name="adj" fmla="val 21753"/>
            </a:avLst>
          </a:prstGeom>
          <a:solidFill>
            <a:srgbClr val="FFFFCC"/>
          </a:solidFill>
          <a:ln w="38100">
            <a:solidFill>
              <a:srgbClr val="002B62"/>
            </a:solidFill>
          </a:ln>
          <a:effectLst/>
          <a:extLst/>
        </p:spPr>
        <p:txBody>
          <a:bodyPr rot="0" spcFirstLastPara="0" vertOverflow="overflow" horzOverflow="overflow" vert="horz" wrap="none" lIns="72000" tIns="180000" rIns="72000" bIns="72000" numCol="1" spcCol="0" rtlCol="0" fromWordArt="0" anchor="t" anchorCtr="0" forceAA="0" compatLnSpc="1">
            <a:prstTxWarp prst="textNoShape">
              <a:avLst/>
            </a:prstTxWarp>
            <a:noAutofit/>
          </a:bodyPr>
          <a:lstStyle/>
          <a:p>
            <a:pPr algn="ctr"/>
            <a:r>
              <a:rPr lang="en-US" altLang="ja-JP" sz="2400" b="1" dirty="0" smtClean="0">
                <a:solidFill>
                  <a:srgbClr val="00234F"/>
                </a:solidFill>
                <a:latin typeface="+mn-ea"/>
              </a:rPr>
              <a:t>Imperative </a:t>
            </a:r>
            <a:r>
              <a:rPr lang="en-US" altLang="ja-JP" sz="2400" b="1" dirty="0" err="1" smtClean="0">
                <a:solidFill>
                  <a:srgbClr val="00234F"/>
                </a:solidFill>
                <a:latin typeface="+mn-ea"/>
              </a:rPr>
              <a:t>IaC</a:t>
            </a:r>
            <a:endParaRPr lang="en-US" altLang="ja-JP" sz="2400" b="1" dirty="0" smtClean="0">
              <a:solidFill>
                <a:srgbClr val="00234F"/>
              </a:solidFill>
              <a:latin typeface="+mn-ea"/>
            </a:endParaRPr>
          </a:p>
          <a:p>
            <a:pPr algn="ctr"/>
            <a:r>
              <a:rPr kumimoji="1" lang="en-US" altLang="ja-JP" sz="2400" b="1" dirty="0" smtClean="0">
                <a:solidFill>
                  <a:srgbClr val="00234F"/>
                </a:solidFill>
                <a:latin typeface="+mn-ea"/>
              </a:rPr>
              <a:t>(Continuous)</a:t>
            </a:r>
            <a:endParaRPr kumimoji="1" lang="ja-JP" altLang="en-US" sz="2400" b="1" dirty="0" smtClean="0">
              <a:solidFill>
                <a:srgbClr val="00234F"/>
              </a:solidFill>
              <a:latin typeface="+mn-ea"/>
            </a:endParaRPr>
          </a:p>
        </p:txBody>
      </p:sp>
      <p:sp>
        <p:nvSpPr>
          <p:cNvPr id="9" name="フローチャート: 書類 8"/>
          <p:cNvSpPr/>
          <p:nvPr/>
        </p:nvSpPr>
        <p:spPr bwMode="auto">
          <a:xfrm>
            <a:off x="742446" y="3284980"/>
            <a:ext cx="2880000" cy="1800000"/>
          </a:xfrm>
          <a:prstGeom prst="flowChartDocument">
            <a:avLst/>
          </a:prstGeom>
          <a:solidFill>
            <a:schemeClr val="bg1"/>
          </a:solidFill>
          <a:ln w="38100">
            <a:solidFill>
              <a:srgbClr val="00234F"/>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latin typeface="+mn-ea"/>
              </a:rPr>
              <a:t>The final result will be</a:t>
            </a:r>
            <a:br>
              <a:rPr kumimoji="1" lang="en-US" altLang="ja-JP" b="1" dirty="0" smtClean="0">
                <a:latin typeface="+mn-ea"/>
              </a:rPr>
            </a:br>
            <a:r>
              <a:rPr kumimoji="1" lang="en-US" altLang="ja-JP" b="1" dirty="0" smtClean="0">
                <a:latin typeface="+mn-ea"/>
              </a:rPr>
              <a:t> as following</a:t>
            </a:r>
          </a:p>
          <a:p>
            <a:r>
              <a:rPr lang="en-US" altLang="ja-JP" b="1" dirty="0" smtClean="0">
                <a:latin typeface="+mn-ea"/>
              </a:rPr>
              <a:t>1 of</a:t>
            </a:r>
            <a:r>
              <a:rPr lang="ja-JP" altLang="en-US" b="1" dirty="0" smtClean="0">
                <a:latin typeface="+mn-ea"/>
              </a:rPr>
              <a:t> 〇〇</a:t>
            </a:r>
            <a:endParaRPr lang="en-US" altLang="ja-JP" b="1" dirty="0" smtClean="0">
              <a:latin typeface="+mn-ea"/>
            </a:endParaRPr>
          </a:p>
          <a:p>
            <a:r>
              <a:rPr kumimoji="1" lang="en-US" altLang="ja-JP" b="1" dirty="0" smtClean="0">
                <a:latin typeface="+mn-ea"/>
              </a:rPr>
              <a:t>2 of</a:t>
            </a:r>
            <a:r>
              <a:rPr kumimoji="1" lang="ja-JP" altLang="en-US" b="1" dirty="0" smtClean="0">
                <a:latin typeface="+mn-ea"/>
              </a:rPr>
              <a:t> □□</a:t>
            </a:r>
            <a:endParaRPr kumimoji="1" lang="en-US" altLang="ja-JP" b="1" dirty="0" smtClean="0">
              <a:latin typeface="+mn-ea"/>
            </a:endParaRPr>
          </a:p>
          <a:p>
            <a:r>
              <a:rPr lang="en-US" altLang="ja-JP" b="1" dirty="0" smtClean="0">
                <a:latin typeface="+mn-ea"/>
              </a:rPr>
              <a:t>3 of</a:t>
            </a:r>
            <a:r>
              <a:rPr lang="ja-JP" altLang="en-US" b="1" dirty="0" smtClean="0">
                <a:latin typeface="+mn-ea"/>
              </a:rPr>
              <a:t> △△</a:t>
            </a:r>
            <a:endParaRPr kumimoji="1" lang="ja-JP" altLang="en-US" b="1" dirty="0" smtClean="0">
              <a:latin typeface="+mn-ea"/>
            </a:endParaRPr>
          </a:p>
        </p:txBody>
      </p:sp>
      <p:sp>
        <p:nvSpPr>
          <p:cNvPr id="71" name="フローチャート: 書類 70"/>
          <p:cNvSpPr/>
          <p:nvPr/>
        </p:nvSpPr>
        <p:spPr bwMode="auto">
          <a:xfrm>
            <a:off x="8508837" y="3284980"/>
            <a:ext cx="2880000" cy="1800000"/>
          </a:xfrm>
          <a:prstGeom prst="flowChartDocument">
            <a:avLst/>
          </a:prstGeom>
          <a:solidFill>
            <a:schemeClr val="bg1"/>
          </a:solidFill>
          <a:ln w="38100">
            <a:solidFill>
              <a:srgbClr val="00234F"/>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342900" indent="-342900">
              <a:buFont typeface="+mj-lt"/>
              <a:buAutoNum type="arabicPeriod"/>
            </a:pPr>
            <a:r>
              <a:rPr kumimoji="1" lang="en-US" altLang="ja-JP" sz="1600" b="1" dirty="0" smtClean="0">
                <a:latin typeface="+mn-ea"/>
              </a:rPr>
              <a:t>Prepare 1 of </a:t>
            </a:r>
          </a:p>
          <a:p>
            <a:pPr marL="342900" indent="-342900">
              <a:buFont typeface="+mj-lt"/>
              <a:buAutoNum type="arabicPeriod"/>
            </a:pPr>
            <a:r>
              <a:rPr lang="en-US" altLang="ja-JP" sz="1600" b="1" dirty="0" smtClean="0">
                <a:latin typeface="+mn-ea"/>
              </a:rPr>
              <a:t>Mix A and B to create 3 of </a:t>
            </a:r>
            <a:r>
              <a:rPr lang="ja-JP" altLang="en-US" sz="1600" b="1" dirty="0">
                <a:latin typeface="+mn-ea"/>
              </a:rPr>
              <a:t>△</a:t>
            </a:r>
            <a:r>
              <a:rPr lang="ja-JP" altLang="en-US" sz="1600" b="1" dirty="0" smtClean="0">
                <a:latin typeface="+mn-ea"/>
              </a:rPr>
              <a:t>△</a:t>
            </a:r>
            <a:endParaRPr lang="en-US" altLang="ja-JP" sz="1600" b="1" dirty="0" smtClean="0">
              <a:latin typeface="+mn-ea"/>
            </a:endParaRPr>
          </a:p>
          <a:p>
            <a:pPr marL="342900" indent="-342900">
              <a:buFont typeface="+mj-lt"/>
              <a:buAutoNum type="arabicPeriod"/>
            </a:pPr>
            <a:r>
              <a:rPr lang="en-US" altLang="ja-JP" sz="1600" b="1" dirty="0" smtClean="0">
                <a:latin typeface="+mn-ea"/>
              </a:rPr>
              <a:t>Mix C and D to create 2 of</a:t>
            </a:r>
            <a:r>
              <a:rPr lang="ja-JP" altLang="en-US" sz="1600" b="1" dirty="0" smtClean="0">
                <a:latin typeface="+mn-ea"/>
              </a:rPr>
              <a:t>□□</a:t>
            </a:r>
            <a:endParaRPr kumimoji="1" lang="en-US" altLang="ja-JP" sz="1600" b="1" dirty="0" smtClean="0">
              <a:latin typeface="+mn-ea"/>
            </a:endParaRPr>
          </a:p>
        </p:txBody>
      </p:sp>
      <p:sp>
        <p:nvSpPr>
          <p:cNvPr id="10" name="テキスト ボックス 9"/>
          <p:cNvSpPr txBox="1"/>
          <p:nvPr/>
        </p:nvSpPr>
        <p:spPr>
          <a:xfrm>
            <a:off x="601733" y="5269896"/>
            <a:ext cx="3161442" cy="1200329"/>
          </a:xfrm>
          <a:prstGeom prst="rect">
            <a:avLst/>
          </a:prstGeom>
          <a:noFill/>
        </p:spPr>
        <p:txBody>
          <a:bodyPr wrap="none" rtlCol="0">
            <a:spAutoFit/>
          </a:bodyPr>
          <a:lstStyle/>
          <a:p>
            <a:pPr algn="ctr"/>
            <a:r>
              <a:rPr kumimoji="1" lang="en-US" altLang="ja-JP" sz="2400" b="1" dirty="0" smtClean="0">
                <a:solidFill>
                  <a:srgbClr val="C00000"/>
                </a:solidFill>
                <a:effectLst>
                  <a:glow rad="127000">
                    <a:srgbClr val="FFFFCC"/>
                  </a:glow>
                </a:effectLst>
              </a:rPr>
              <a:t>Declarative </a:t>
            </a:r>
            <a:r>
              <a:rPr kumimoji="1" lang="en-US" altLang="ja-JP" sz="2400" b="1" dirty="0" err="1" smtClean="0">
                <a:solidFill>
                  <a:srgbClr val="C00000"/>
                </a:solidFill>
                <a:effectLst>
                  <a:glow rad="127000">
                    <a:srgbClr val="FFFFCC"/>
                  </a:glow>
                </a:effectLst>
              </a:rPr>
              <a:t>IaC</a:t>
            </a:r>
            <a:r>
              <a:rPr kumimoji="1" lang="en-US" altLang="ja-JP" sz="2400" b="1" dirty="0" smtClean="0">
                <a:solidFill>
                  <a:srgbClr val="C00000"/>
                </a:solidFill>
                <a:effectLst>
                  <a:glow rad="127000">
                    <a:srgbClr val="FFFFCC"/>
                  </a:glow>
                </a:effectLst>
              </a:rPr>
              <a:t/>
            </a:r>
            <a:br>
              <a:rPr kumimoji="1" lang="en-US" altLang="ja-JP" sz="2400" b="1" dirty="0" smtClean="0">
                <a:solidFill>
                  <a:srgbClr val="C00000"/>
                </a:solidFill>
                <a:effectLst>
                  <a:glow rad="127000">
                    <a:srgbClr val="FFFFCC"/>
                  </a:glow>
                </a:effectLst>
              </a:rPr>
            </a:br>
            <a:r>
              <a:rPr kumimoji="1" lang="en-US" altLang="ja-JP" sz="2400" b="1" dirty="0" smtClean="0">
                <a:solidFill>
                  <a:srgbClr val="C00000"/>
                </a:solidFill>
                <a:effectLst>
                  <a:glow rad="127000">
                    <a:srgbClr val="FFFFCC"/>
                  </a:glow>
                </a:effectLst>
              </a:rPr>
              <a:t>suits building new</a:t>
            </a:r>
            <a:br>
              <a:rPr kumimoji="1" lang="en-US" altLang="ja-JP" sz="2400" b="1" dirty="0" smtClean="0">
                <a:solidFill>
                  <a:srgbClr val="C00000"/>
                </a:solidFill>
                <a:effectLst>
                  <a:glow rad="127000">
                    <a:srgbClr val="FFFFCC"/>
                  </a:glow>
                </a:effectLst>
              </a:rPr>
            </a:br>
            <a:r>
              <a:rPr kumimoji="1" lang="en-US" altLang="ja-JP" sz="2400" b="1" dirty="0" smtClean="0">
                <a:solidFill>
                  <a:srgbClr val="C00000"/>
                </a:solidFill>
                <a:effectLst>
                  <a:glow rad="127000">
                    <a:srgbClr val="FFFFCC"/>
                  </a:glow>
                </a:effectLst>
              </a:rPr>
              <a:t> cloud resources</a:t>
            </a:r>
          </a:p>
        </p:txBody>
      </p:sp>
      <p:sp>
        <p:nvSpPr>
          <p:cNvPr id="72" name="テキスト ボックス 71"/>
          <p:cNvSpPr txBox="1"/>
          <p:nvPr/>
        </p:nvSpPr>
        <p:spPr>
          <a:xfrm>
            <a:off x="7540998" y="5085230"/>
            <a:ext cx="4815678" cy="1569660"/>
          </a:xfrm>
          <a:prstGeom prst="rect">
            <a:avLst/>
          </a:prstGeom>
          <a:noFill/>
        </p:spPr>
        <p:txBody>
          <a:bodyPr wrap="none" rtlCol="0">
            <a:spAutoFit/>
          </a:bodyPr>
          <a:lstStyle/>
          <a:p>
            <a:pPr algn="ctr"/>
            <a:r>
              <a:rPr lang="en-US" altLang="ja-JP" sz="2400" b="1" dirty="0">
                <a:solidFill>
                  <a:srgbClr val="C00000"/>
                </a:solidFill>
                <a:effectLst>
                  <a:glow rad="127000">
                    <a:srgbClr val="FFFFCC"/>
                  </a:glow>
                </a:effectLst>
              </a:rPr>
              <a:t>There is a need to</a:t>
            </a:r>
            <a:br>
              <a:rPr lang="en-US" altLang="ja-JP" sz="2400" b="1" dirty="0">
                <a:solidFill>
                  <a:srgbClr val="C00000"/>
                </a:solidFill>
                <a:effectLst>
                  <a:glow rad="127000">
                    <a:srgbClr val="FFFFCC"/>
                  </a:glow>
                </a:effectLst>
              </a:rPr>
            </a:br>
            <a:r>
              <a:rPr lang="en-US" altLang="ja-JP" sz="2400" b="1" dirty="0">
                <a:solidFill>
                  <a:srgbClr val="C00000"/>
                </a:solidFill>
                <a:effectLst>
                  <a:glow rad="127000">
                    <a:srgbClr val="FFFFCC"/>
                  </a:glow>
                </a:effectLst>
              </a:rPr>
              <a:t>automate operations </a:t>
            </a:r>
            <a:br>
              <a:rPr lang="en-US" altLang="ja-JP" sz="2400" b="1" dirty="0">
                <a:solidFill>
                  <a:srgbClr val="C00000"/>
                </a:solidFill>
                <a:effectLst>
                  <a:glow rad="127000">
                    <a:srgbClr val="FFFFCC"/>
                  </a:glow>
                </a:effectLst>
              </a:rPr>
            </a:br>
            <a:r>
              <a:rPr lang="en-US" altLang="ja-JP" sz="2400" b="1" dirty="0">
                <a:solidFill>
                  <a:srgbClr val="C00000"/>
                </a:solidFill>
                <a:effectLst>
                  <a:glow rad="127000">
                    <a:srgbClr val="FFFFCC"/>
                  </a:glow>
                </a:effectLst>
              </a:rPr>
              <a:t>with Imperative </a:t>
            </a:r>
            <a:r>
              <a:rPr lang="en-US" altLang="ja-JP" sz="2400" b="1" dirty="0" err="1">
                <a:solidFill>
                  <a:srgbClr val="C00000"/>
                </a:solidFill>
                <a:effectLst>
                  <a:glow rad="127000">
                    <a:srgbClr val="FFFFCC"/>
                  </a:glow>
                </a:effectLst>
              </a:rPr>
              <a:t>IaC</a:t>
            </a:r>
            <a:r>
              <a:rPr lang="en-US" altLang="ja-JP" sz="2400" b="1" dirty="0">
                <a:solidFill>
                  <a:srgbClr val="C00000"/>
                </a:solidFill>
                <a:effectLst>
                  <a:glow rad="127000">
                    <a:srgbClr val="FFFFCC"/>
                  </a:glow>
                </a:effectLst>
              </a:rPr>
              <a:t/>
            </a:r>
            <a:br>
              <a:rPr lang="en-US" altLang="ja-JP" sz="2400" b="1" dirty="0">
                <a:solidFill>
                  <a:srgbClr val="C00000"/>
                </a:solidFill>
                <a:effectLst>
                  <a:glow rad="127000">
                    <a:srgbClr val="FFFFCC"/>
                  </a:glow>
                </a:effectLst>
              </a:rPr>
            </a:br>
            <a:r>
              <a:rPr lang="en-US" altLang="ja-JP" sz="2400" b="1" dirty="0">
                <a:solidFill>
                  <a:srgbClr val="C00000"/>
                </a:solidFill>
                <a:effectLst>
                  <a:glow rad="127000">
                    <a:srgbClr val="FFFFCC"/>
                  </a:glow>
                </a:effectLst>
              </a:rPr>
              <a:t>(Except for cloud resources)</a:t>
            </a:r>
          </a:p>
        </p:txBody>
      </p:sp>
      <p:sp>
        <p:nvSpPr>
          <p:cNvPr id="28" name="正方形/長方形 27"/>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2650021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Reference 4)</a:t>
            </a:r>
            <a:r>
              <a:rPr lang="ja-JP" altLang="en-US" sz="3600" b="1" dirty="0" smtClean="0"/>
              <a:t> </a:t>
            </a:r>
            <a:r>
              <a:rPr lang="en-US" altLang="ja-JP" sz="3600" b="1" dirty="0" smtClean="0"/>
              <a:t>Defensive automation</a:t>
            </a:r>
            <a:endParaRPr kumimoji="1" lang="ja-JP" altLang="en-US" sz="3600" b="1" dirty="0"/>
          </a:p>
        </p:txBody>
      </p:sp>
      <p:sp>
        <p:nvSpPr>
          <p:cNvPr id="3" name="正方形/長方形 2"/>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ja-JP" altLang="en-US" sz="2800" b="1" dirty="0">
                <a:solidFill>
                  <a:srgbClr val="173E70"/>
                </a:solidFill>
                <a:effectLst>
                  <a:glow rad="63500">
                    <a:schemeClr val="bg1"/>
                  </a:glow>
                </a:effectLst>
                <a:latin typeface="+mn-ea"/>
              </a:rPr>
              <a:t>参考</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1899884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 字 32"/>
          <p:cNvSpPr/>
          <p:nvPr/>
        </p:nvSpPr>
        <p:spPr bwMode="auto">
          <a:xfrm rot="10800000">
            <a:off x="7638996" y="1838080"/>
            <a:ext cx="4110713" cy="2969269"/>
          </a:xfrm>
          <a:prstGeom prst="corner">
            <a:avLst>
              <a:gd name="adj1" fmla="val 39222"/>
              <a:gd name="adj2" fmla="val 50000"/>
            </a:avLst>
          </a:prstGeom>
          <a:solidFill>
            <a:schemeClr val="bg1">
              <a:lumMod val="75000"/>
              <a:alpha val="30000"/>
            </a:schemeClr>
          </a:solidFill>
          <a:ln w="50800">
            <a:solidFill>
              <a:schemeClr val="bg1">
                <a:lumMod val="75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 name="タイトル 1"/>
          <p:cNvSpPr>
            <a:spLocks noGrp="1"/>
          </p:cNvSpPr>
          <p:nvPr>
            <p:ph type="title"/>
          </p:nvPr>
        </p:nvSpPr>
        <p:spPr/>
        <p:txBody>
          <a:bodyPr>
            <a:noAutofit/>
          </a:bodyPr>
          <a:lstStyle/>
          <a:p>
            <a:r>
              <a:rPr lang="en-US" altLang="ja-JP" sz="2000" dirty="0" smtClean="0"/>
              <a:t>【Defensive </a:t>
            </a:r>
            <a:r>
              <a:rPr lang="en-US" altLang="ja-JP" sz="2000" dirty="0" err="1" smtClean="0"/>
              <a:t>Automation】Overview</a:t>
            </a:r>
            <a:r>
              <a:rPr lang="en-US" altLang="ja-JP" sz="2000" dirty="0" smtClean="0"/>
              <a:t> over the Automation and Autonomy </a:t>
            </a:r>
            <a:br>
              <a:rPr lang="en-US" altLang="ja-JP" sz="2000" dirty="0" smtClean="0"/>
            </a:br>
            <a:r>
              <a:rPr lang="en-US" altLang="ja-JP" sz="2000" dirty="0" smtClean="0"/>
              <a:t>Exastro suit is aiming for.</a:t>
            </a:r>
            <a:endParaRPr kumimoji="1" lang="ja-JP" altLang="en-US" sz="2000" dirty="0"/>
          </a:p>
        </p:txBody>
      </p:sp>
      <p:sp>
        <p:nvSpPr>
          <p:cNvPr id="50" name="正方形/長方形 49"/>
          <p:cNvSpPr/>
          <p:nvPr/>
        </p:nvSpPr>
        <p:spPr bwMode="auto">
          <a:xfrm>
            <a:off x="2631188" y="5023263"/>
            <a:ext cx="4284043" cy="736904"/>
          </a:xfrm>
          <a:prstGeom prst="rect">
            <a:avLst/>
          </a:prstGeom>
          <a:solidFill>
            <a:schemeClr val="bg1">
              <a:lumMod val="75000"/>
              <a:alpha val="30000"/>
            </a:schemeClr>
          </a:solidFill>
          <a:ln w="50800" cap="flat" cmpd="sng" algn="ctr">
            <a:solidFill>
              <a:schemeClr val="bg1">
                <a:lumMod val="75000"/>
              </a:schemeClr>
            </a:solidFill>
            <a:prstDash val="solid"/>
            <a:round/>
            <a:headEnd type="none" w="med" len="med"/>
            <a:tailEnd type="none" w="med" len="med"/>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2133" b="1" dirty="0">
                <a:solidFill>
                  <a:srgbClr val="002B62"/>
                </a:solidFill>
                <a:effectLst>
                  <a:glow rad="127000">
                    <a:schemeClr val="bg1"/>
                  </a:glow>
                </a:effectLst>
              </a:rPr>
              <a:t>Automation Softwares</a:t>
            </a:r>
          </a:p>
          <a:p>
            <a:pPr algn="ctr"/>
            <a:r>
              <a:rPr lang="en-US" altLang="ja-JP" sz="1400" b="1" dirty="0">
                <a:solidFill>
                  <a:srgbClr val="002B62"/>
                </a:solidFill>
                <a:effectLst>
                  <a:glow rad="127000">
                    <a:schemeClr val="bg1"/>
                  </a:glow>
                </a:effectLst>
              </a:rPr>
              <a:t>(e.g. </a:t>
            </a:r>
            <a:r>
              <a:rPr lang="ja-JP" altLang="en-US" sz="1400" b="1" dirty="0">
                <a:solidFill>
                  <a:srgbClr val="002B62"/>
                </a:solidFill>
                <a:effectLst>
                  <a:glow rad="127000">
                    <a:schemeClr val="bg1"/>
                  </a:glow>
                </a:effectLst>
              </a:rPr>
              <a:t>    </a:t>
            </a:r>
            <a:r>
              <a:rPr lang="en-US" altLang="ja-JP" sz="1400" b="1" dirty="0">
                <a:solidFill>
                  <a:srgbClr val="002B62"/>
                </a:solidFill>
                <a:effectLst>
                  <a:glow rad="127000">
                    <a:schemeClr val="bg1"/>
                  </a:glow>
                </a:effectLst>
              </a:rPr>
              <a:t>                                      </a:t>
            </a:r>
            <a:r>
              <a:rPr lang="en-US" altLang="ja-JP" sz="1400" b="1" dirty="0" smtClean="0">
                <a:solidFill>
                  <a:srgbClr val="002B62"/>
                </a:solidFill>
                <a:effectLst>
                  <a:glow rad="127000">
                    <a:schemeClr val="bg1"/>
                  </a:glow>
                </a:effectLst>
              </a:rPr>
              <a:t>    </a:t>
            </a:r>
            <a:r>
              <a:rPr lang="en-US" altLang="ja-JP" sz="1400" b="1" dirty="0">
                <a:solidFill>
                  <a:srgbClr val="002B62"/>
                </a:solidFill>
                <a:effectLst>
                  <a:glow rad="127000">
                    <a:schemeClr val="bg1"/>
                  </a:glow>
                </a:effectLst>
              </a:rPr>
              <a:t>)</a:t>
            </a:r>
            <a:endParaRPr lang="ja-JP" altLang="en-US" sz="1400" b="1" dirty="0">
              <a:solidFill>
                <a:srgbClr val="002B62"/>
              </a:solidFill>
              <a:effectLst>
                <a:glow rad="127000">
                  <a:schemeClr val="bg1"/>
                </a:glow>
              </a:effectLst>
            </a:endParaRPr>
          </a:p>
        </p:txBody>
      </p:sp>
      <p:sp>
        <p:nvSpPr>
          <p:cNvPr id="4" name="正方形/長方形 3"/>
          <p:cNvSpPr/>
          <p:nvPr/>
        </p:nvSpPr>
        <p:spPr bwMode="auto">
          <a:xfrm>
            <a:off x="1251214" y="1877281"/>
            <a:ext cx="1014052" cy="1621804"/>
          </a:xfrm>
          <a:prstGeom prst="rect">
            <a:avLst/>
          </a:prstGeom>
          <a:noFill/>
          <a:ln w="50800" cap="flat" cmpd="sng" algn="ctr">
            <a:solidFill>
              <a:schemeClr val="bg1">
                <a:lumMod val="75000"/>
              </a:schemeClr>
            </a:solidFill>
            <a:prstDash val="solid"/>
            <a:round/>
            <a:headEnd type="none" w="med" len="med"/>
            <a:tailEnd type="none" w="med" len="med"/>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grpSp>
        <p:nvGrpSpPr>
          <p:cNvPr id="5" name="グループ化 4">
            <a:extLst>
              <a:ext uri="{FF2B5EF4-FFF2-40B4-BE49-F238E27FC236}">
                <a16:creationId xmlns:a16="http://schemas.microsoft.com/office/drawing/2014/main" id="{0354CE80-49FB-4388-83BA-94DF9E40A5E8}"/>
              </a:ext>
            </a:extLst>
          </p:cNvPr>
          <p:cNvGrpSpPr>
            <a:grpSpLocks noChangeAspect="1"/>
          </p:cNvGrpSpPr>
          <p:nvPr/>
        </p:nvGrpSpPr>
        <p:grpSpPr bwMode="gray">
          <a:xfrm>
            <a:off x="195401" y="2505774"/>
            <a:ext cx="698928" cy="490941"/>
            <a:chOff x="-1828973" y="2716213"/>
            <a:chExt cx="2020481" cy="1419225"/>
          </a:xfrm>
          <a:effectLst/>
        </p:grpSpPr>
        <p:sp>
          <p:nvSpPr>
            <p:cNvPr id="6"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7"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noAutofit/>
            </a:bodyPr>
            <a:lstStyle/>
            <a:p>
              <a:endParaRPr lang="ja-JP" altLang="en-US" sz="2400"/>
            </a:p>
          </p:txBody>
        </p:sp>
      </p:grpSp>
      <p:sp>
        <p:nvSpPr>
          <p:cNvPr id="8" name="正方形/長方形 7"/>
          <p:cNvSpPr/>
          <p:nvPr/>
        </p:nvSpPr>
        <p:spPr bwMode="auto">
          <a:xfrm>
            <a:off x="2631188" y="1865043"/>
            <a:ext cx="4284043" cy="2079836"/>
          </a:xfrm>
          <a:prstGeom prst="rect">
            <a:avLst/>
          </a:prstGeom>
          <a:solidFill>
            <a:srgbClr val="FFFFCC"/>
          </a:solidFill>
          <a:ln w="508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3034" y="1745744"/>
            <a:ext cx="1923207" cy="480000"/>
          </a:xfrm>
          <a:prstGeom prst="rect">
            <a:avLst/>
          </a:prstGeom>
          <a:noFill/>
          <a:effectLst>
            <a:glow rad="38100">
              <a:schemeClr val="bg1"/>
            </a:glow>
          </a:effectLst>
        </p:spPr>
      </p:pic>
      <p:grpSp>
        <p:nvGrpSpPr>
          <p:cNvPr id="10" name="グループ化 9"/>
          <p:cNvGrpSpPr/>
          <p:nvPr/>
        </p:nvGrpSpPr>
        <p:grpSpPr>
          <a:xfrm>
            <a:off x="2753471" y="2361032"/>
            <a:ext cx="2111915" cy="980026"/>
            <a:chOff x="1475656" y="4195810"/>
            <a:chExt cx="1583936" cy="889373"/>
          </a:xfrm>
          <a:effectLst>
            <a:glow rad="38100">
              <a:schemeClr val="bg1"/>
            </a:glow>
          </a:effectLst>
        </p:grpSpPr>
        <p:sp>
          <p:nvSpPr>
            <p:cNvPr id="11" name="円柱 10"/>
            <p:cNvSpPr/>
            <p:nvPr/>
          </p:nvSpPr>
          <p:spPr bwMode="auto">
            <a:xfrm>
              <a:off x="1475656" y="4195810"/>
              <a:ext cx="1583936" cy="889373"/>
            </a:xfrm>
            <a:prstGeom prst="can">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grpSp>
          <p:nvGrpSpPr>
            <p:cNvPr id="12" name="グループ化 11"/>
            <p:cNvGrpSpPr/>
            <p:nvPr/>
          </p:nvGrpSpPr>
          <p:grpSpPr>
            <a:xfrm>
              <a:off x="1583580" y="4496218"/>
              <a:ext cx="1368088" cy="487311"/>
              <a:chOff x="1547664" y="4496218"/>
              <a:chExt cx="1368088" cy="487311"/>
            </a:xfrm>
          </p:grpSpPr>
          <p:grpSp>
            <p:nvGrpSpPr>
              <p:cNvPr id="13" name="グループ化 12"/>
              <p:cNvGrpSpPr/>
              <p:nvPr/>
            </p:nvGrpSpPr>
            <p:grpSpPr>
              <a:xfrm>
                <a:off x="2205952" y="4496218"/>
                <a:ext cx="709800" cy="487311"/>
                <a:chOff x="2186490" y="4496218"/>
                <a:chExt cx="709800" cy="487311"/>
              </a:xfrm>
            </p:grpSpPr>
            <p:grpSp>
              <p:nvGrpSpPr>
                <p:cNvPr id="17" name="グループ化 16"/>
                <p:cNvGrpSpPr/>
                <p:nvPr/>
              </p:nvGrpSpPr>
              <p:grpSpPr>
                <a:xfrm>
                  <a:off x="2224332" y="4496218"/>
                  <a:ext cx="671958" cy="436691"/>
                  <a:chOff x="4924328" y="2704864"/>
                  <a:chExt cx="671958" cy="436691"/>
                </a:xfrm>
              </p:grpSpPr>
              <p:sp>
                <p:nvSpPr>
                  <p:cNvPr id="19" name="フローチャート: 内部記憶 18"/>
                  <p:cNvSpPr/>
                  <p:nvPr/>
                </p:nvSpPr>
                <p:spPr bwMode="auto">
                  <a:xfrm>
                    <a:off x="5020286" y="2704864"/>
                    <a:ext cx="576000" cy="360000"/>
                  </a:xfrm>
                  <a:prstGeom prst="flowChartInternalStorage">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20" name="フローチャート: 内部記憶 19"/>
                  <p:cNvSpPr/>
                  <p:nvPr/>
                </p:nvSpPr>
                <p:spPr bwMode="auto">
                  <a:xfrm>
                    <a:off x="4972307" y="2743210"/>
                    <a:ext cx="576000" cy="360000"/>
                  </a:xfrm>
                  <a:prstGeom prst="flowChartInternalStorage">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21" name="フローチャート: 内部記憶 20"/>
                  <p:cNvSpPr/>
                  <p:nvPr/>
                </p:nvSpPr>
                <p:spPr bwMode="auto">
                  <a:xfrm>
                    <a:off x="4924328" y="2781555"/>
                    <a:ext cx="576000" cy="360000"/>
                  </a:xfrm>
                  <a:prstGeom prst="flowChartInternalStorage">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grpSp>
            <p:sp>
              <p:nvSpPr>
                <p:cNvPr id="18" name="テキスト ボックス 17"/>
                <p:cNvSpPr txBox="1"/>
                <p:nvPr/>
              </p:nvSpPr>
              <p:spPr>
                <a:xfrm>
                  <a:off x="2186490" y="4639167"/>
                  <a:ext cx="638636" cy="344362"/>
                </a:xfrm>
                <a:prstGeom prst="rect">
                  <a:avLst/>
                </a:prstGeom>
                <a:noFill/>
                <a:ln w="25400">
                  <a:noFill/>
                </a:ln>
              </p:spPr>
              <p:txBody>
                <a:bodyPr wrap="none" rtlCol="0">
                  <a:spAutoFit/>
                </a:bodyPr>
                <a:lstStyle/>
                <a:p>
                  <a:pPr algn="ctr"/>
                  <a:r>
                    <a:rPr lang="en-US" altLang="ja-JP" sz="933" b="1" dirty="0">
                      <a:solidFill>
                        <a:srgbClr val="002B62"/>
                      </a:solidFill>
                      <a:effectLst>
                        <a:glow rad="127000">
                          <a:schemeClr val="bg1"/>
                        </a:glow>
                      </a:effectLst>
                    </a:rPr>
                    <a:t>Parameter</a:t>
                  </a:r>
                  <a:br>
                    <a:rPr lang="en-US" altLang="ja-JP" sz="933" b="1" dirty="0">
                      <a:solidFill>
                        <a:srgbClr val="002B62"/>
                      </a:solidFill>
                      <a:effectLst>
                        <a:glow rad="127000">
                          <a:schemeClr val="bg1"/>
                        </a:glow>
                      </a:effectLst>
                    </a:rPr>
                  </a:br>
                  <a:r>
                    <a:rPr lang="en-US" altLang="ja-JP" sz="933" b="1" dirty="0">
                      <a:solidFill>
                        <a:srgbClr val="002B62"/>
                      </a:solidFill>
                      <a:effectLst>
                        <a:glow rad="127000">
                          <a:schemeClr val="bg1"/>
                        </a:glow>
                      </a:effectLst>
                    </a:rPr>
                    <a:t>Lists</a:t>
                  </a:r>
                  <a:endParaRPr lang="ja-JP" altLang="en-US" sz="933" b="1" dirty="0">
                    <a:solidFill>
                      <a:srgbClr val="002B62"/>
                    </a:solidFill>
                    <a:effectLst>
                      <a:glow rad="127000">
                        <a:schemeClr val="bg1"/>
                      </a:glow>
                    </a:effectLst>
                  </a:endParaRPr>
                </a:p>
              </p:txBody>
            </p:sp>
          </p:grpSp>
          <p:grpSp>
            <p:nvGrpSpPr>
              <p:cNvPr id="14" name="グループ化 13"/>
              <p:cNvGrpSpPr/>
              <p:nvPr/>
            </p:nvGrpSpPr>
            <p:grpSpPr>
              <a:xfrm>
                <a:off x="1547664" y="4535754"/>
                <a:ext cx="576000" cy="360000"/>
                <a:chOff x="2224332" y="4572909"/>
                <a:chExt cx="576000" cy="360000"/>
              </a:xfrm>
            </p:grpSpPr>
            <p:sp>
              <p:nvSpPr>
                <p:cNvPr id="15" name="フローチャート: 内部記憶 14"/>
                <p:cNvSpPr/>
                <p:nvPr/>
              </p:nvSpPr>
              <p:spPr bwMode="auto">
                <a:xfrm>
                  <a:off x="2224332" y="4572909"/>
                  <a:ext cx="576000" cy="360000"/>
                </a:xfrm>
                <a:prstGeom prst="flowChartInternalStorage">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16" name="テキスト ボックス 15"/>
                <p:cNvSpPr txBox="1"/>
                <p:nvPr/>
              </p:nvSpPr>
              <p:spPr>
                <a:xfrm>
                  <a:off x="2292236" y="4692669"/>
                  <a:ext cx="500378" cy="214077"/>
                </a:xfrm>
                <a:prstGeom prst="rect">
                  <a:avLst/>
                </a:prstGeom>
                <a:noFill/>
              </p:spPr>
              <p:txBody>
                <a:bodyPr wrap="none" rtlCol="0">
                  <a:spAutoFit/>
                </a:bodyPr>
                <a:lstStyle/>
                <a:p>
                  <a:pPr algn="ctr"/>
                  <a:r>
                    <a:rPr lang="en-US" altLang="ja-JP" sz="933" b="1" dirty="0">
                      <a:solidFill>
                        <a:srgbClr val="002B62"/>
                      </a:solidFill>
                      <a:effectLst>
                        <a:glow rad="127000">
                          <a:schemeClr val="bg1"/>
                        </a:glow>
                      </a:effectLst>
                    </a:rPr>
                    <a:t>Devices</a:t>
                  </a:r>
                  <a:endParaRPr lang="ja-JP" altLang="en-US" sz="933" b="1" dirty="0">
                    <a:solidFill>
                      <a:srgbClr val="002B62"/>
                    </a:solidFill>
                    <a:effectLst>
                      <a:glow rad="127000">
                        <a:schemeClr val="bg1"/>
                      </a:glow>
                    </a:effectLst>
                  </a:endParaRPr>
                </a:p>
              </p:txBody>
            </p:sp>
          </p:grpSp>
        </p:grpSp>
      </p:grpSp>
      <p:sp>
        <p:nvSpPr>
          <p:cNvPr id="22" name="フローチャート: 複数書類 21"/>
          <p:cNvSpPr/>
          <p:nvPr/>
        </p:nvSpPr>
        <p:spPr bwMode="auto">
          <a:xfrm>
            <a:off x="5013229" y="2427288"/>
            <a:ext cx="772748" cy="843965"/>
          </a:xfrm>
          <a:prstGeom prst="flowChartMultidocument">
            <a:avLst/>
          </a:prstGeom>
          <a:solidFill>
            <a:schemeClr val="bg1"/>
          </a:solidFill>
          <a:ln w="254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933" b="1" dirty="0">
                <a:solidFill>
                  <a:srgbClr val="002B62"/>
                </a:solidFill>
                <a:effectLst>
                  <a:glow rad="127000">
                    <a:schemeClr val="bg1"/>
                  </a:glow>
                </a:effectLst>
              </a:rPr>
              <a:t>Playbooks</a:t>
            </a:r>
            <a:br>
              <a:rPr lang="en-US" altLang="ja-JP" sz="933" b="1" dirty="0">
                <a:solidFill>
                  <a:srgbClr val="002B62"/>
                </a:solidFill>
                <a:effectLst>
                  <a:glow rad="127000">
                    <a:schemeClr val="bg1"/>
                  </a:glow>
                </a:effectLst>
              </a:rPr>
            </a:br>
            <a:r>
              <a:rPr lang="en-US" altLang="ja-JP" sz="667" b="1" dirty="0">
                <a:solidFill>
                  <a:srgbClr val="002B62"/>
                </a:solidFill>
                <a:effectLst>
                  <a:glow rad="127000">
                    <a:schemeClr val="bg1"/>
                  </a:glow>
                </a:effectLst>
              </a:rPr>
              <a:t>(modularized)</a:t>
            </a:r>
            <a:endParaRPr lang="ja-JP" altLang="en-US" sz="667" b="1" dirty="0">
              <a:solidFill>
                <a:srgbClr val="002B62"/>
              </a:solidFill>
              <a:effectLst>
                <a:glow rad="127000">
                  <a:schemeClr val="bg1"/>
                </a:glow>
              </a:effectLst>
            </a:endParaRPr>
          </a:p>
        </p:txBody>
      </p:sp>
      <p:sp>
        <p:nvSpPr>
          <p:cNvPr id="23" name="フローチャート: 複数書類 22"/>
          <p:cNvSpPr/>
          <p:nvPr/>
        </p:nvSpPr>
        <p:spPr bwMode="auto">
          <a:xfrm>
            <a:off x="5941202" y="2427288"/>
            <a:ext cx="772748" cy="843965"/>
          </a:xfrm>
          <a:prstGeom prst="flowChartMultidocument">
            <a:avLst/>
          </a:prstGeom>
          <a:solidFill>
            <a:schemeClr val="bg1"/>
          </a:solidFill>
          <a:ln w="254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933" b="1" dirty="0">
                <a:solidFill>
                  <a:srgbClr val="002B62"/>
                </a:solidFill>
                <a:effectLst>
                  <a:glow rad="127000">
                    <a:schemeClr val="bg1"/>
                  </a:glow>
                </a:effectLst>
              </a:rPr>
              <a:t>Files</a:t>
            </a:r>
          </a:p>
          <a:p>
            <a:pPr algn="ctr"/>
            <a:r>
              <a:rPr lang="en-US" altLang="ja-JP" sz="933" b="1" dirty="0">
                <a:solidFill>
                  <a:srgbClr val="002B62"/>
                </a:solidFill>
                <a:effectLst>
                  <a:glow rad="127000">
                    <a:schemeClr val="bg1"/>
                  </a:glow>
                </a:effectLst>
              </a:rPr>
              <a:t>and</a:t>
            </a:r>
          </a:p>
          <a:p>
            <a:pPr algn="ctr"/>
            <a:r>
              <a:rPr lang="en-US" altLang="ja-JP" sz="933" b="1" dirty="0">
                <a:solidFill>
                  <a:srgbClr val="002B62"/>
                </a:solidFill>
                <a:effectLst>
                  <a:glow rad="127000">
                    <a:schemeClr val="bg1"/>
                  </a:glow>
                </a:effectLst>
              </a:rPr>
              <a:t>Templates</a:t>
            </a:r>
            <a:endParaRPr lang="ja-JP" altLang="en-US" sz="933" b="1" dirty="0">
              <a:solidFill>
                <a:srgbClr val="002B62"/>
              </a:solidFill>
              <a:effectLst>
                <a:glow rad="127000">
                  <a:schemeClr val="bg1"/>
                </a:glow>
              </a:effectLst>
            </a:endParaRPr>
          </a:p>
        </p:txBody>
      </p:sp>
      <p:sp>
        <p:nvSpPr>
          <p:cNvPr id="27" name="下矢印 26"/>
          <p:cNvSpPr/>
          <p:nvPr/>
        </p:nvSpPr>
        <p:spPr bwMode="auto">
          <a:xfrm rot="16200000">
            <a:off x="2253033" y="2486567"/>
            <a:ext cx="337367" cy="558495"/>
          </a:xfrm>
          <a:prstGeom prst="downArrow">
            <a:avLst/>
          </a:prstGeom>
          <a:solidFill>
            <a:schemeClr val="bg1"/>
          </a:solidFill>
          <a:ln w="38100" cap="flat" cmpd="sng" algn="ctr">
            <a:solidFill>
              <a:schemeClr val="bg1">
                <a:lumMod val="75000"/>
              </a:schemeClr>
            </a:solidFill>
            <a:prstDash val="solid"/>
            <a:round/>
            <a:headEnd type="none" w="med" len="med"/>
            <a:tailEnd type="none" w="med" len="med"/>
          </a:ln>
          <a:effectLst>
            <a:glow rad="127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29" name="U ターン矢印 28"/>
          <p:cNvSpPr/>
          <p:nvPr/>
        </p:nvSpPr>
        <p:spPr bwMode="auto">
          <a:xfrm rot="3600000" flipH="1">
            <a:off x="5541277" y="3155992"/>
            <a:ext cx="406992" cy="431579"/>
          </a:xfrm>
          <a:prstGeom prst="uturnArrow">
            <a:avLst>
              <a:gd name="adj1" fmla="val 25000"/>
              <a:gd name="adj2" fmla="val 25000"/>
              <a:gd name="adj3" fmla="val 25000"/>
              <a:gd name="adj4" fmla="val 43750"/>
              <a:gd name="adj5" fmla="val 100000"/>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30" name="U ターン矢印 29"/>
          <p:cNvSpPr/>
          <p:nvPr/>
        </p:nvSpPr>
        <p:spPr bwMode="auto">
          <a:xfrm rot="18541063" flipH="1">
            <a:off x="3746004" y="3155992"/>
            <a:ext cx="406992" cy="431579"/>
          </a:xfrm>
          <a:prstGeom prst="uturnArrow">
            <a:avLst>
              <a:gd name="adj1" fmla="val 25000"/>
              <a:gd name="adj2" fmla="val 25000"/>
              <a:gd name="adj3" fmla="val 25000"/>
              <a:gd name="adj4" fmla="val 43750"/>
              <a:gd name="adj5" fmla="val 100000"/>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32" name="正方形/長方形 31"/>
          <p:cNvSpPr/>
          <p:nvPr/>
        </p:nvSpPr>
        <p:spPr bwMode="auto">
          <a:xfrm>
            <a:off x="2623034" y="5887244"/>
            <a:ext cx="4300353" cy="541955"/>
          </a:xfrm>
          <a:prstGeom prst="rect">
            <a:avLst/>
          </a:prstGeom>
          <a:solidFill>
            <a:srgbClr val="002B62"/>
          </a:solidFill>
          <a:ln w="25400" cap="flat" cmpd="sng" algn="ctr">
            <a:no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ja-JP" sz="2667" b="1" dirty="0">
                <a:solidFill>
                  <a:schemeClr val="bg1"/>
                </a:solidFill>
              </a:rPr>
              <a:t>System</a:t>
            </a:r>
            <a:endParaRPr lang="ja-JP" altLang="en-US" sz="2667" b="1" dirty="0">
              <a:solidFill>
                <a:schemeClr val="bg1"/>
              </a:solidFill>
            </a:endParaRPr>
          </a:p>
        </p:txBody>
      </p:sp>
      <p:sp>
        <p:nvSpPr>
          <p:cNvPr id="34" name="正方形/長方形 33"/>
          <p:cNvSpPr/>
          <p:nvPr/>
        </p:nvSpPr>
        <p:spPr bwMode="auto">
          <a:xfrm>
            <a:off x="2631188" y="4111459"/>
            <a:ext cx="4284043" cy="761589"/>
          </a:xfrm>
          <a:prstGeom prst="rect">
            <a:avLst/>
          </a:prstGeom>
          <a:solidFill>
            <a:schemeClr val="bg1">
              <a:lumMod val="75000"/>
              <a:alpha val="30000"/>
            </a:schemeClr>
          </a:solidFill>
          <a:ln w="50800" cap="flat" cmpd="sng" algn="ctr">
            <a:solidFill>
              <a:schemeClr val="bg1">
                <a:lumMod val="75000"/>
              </a:schemeClr>
            </a:solidFill>
            <a:prstDash val="solid"/>
            <a:round/>
            <a:headEnd type="none" w="med" len="med"/>
            <a:tailEnd type="none" w="med" len="med"/>
          </a:ln>
          <a:effectLst/>
          <a:extLst/>
        </p:spPr>
        <p:txBody>
          <a:bodyPr rot="0" spcFirstLastPara="0" vertOverflow="overflow" horzOverflow="overflow" vert="horz" wrap="none" lIns="121920" tIns="60960" rIns="121920" bIns="60960" numCol="1" spcCol="0" rtlCol="0" fromWordArt="0" anchor="t" anchorCtr="0" forceAA="0" compatLnSpc="1">
            <a:prstTxWarp prst="textNoShape">
              <a:avLst/>
            </a:prstTxWarp>
            <a:noAutofit/>
          </a:bodyPr>
          <a:lstStyle/>
          <a:p>
            <a:r>
              <a:rPr lang="en-US" altLang="ja-JP" sz="1400" b="1" dirty="0">
                <a:solidFill>
                  <a:srgbClr val="002B62"/>
                </a:solidFill>
                <a:effectLst>
                  <a:glow rad="127000">
                    <a:schemeClr val="bg1"/>
                  </a:glow>
                </a:effectLst>
              </a:rPr>
              <a:t>Input </a:t>
            </a:r>
            <a:r>
              <a:rPr lang="en-US" altLang="ja-JP" sz="1400" b="1" dirty="0" err="1">
                <a:solidFill>
                  <a:srgbClr val="002B62"/>
                </a:solidFill>
                <a:effectLst>
                  <a:glow rad="127000">
                    <a:schemeClr val="bg1"/>
                  </a:glow>
                </a:effectLst>
              </a:rPr>
              <a:t>datas</a:t>
            </a:r>
            <a:endParaRPr lang="ja-JP" altLang="en-US" sz="1400" b="1" dirty="0">
              <a:solidFill>
                <a:srgbClr val="002B62"/>
              </a:solidFill>
              <a:effectLst>
                <a:glow rad="127000">
                  <a:schemeClr val="bg1"/>
                </a:glow>
              </a:effectLst>
            </a:endParaRPr>
          </a:p>
        </p:txBody>
      </p:sp>
      <p:sp>
        <p:nvSpPr>
          <p:cNvPr id="36" name="フローチャート: 複数書類 35"/>
          <p:cNvSpPr/>
          <p:nvPr/>
        </p:nvSpPr>
        <p:spPr bwMode="auto">
          <a:xfrm>
            <a:off x="4882414" y="4175903"/>
            <a:ext cx="772748" cy="634085"/>
          </a:xfrm>
          <a:prstGeom prst="flowChartMultidocument">
            <a:avLst/>
          </a:prstGeom>
          <a:solidFill>
            <a:schemeClr val="bg1"/>
          </a:solidFill>
          <a:ln w="254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933" b="1" dirty="0">
                <a:solidFill>
                  <a:srgbClr val="002B62"/>
                </a:solidFill>
                <a:effectLst>
                  <a:glow rad="127000">
                    <a:schemeClr val="bg1"/>
                  </a:glow>
                </a:effectLst>
              </a:rPr>
              <a:t>Playbooks</a:t>
            </a:r>
            <a:br>
              <a:rPr lang="en-US" altLang="ja-JP" sz="933" b="1" dirty="0">
                <a:solidFill>
                  <a:srgbClr val="002B62"/>
                </a:solidFill>
                <a:effectLst>
                  <a:glow rad="127000">
                    <a:schemeClr val="bg1"/>
                  </a:glow>
                </a:effectLst>
              </a:rPr>
            </a:br>
            <a:r>
              <a:rPr lang="en-US" altLang="ja-JP" sz="667" b="1" dirty="0">
                <a:solidFill>
                  <a:srgbClr val="002B62"/>
                </a:solidFill>
                <a:effectLst>
                  <a:glow rad="127000">
                    <a:schemeClr val="bg1"/>
                  </a:glow>
                </a:effectLst>
              </a:rPr>
              <a:t>(combined)</a:t>
            </a:r>
            <a:endParaRPr lang="ja-JP" altLang="en-US" sz="667" b="1" dirty="0">
              <a:solidFill>
                <a:srgbClr val="002B62"/>
              </a:solidFill>
              <a:effectLst>
                <a:glow rad="127000">
                  <a:schemeClr val="bg1"/>
                </a:glow>
              </a:effectLst>
            </a:endParaRPr>
          </a:p>
        </p:txBody>
      </p:sp>
      <p:grpSp>
        <p:nvGrpSpPr>
          <p:cNvPr id="43" name="グループ化 42"/>
          <p:cNvGrpSpPr>
            <a:grpSpLocks noChangeAspect="1"/>
          </p:cNvGrpSpPr>
          <p:nvPr/>
        </p:nvGrpSpPr>
        <p:grpSpPr bwMode="gray">
          <a:xfrm>
            <a:off x="1387280" y="2330399"/>
            <a:ext cx="683237" cy="606956"/>
            <a:chOff x="5792249" y="5031001"/>
            <a:chExt cx="855980" cy="760413"/>
          </a:xfrm>
          <a:effectLst/>
        </p:grpSpPr>
        <p:sp>
          <p:nvSpPr>
            <p:cNvPr id="44" name="Freeform 103"/>
            <p:cNvSpPr>
              <a:spLocks noChangeAspect="1"/>
            </p:cNvSpPr>
            <p:nvPr/>
          </p:nvSpPr>
          <p:spPr bwMode="gray">
            <a:xfrm>
              <a:off x="5792249" y="5031001"/>
              <a:ext cx="855980" cy="760413"/>
            </a:xfrm>
            <a:custGeom>
              <a:avLst/>
              <a:gdLst>
                <a:gd name="T0" fmla="*/ 1127 w 1141"/>
                <a:gd name="T1" fmla="*/ 434 h 1014"/>
                <a:gd name="T2" fmla="*/ 489 w 1141"/>
                <a:gd name="T3" fmla="*/ 0 h 1014"/>
                <a:gd name="T4" fmla="*/ 119 w 1141"/>
                <a:gd name="T5" fmla="*/ 109 h 1014"/>
                <a:gd name="T6" fmla="*/ 0 w 1141"/>
                <a:gd name="T7" fmla="*/ 334 h 1014"/>
                <a:gd name="T8" fmla="*/ 200 w 1141"/>
                <a:gd name="T9" fmla="*/ 596 h 1014"/>
                <a:gd name="T10" fmla="*/ 308 w 1141"/>
                <a:gd name="T11" fmla="*/ 737 h 1014"/>
                <a:gd name="T12" fmla="*/ 378 w 1141"/>
                <a:gd name="T13" fmla="*/ 751 h 1014"/>
                <a:gd name="T14" fmla="*/ 489 w 1141"/>
                <a:gd name="T15" fmla="*/ 750 h 1014"/>
                <a:gd name="T16" fmla="*/ 611 w 1141"/>
                <a:gd name="T17" fmla="*/ 980 h 1014"/>
                <a:gd name="T18" fmla="*/ 669 w 1141"/>
                <a:gd name="T19" fmla="*/ 1014 h 1014"/>
                <a:gd name="T20" fmla="*/ 704 w 1141"/>
                <a:gd name="T21" fmla="*/ 1014 h 1014"/>
                <a:gd name="T22" fmla="*/ 743 w 1141"/>
                <a:gd name="T23" fmla="*/ 963 h 1014"/>
                <a:gd name="T24" fmla="*/ 713 w 1141"/>
                <a:gd name="T25" fmla="*/ 864 h 1014"/>
                <a:gd name="T26" fmla="*/ 790 w 1141"/>
                <a:gd name="T27" fmla="*/ 875 h 1014"/>
                <a:gd name="T28" fmla="*/ 1036 w 1141"/>
                <a:gd name="T29" fmla="*/ 711 h 1014"/>
                <a:gd name="T30" fmla="*/ 1141 w 1141"/>
                <a:gd name="T31" fmla="*/ 516 h 1014"/>
                <a:gd name="T32" fmla="*/ 1127 w 1141"/>
                <a:gd name="T33" fmla="*/ 43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1" h="1014">
                  <a:moveTo>
                    <a:pt x="1127" y="434"/>
                  </a:moveTo>
                  <a:cubicBezTo>
                    <a:pt x="1013" y="146"/>
                    <a:pt x="799" y="0"/>
                    <a:pt x="489" y="0"/>
                  </a:cubicBezTo>
                  <a:cubicBezTo>
                    <a:pt x="349" y="0"/>
                    <a:pt x="214" y="40"/>
                    <a:pt x="119" y="109"/>
                  </a:cubicBezTo>
                  <a:cubicBezTo>
                    <a:pt x="46" y="160"/>
                    <a:pt x="0" y="245"/>
                    <a:pt x="0" y="334"/>
                  </a:cubicBezTo>
                  <a:cubicBezTo>
                    <a:pt x="0" y="456"/>
                    <a:pt x="83" y="564"/>
                    <a:pt x="200" y="596"/>
                  </a:cubicBezTo>
                  <a:cubicBezTo>
                    <a:pt x="208" y="660"/>
                    <a:pt x="250" y="713"/>
                    <a:pt x="308" y="737"/>
                  </a:cubicBezTo>
                  <a:cubicBezTo>
                    <a:pt x="309" y="737"/>
                    <a:pt x="343" y="751"/>
                    <a:pt x="378" y="751"/>
                  </a:cubicBezTo>
                  <a:cubicBezTo>
                    <a:pt x="384" y="751"/>
                    <a:pt x="489" y="750"/>
                    <a:pt x="489" y="750"/>
                  </a:cubicBezTo>
                  <a:cubicBezTo>
                    <a:pt x="611" y="980"/>
                    <a:pt x="611" y="980"/>
                    <a:pt x="611" y="980"/>
                  </a:cubicBezTo>
                  <a:cubicBezTo>
                    <a:pt x="621" y="999"/>
                    <a:pt x="646" y="1014"/>
                    <a:pt x="669" y="1014"/>
                  </a:cubicBezTo>
                  <a:cubicBezTo>
                    <a:pt x="704" y="1014"/>
                    <a:pt x="704" y="1014"/>
                    <a:pt x="704" y="1014"/>
                  </a:cubicBezTo>
                  <a:cubicBezTo>
                    <a:pt x="745" y="1012"/>
                    <a:pt x="747" y="977"/>
                    <a:pt x="743" y="963"/>
                  </a:cubicBezTo>
                  <a:cubicBezTo>
                    <a:pt x="713" y="864"/>
                    <a:pt x="713" y="864"/>
                    <a:pt x="713" y="864"/>
                  </a:cubicBezTo>
                  <a:cubicBezTo>
                    <a:pt x="737" y="871"/>
                    <a:pt x="763" y="875"/>
                    <a:pt x="790" y="875"/>
                  </a:cubicBezTo>
                  <a:cubicBezTo>
                    <a:pt x="901" y="875"/>
                    <a:pt x="996" y="807"/>
                    <a:pt x="1036" y="711"/>
                  </a:cubicBezTo>
                  <a:cubicBezTo>
                    <a:pt x="1099" y="669"/>
                    <a:pt x="1141" y="597"/>
                    <a:pt x="1141" y="516"/>
                  </a:cubicBezTo>
                  <a:cubicBezTo>
                    <a:pt x="1141" y="490"/>
                    <a:pt x="1135" y="459"/>
                    <a:pt x="1127" y="434"/>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sp>
          <p:nvSpPr>
            <p:cNvPr id="45" name="Freeform 109"/>
            <p:cNvSpPr>
              <a:spLocks noChangeAspect="1"/>
            </p:cNvSpPr>
            <p:nvPr/>
          </p:nvSpPr>
          <p:spPr bwMode="gray">
            <a:xfrm>
              <a:off x="5822412" y="5061164"/>
              <a:ext cx="795655" cy="700405"/>
            </a:xfrm>
            <a:custGeom>
              <a:avLst/>
              <a:gdLst/>
              <a:ahLst/>
              <a:cxnLst/>
              <a:rect l="l" t="t" r="r" b="b"/>
              <a:pathLst>
                <a:path w="3978275" h="3502025">
                  <a:moveTo>
                    <a:pt x="1852612" y="2662237"/>
                  </a:moveTo>
                  <a:cubicBezTo>
                    <a:pt x="1852612" y="2662237"/>
                    <a:pt x="1852612" y="2662237"/>
                    <a:pt x="2242054" y="2662237"/>
                  </a:cubicBezTo>
                  <a:lnTo>
                    <a:pt x="2489200" y="3502025"/>
                  </a:lnTo>
                  <a:cubicBezTo>
                    <a:pt x="2489200" y="3502025"/>
                    <a:pt x="2489200" y="3502025"/>
                    <a:pt x="2358138" y="3502025"/>
                  </a:cubicBezTo>
                  <a:cubicBezTo>
                    <a:pt x="2328181" y="3502025"/>
                    <a:pt x="2286990" y="3479531"/>
                    <a:pt x="2272011" y="3453287"/>
                  </a:cubicBezTo>
                  <a:cubicBezTo>
                    <a:pt x="2272011" y="3453287"/>
                    <a:pt x="2272011" y="3453287"/>
                    <a:pt x="1852612" y="2662237"/>
                  </a:cubicBezTo>
                  <a:close/>
                  <a:moveTo>
                    <a:pt x="3505200" y="2620962"/>
                  </a:moveTo>
                  <a:cubicBezTo>
                    <a:pt x="3351497" y="2837722"/>
                    <a:pt x="3096574" y="2979737"/>
                    <a:pt x="2811661" y="2979737"/>
                  </a:cubicBezTo>
                  <a:cubicBezTo>
                    <a:pt x="2691697" y="2979737"/>
                    <a:pt x="2575482" y="2953577"/>
                    <a:pt x="2470514" y="2908730"/>
                  </a:cubicBezTo>
                  <a:cubicBezTo>
                    <a:pt x="2470509" y="2908715"/>
                    <a:pt x="2469930" y="2906810"/>
                    <a:pt x="2395537" y="2662072"/>
                  </a:cubicBezTo>
                  <a:cubicBezTo>
                    <a:pt x="2395659" y="2662072"/>
                    <a:pt x="3235283" y="2665809"/>
                    <a:pt x="3246529" y="2665809"/>
                  </a:cubicBezTo>
                  <a:cubicBezTo>
                    <a:pt x="3336501" y="2665809"/>
                    <a:pt x="3422725" y="2647123"/>
                    <a:pt x="3505200" y="2620962"/>
                  </a:cubicBezTo>
                  <a:close/>
                  <a:moveTo>
                    <a:pt x="3179620" y="1338793"/>
                  </a:moveTo>
                  <a:cubicBezTo>
                    <a:pt x="3138375" y="1335044"/>
                    <a:pt x="3100880" y="1365041"/>
                    <a:pt x="3097130" y="1402538"/>
                  </a:cubicBezTo>
                  <a:cubicBezTo>
                    <a:pt x="3055885" y="1800002"/>
                    <a:pt x="2669681" y="1946239"/>
                    <a:pt x="2437209" y="1946239"/>
                  </a:cubicBezTo>
                  <a:cubicBezTo>
                    <a:pt x="2437174" y="1946239"/>
                    <a:pt x="2432681" y="1946239"/>
                    <a:pt x="1829782" y="1946239"/>
                  </a:cubicBezTo>
                  <a:cubicBezTo>
                    <a:pt x="1772141" y="1945345"/>
                    <a:pt x="1667345" y="1945345"/>
                    <a:pt x="1476813" y="1945345"/>
                  </a:cubicBezTo>
                  <a:cubicBezTo>
                    <a:pt x="1469319" y="1949096"/>
                    <a:pt x="1379388" y="1949096"/>
                    <a:pt x="1315687" y="1844047"/>
                  </a:cubicBezTo>
                  <a:cubicBezTo>
                    <a:pt x="1293205" y="1806530"/>
                    <a:pt x="1248239" y="1795274"/>
                    <a:pt x="1210768" y="1817785"/>
                  </a:cubicBezTo>
                  <a:cubicBezTo>
                    <a:pt x="1177044" y="1840296"/>
                    <a:pt x="1165803" y="1885317"/>
                    <a:pt x="1188285" y="1919082"/>
                  </a:cubicBezTo>
                  <a:cubicBezTo>
                    <a:pt x="1214515" y="1967855"/>
                    <a:pt x="1248239" y="2001621"/>
                    <a:pt x="1281963" y="2027883"/>
                  </a:cubicBezTo>
                  <a:cubicBezTo>
                    <a:pt x="1248239" y="2057897"/>
                    <a:pt x="1218262" y="2095415"/>
                    <a:pt x="1192033" y="2147939"/>
                  </a:cubicBezTo>
                  <a:cubicBezTo>
                    <a:pt x="1177044" y="2185457"/>
                    <a:pt x="1195780" y="2226726"/>
                    <a:pt x="1229504" y="2245485"/>
                  </a:cubicBezTo>
                  <a:cubicBezTo>
                    <a:pt x="1274469" y="2271747"/>
                    <a:pt x="1315687" y="2237982"/>
                    <a:pt x="1330676" y="2211719"/>
                  </a:cubicBezTo>
                  <a:cubicBezTo>
                    <a:pt x="1375641" y="2110422"/>
                    <a:pt x="1443089" y="2095415"/>
                    <a:pt x="1446836" y="2095415"/>
                  </a:cubicBezTo>
                  <a:cubicBezTo>
                    <a:pt x="1454335" y="2095415"/>
                    <a:pt x="1671664" y="2095415"/>
                    <a:pt x="1900238" y="2095415"/>
                  </a:cubicBezTo>
                  <a:cubicBezTo>
                    <a:pt x="2160062" y="2096225"/>
                    <a:pt x="2437118" y="2096225"/>
                    <a:pt x="2437209" y="2096225"/>
                  </a:cubicBezTo>
                  <a:cubicBezTo>
                    <a:pt x="2628436" y="2096225"/>
                    <a:pt x="2902154" y="2013733"/>
                    <a:pt x="3078382" y="1811251"/>
                  </a:cubicBezTo>
                  <a:cubicBezTo>
                    <a:pt x="3115878" y="1852497"/>
                    <a:pt x="3175871" y="1912492"/>
                    <a:pt x="3209617" y="1946239"/>
                  </a:cubicBezTo>
                  <a:cubicBezTo>
                    <a:pt x="3292081" y="2028706"/>
                    <a:pt x="3220910" y="2186119"/>
                    <a:pt x="3220866" y="2186217"/>
                  </a:cubicBezTo>
                  <a:cubicBezTo>
                    <a:pt x="3202118" y="2223714"/>
                    <a:pt x="3217116" y="2268710"/>
                    <a:pt x="3254611" y="2283708"/>
                  </a:cubicBezTo>
                  <a:cubicBezTo>
                    <a:pt x="3303356" y="2306206"/>
                    <a:pt x="3340851" y="2276209"/>
                    <a:pt x="3355849" y="2249961"/>
                  </a:cubicBezTo>
                  <a:cubicBezTo>
                    <a:pt x="3359599" y="2242462"/>
                    <a:pt x="3404594" y="2141221"/>
                    <a:pt x="3397094" y="2028731"/>
                  </a:cubicBezTo>
                  <a:cubicBezTo>
                    <a:pt x="3479584" y="2039980"/>
                    <a:pt x="3558325" y="2013733"/>
                    <a:pt x="3637066" y="1949988"/>
                  </a:cubicBezTo>
                  <a:cubicBezTo>
                    <a:pt x="3670812" y="1923741"/>
                    <a:pt x="3674561" y="1878745"/>
                    <a:pt x="3648314" y="1844998"/>
                  </a:cubicBezTo>
                  <a:cubicBezTo>
                    <a:pt x="3622068" y="1811251"/>
                    <a:pt x="3577073" y="1807501"/>
                    <a:pt x="3543327" y="1833749"/>
                  </a:cubicBezTo>
                  <a:cubicBezTo>
                    <a:pt x="3442089" y="1912492"/>
                    <a:pt x="3367098" y="1882495"/>
                    <a:pt x="3314604" y="1841248"/>
                  </a:cubicBezTo>
                  <a:cubicBezTo>
                    <a:pt x="3269610" y="1803752"/>
                    <a:pt x="3198368" y="1721259"/>
                    <a:pt x="3164622" y="1683763"/>
                  </a:cubicBezTo>
                  <a:cubicBezTo>
                    <a:pt x="3205867" y="1608769"/>
                    <a:pt x="3235864" y="1522527"/>
                    <a:pt x="3247112" y="1421286"/>
                  </a:cubicBezTo>
                  <a:cubicBezTo>
                    <a:pt x="3250862" y="1380040"/>
                    <a:pt x="3220866" y="1342543"/>
                    <a:pt x="3179620" y="1338793"/>
                  </a:cubicBezTo>
                  <a:close/>
                  <a:moveTo>
                    <a:pt x="854075" y="138112"/>
                  </a:moveTo>
                  <a:lnTo>
                    <a:pt x="850325" y="141872"/>
                  </a:lnTo>
                  <a:cubicBezTo>
                    <a:pt x="794068" y="228349"/>
                    <a:pt x="760313" y="326105"/>
                    <a:pt x="737810" y="423862"/>
                  </a:cubicBezTo>
                  <a:cubicBezTo>
                    <a:pt x="689054" y="356184"/>
                    <a:pt x="632797" y="303546"/>
                    <a:pt x="565288" y="273467"/>
                  </a:cubicBezTo>
                  <a:cubicBezTo>
                    <a:pt x="561538" y="273467"/>
                    <a:pt x="557787" y="273467"/>
                    <a:pt x="554037" y="273467"/>
                  </a:cubicBezTo>
                  <a:cubicBezTo>
                    <a:pt x="647799" y="220829"/>
                    <a:pt x="749062" y="175710"/>
                    <a:pt x="854075" y="138112"/>
                  </a:cubicBezTo>
                  <a:close/>
                  <a:moveTo>
                    <a:pt x="1399638" y="44165"/>
                  </a:moveTo>
                  <a:cubicBezTo>
                    <a:pt x="1504039" y="48910"/>
                    <a:pt x="1592622" y="82657"/>
                    <a:pt x="1668551" y="150151"/>
                  </a:cubicBezTo>
                  <a:cubicBezTo>
                    <a:pt x="1901023" y="352632"/>
                    <a:pt x="1904772" y="791341"/>
                    <a:pt x="1904772" y="795093"/>
                  </a:cubicBezTo>
                  <a:cubicBezTo>
                    <a:pt x="1904772" y="836339"/>
                    <a:pt x="1938518" y="870086"/>
                    <a:pt x="1979764" y="870086"/>
                  </a:cubicBezTo>
                  <a:cubicBezTo>
                    <a:pt x="2021009" y="870086"/>
                    <a:pt x="2054755" y="836339"/>
                    <a:pt x="2054755" y="795093"/>
                  </a:cubicBezTo>
                  <a:cubicBezTo>
                    <a:pt x="2054755" y="585112"/>
                    <a:pt x="2122246" y="408877"/>
                    <a:pt x="2234733" y="303887"/>
                  </a:cubicBezTo>
                  <a:cubicBezTo>
                    <a:pt x="2328472" y="221394"/>
                    <a:pt x="2448458" y="187648"/>
                    <a:pt x="2598440" y="206396"/>
                  </a:cubicBezTo>
                  <a:cubicBezTo>
                    <a:pt x="3040887" y="255141"/>
                    <a:pt x="3093380" y="832589"/>
                    <a:pt x="3097130" y="896333"/>
                  </a:cubicBezTo>
                  <a:cubicBezTo>
                    <a:pt x="3100880" y="937580"/>
                    <a:pt x="3130876" y="967577"/>
                    <a:pt x="3175871" y="967577"/>
                  </a:cubicBezTo>
                  <a:cubicBezTo>
                    <a:pt x="3217116" y="963827"/>
                    <a:pt x="3247112" y="930080"/>
                    <a:pt x="3247112" y="888834"/>
                  </a:cubicBezTo>
                  <a:cubicBezTo>
                    <a:pt x="3235864" y="731348"/>
                    <a:pt x="3190869" y="562614"/>
                    <a:pt x="3115878" y="420126"/>
                  </a:cubicBezTo>
                  <a:cubicBezTo>
                    <a:pt x="3265860" y="528867"/>
                    <a:pt x="3528329" y="821340"/>
                    <a:pt x="3535828" y="828839"/>
                  </a:cubicBezTo>
                  <a:cubicBezTo>
                    <a:pt x="3543327" y="840088"/>
                    <a:pt x="3734554" y="1065068"/>
                    <a:pt x="3644565" y="1571273"/>
                  </a:cubicBezTo>
                  <a:cubicBezTo>
                    <a:pt x="3637066" y="1608769"/>
                    <a:pt x="3663312" y="1650016"/>
                    <a:pt x="3704558" y="1657515"/>
                  </a:cubicBezTo>
                  <a:cubicBezTo>
                    <a:pt x="3753302" y="1665014"/>
                    <a:pt x="3783298" y="1631267"/>
                    <a:pt x="3790797" y="1597520"/>
                  </a:cubicBezTo>
                  <a:cubicBezTo>
                    <a:pt x="3813295" y="1470032"/>
                    <a:pt x="3817044" y="1361291"/>
                    <a:pt x="3813295" y="1263800"/>
                  </a:cubicBezTo>
                  <a:cubicBezTo>
                    <a:pt x="3974526" y="1578772"/>
                    <a:pt x="3978275" y="1698761"/>
                    <a:pt x="3978275" y="1785003"/>
                  </a:cubicBezTo>
                  <a:cubicBezTo>
                    <a:pt x="3978275" y="2186217"/>
                    <a:pt x="3652064" y="2516187"/>
                    <a:pt x="3247112" y="2516187"/>
                  </a:cubicBezTo>
                  <a:cubicBezTo>
                    <a:pt x="3239613" y="2516187"/>
                    <a:pt x="2399714" y="2516187"/>
                    <a:pt x="1829782" y="2516187"/>
                  </a:cubicBezTo>
                  <a:cubicBezTo>
                    <a:pt x="1538297" y="2515611"/>
                    <a:pt x="1319490" y="2515611"/>
                    <a:pt x="1319434" y="2515611"/>
                  </a:cubicBezTo>
                  <a:cubicBezTo>
                    <a:pt x="944723" y="2519363"/>
                    <a:pt x="749872" y="2271747"/>
                    <a:pt x="746125" y="1997869"/>
                  </a:cubicBezTo>
                  <a:cubicBezTo>
                    <a:pt x="746125" y="1708984"/>
                    <a:pt x="982194" y="1476375"/>
                    <a:pt x="1266975" y="1476375"/>
                  </a:cubicBezTo>
                  <a:cubicBezTo>
                    <a:pt x="1267013" y="1476375"/>
                    <a:pt x="1271923" y="1476375"/>
                    <a:pt x="1900238" y="1476375"/>
                  </a:cubicBezTo>
                  <a:cubicBezTo>
                    <a:pt x="1900238" y="1476385"/>
                    <a:pt x="1900238" y="1476484"/>
                    <a:pt x="1900238" y="1477531"/>
                  </a:cubicBezTo>
                  <a:cubicBezTo>
                    <a:pt x="1980789" y="1477531"/>
                    <a:pt x="2153430" y="1477531"/>
                    <a:pt x="2523449" y="1477531"/>
                  </a:cubicBezTo>
                  <a:cubicBezTo>
                    <a:pt x="2564694" y="1477531"/>
                    <a:pt x="2598440" y="1443784"/>
                    <a:pt x="2598440" y="1402538"/>
                  </a:cubicBezTo>
                  <a:cubicBezTo>
                    <a:pt x="2598440" y="1361291"/>
                    <a:pt x="2564694" y="1327544"/>
                    <a:pt x="2523449" y="1327544"/>
                  </a:cubicBezTo>
                  <a:cubicBezTo>
                    <a:pt x="2523418" y="1327544"/>
                    <a:pt x="2521457" y="1327544"/>
                    <a:pt x="2392214" y="1327544"/>
                  </a:cubicBezTo>
                  <a:cubicBezTo>
                    <a:pt x="2632186" y="1132562"/>
                    <a:pt x="2632186" y="757596"/>
                    <a:pt x="2628436" y="708850"/>
                  </a:cubicBezTo>
                  <a:cubicBezTo>
                    <a:pt x="2624686" y="667604"/>
                    <a:pt x="2583442" y="637607"/>
                    <a:pt x="2549696" y="637607"/>
                  </a:cubicBezTo>
                  <a:cubicBezTo>
                    <a:pt x="2508450" y="641356"/>
                    <a:pt x="2474704" y="675103"/>
                    <a:pt x="2478454" y="716350"/>
                  </a:cubicBezTo>
                  <a:cubicBezTo>
                    <a:pt x="2478454" y="720099"/>
                    <a:pt x="2497202" y="1012573"/>
                    <a:pt x="2324722" y="1188807"/>
                  </a:cubicBezTo>
                  <a:cubicBezTo>
                    <a:pt x="2174763" y="1346269"/>
                    <a:pt x="1938590" y="1327550"/>
                    <a:pt x="1938518" y="1327544"/>
                  </a:cubicBezTo>
                  <a:cubicBezTo>
                    <a:pt x="1424830" y="1316295"/>
                    <a:pt x="1409832" y="738848"/>
                    <a:pt x="1409832" y="712600"/>
                  </a:cubicBezTo>
                  <a:cubicBezTo>
                    <a:pt x="1409832" y="671354"/>
                    <a:pt x="1376086" y="637607"/>
                    <a:pt x="1334841" y="637607"/>
                  </a:cubicBezTo>
                  <a:cubicBezTo>
                    <a:pt x="1293596" y="641356"/>
                    <a:pt x="1259850" y="671354"/>
                    <a:pt x="1259850" y="712600"/>
                  </a:cubicBezTo>
                  <a:cubicBezTo>
                    <a:pt x="1263599" y="885084"/>
                    <a:pt x="1327342" y="1158810"/>
                    <a:pt x="1522318" y="1327544"/>
                  </a:cubicBezTo>
                  <a:cubicBezTo>
                    <a:pt x="1522289" y="1327544"/>
                    <a:pt x="1519552" y="1327544"/>
                    <a:pt x="1267349" y="1327544"/>
                  </a:cubicBezTo>
                  <a:cubicBezTo>
                    <a:pt x="1083621" y="1327544"/>
                    <a:pt x="914891" y="1402538"/>
                    <a:pt x="794905" y="1526277"/>
                  </a:cubicBezTo>
                  <a:cubicBezTo>
                    <a:pt x="753660" y="1511278"/>
                    <a:pt x="434948" y="1383789"/>
                    <a:pt x="416200" y="945079"/>
                  </a:cubicBezTo>
                  <a:cubicBezTo>
                    <a:pt x="416200" y="907582"/>
                    <a:pt x="382454" y="873835"/>
                    <a:pt x="341209" y="873835"/>
                  </a:cubicBezTo>
                  <a:cubicBezTo>
                    <a:pt x="299964" y="877585"/>
                    <a:pt x="266218" y="911332"/>
                    <a:pt x="269968" y="952578"/>
                  </a:cubicBezTo>
                  <a:cubicBezTo>
                    <a:pt x="288715" y="1406287"/>
                    <a:pt x="573681" y="1590021"/>
                    <a:pt x="701166" y="1646266"/>
                  </a:cubicBezTo>
                  <a:cubicBezTo>
                    <a:pt x="648672" y="1732508"/>
                    <a:pt x="614926" y="1826250"/>
                    <a:pt x="607427" y="1927490"/>
                  </a:cubicBezTo>
                  <a:cubicBezTo>
                    <a:pt x="251220" y="1815001"/>
                    <a:pt x="0" y="1481281"/>
                    <a:pt x="0" y="1102565"/>
                  </a:cubicBezTo>
                  <a:cubicBezTo>
                    <a:pt x="0" y="828839"/>
                    <a:pt x="131234" y="573863"/>
                    <a:pt x="344959" y="412627"/>
                  </a:cubicBezTo>
                  <a:cubicBezTo>
                    <a:pt x="449946" y="330135"/>
                    <a:pt x="693667" y="483871"/>
                    <a:pt x="719914" y="727599"/>
                  </a:cubicBezTo>
                  <a:cubicBezTo>
                    <a:pt x="727413" y="896333"/>
                    <a:pt x="757410" y="1023822"/>
                    <a:pt x="761159" y="1035071"/>
                  </a:cubicBezTo>
                  <a:cubicBezTo>
                    <a:pt x="768658" y="1068818"/>
                    <a:pt x="798655" y="1091316"/>
                    <a:pt x="832401" y="1091316"/>
                  </a:cubicBezTo>
                  <a:cubicBezTo>
                    <a:pt x="892394" y="1087566"/>
                    <a:pt x="914891" y="1038820"/>
                    <a:pt x="907392" y="997574"/>
                  </a:cubicBezTo>
                  <a:cubicBezTo>
                    <a:pt x="903642" y="993823"/>
                    <a:pt x="787406" y="502618"/>
                    <a:pt x="974884" y="228894"/>
                  </a:cubicBezTo>
                  <a:cubicBezTo>
                    <a:pt x="1046125" y="123903"/>
                    <a:pt x="1147363" y="67658"/>
                    <a:pt x="1289846" y="48910"/>
                  </a:cubicBezTo>
                  <a:cubicBezTo>
                    <a:pt x="1328279" y="44223"/>
                    <a:pt x="1364837" y="42583"/>
                    <a:pt x="1399638" y="44165"/>
                  </a:cubicBezTo>
                  <a:close/>
                  <a:moveTo>
                    <a:pt x="1717675" y="0"/>
                  </a:moveTo>
                  <a:cubicBezTo>
                    <a:pt x="1942353" y="3744"/>
                    <a:pt x="2155797" y="29953"/>
                    <a:pt x="2354263" y="74882"/>
                  </a:cubicBezTo>
                  <a:cubicBezTo>
                    <a:pt x="2271881" y="97346"/>
                    <a:pt x="2092139" y="172229"/>
                    <a:pt x="1987289" y="396875"/>
                  </a:cubicBezTo>
                  <a:cubicBezTo>
                    <a:pt x="1889928" y="104835"/>
                    <a:pt x="1732654" y="14976"/>
                    <a:pt x="17176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grpSp>
      <p:sp>
        <p:nvSpPr>
          <p:cNvPr id="46" name="テキスト ボックス 45"/>
          <p:cNvSpPr txBox="1"/>
          <p:nvPr/>
        </p:nvSpPr>
        <p:spPr>
          <a:xfrm>
            <a:off x="1285431" y="2931073"/>
            <a:ext cx="909223" cy="379463"/>
          </a:xfrm>
          <a:prstGeom prst="rect">
            <a:avLst/>
          </a:prstGeom>
          <a:noFill/>
          <a:effectLst>
            <a:glow rad="38100">
              <a:schemeClr val="bg1"/>
            </a:glow>
          </a:effectLst>
        </p:spPr>
        <p:txBody>
          <a:bodyPr wrap="none" rtlCol="0">
            <a:spAutoFit/>
          </a:bodyPr>
          <a:lstStyle/>
          <a:p>
            <a:pPr algn="ctr"/>
            <a:r>
              <a:rPr lang="en-US" altLang="ja-JP" sz="933" b="1" dirty="0">
                <a:solidFill>
                  <a:schemeClr val="bg1">
                    <a:lumMod val="75000"/>
                  </a:schemeClr>
                </a:solidFill>
                <a:effectLst/>
              </a:rPr>
              <a:t>AI</a:t>
            </a:r>
          </a:p>
          <a:p>
            <a:pPr algn="ctr"/>
            <a:r>
              <a:rPr lang="en-US" altLang="ja-JP" sz="933" b="1" dirty="0">
                <a:solidFill>
                  <a:schemeClr val="bg1">
                    <a:lumMod val="75000"/>
                  </a:schemeClr>
                </a:solidFill>
                <a:effectLst/>
              </a:rPr>
              <a:t>Technology</a:t>
            </a:r>
          </a:p>
        </p:txBody>
      </p:sp>
      <p:sp>
        <p:nvSpPr>
          <p:cNvPr id="47" name="下矢印 46"/>
          <p:cNvSpPr/>
          <p:nvPr/>
        </p:nvSpPr>
        <p:spPr bwMode="auto">
          <a:xfrm rot="16200000">
            <a:off x="1011677" y="2558892"/>
            <a:ext cx="337367" cy="413843"/>
          </a:xfrm>
          <a:prstGeom prst="downArrow">
            <a:avLst/>
          </a:prstGeom>
          <a:solidFill>
            <a:schemeClr val="bg1"/>
          </a:solidFill>
          <a:ln w="38100" cap="flat" cmpd="sng" algn="ctr">
            <a:solidFill>
              <a:schemeClr val="bg1">
                <a:lumMod val="75000"/>
              </a:schemeClr>
            </a:solidFill>
            <a:prstDash val="solid"/>
            <a:round/>
            <a:headEnd type="none" w="med" len="med"/>
            <a:tailEnd type="none" w="med" len="med"/>
          </a:ln>
          <a:effectLst>
            <a:glow rad="127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49" name="下矢印 48"/>
          <p:cNvSpPr/>
          <p:nvPr/>
        </p:nvSpPr>
        <p:spPr bwMode="auto">
          <a:xfrm>
            <a:off x="4352325" y="5721351"/>
            <a:ext cx="841768" cy="253812"/>
          </a:xfrm>
          <a:prstGeom prst="downArrow">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52" name="正方形/長方形 51"/>
          <p:cNvSpPr/>
          <p:nvPr/>
        </p:nvSpPr>
        <p:spPr bwMode="auto">
          <a:xfrm>
            <a:off x="7685772" y="5091739"/>
            <a:ext cx="4063939" cy="1243552"/>
          </a:xfrm>
          <a:prstGeom prst="rect">
            <a:avLst/>
          </a:prstGeom>
          <a:solidFill>
            <a:schemeClr val="bg1">
              <a:lumMod val="75000"/>
              <a:alpha val="30000"/>
            </a:schemeClr>
          </a:solidFill>
          <a:ln w="50800" cap="flat" cmpd="sng" algn="ctr">
            <a:solidFill>
              <a:schemeClr val="bg1">
                <a:lumMod val="75000"/>
              </a:schemeClr>
            </a:solidFill>
            <a:prstDash val="solid"/>
            <a:round/>
            <a:headEnd type="none" w="med" len="med"/>
            <a:tailEnd type="none" w="med" len="med"/>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2133" b="1" dirty="0">
                <a:solidFill>
                  <a:srgbClr val="002B62"/>
                </a:solidFill>
                <a:effectLst>
                  <a:glow rad="127000">
                    <a:schemeClr val="bg1"/>
                  </a:glow>
                </a:effectLst>
              </a:rPr>
              <a:t>Monitoring Software</a:t>
            </a:r>
          </a:p>
          <a:p>
            <a:pPr algn="ctr"/>
            <a:r>
              <a:rPr lang="en-US" altLang="ja-JP" sz="1400" b="1" dirty="0">
                <a:solidFill>
                  <a:srgbClr val="002B62"/>
                </a:solidFill>
                <a:effectLst>
                  <a:glow rad="127000">
                    <a:schemeClr val="bg1"/>
                  </a:glow>
                </a:effectLst>
              </a:rPr>
              <a:t>(e.g.                )</a:t>
            </a:r>
            <a:endParaRPr lang="ja-JP" altLang="en-US" sz="1400" b="1" dirty="0">
              <a:solidFill>
                <a:srgbClr val="002B62"/>
              </a:solidFill>
              <a:effectLst>
                <a:glow rad="127000">
                  <a:schemeClr val="bg1"/>
                </a:glow>
              </a:effectLst>
            </a:endParaRPr>
          </a:p>
        </p:txBody>
      </p:sp>
      <p:sp>
        <p:nvSpPr>
          <p:cNvPr id="53" name="下矢印 52"/>
          <p:cNvSpPr/>
          <p:nvPr/>
        </p:nvSpPr>
        <p:spPr bwMode="auto">
          <a:xfrm rot="16200000">
            <a:off x="7081143" y="5869640"/>
            <a:ext cx="458476" cy="577160"/>
          </a:xfrm>
          <a:prstGeom prst="downArrow">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54" name="正方形/長方形 53"/>
          <p:cNvSpPr/>
          <p:nvPr/>
        </p:nvSpPr>
        <p:spPr bwMode="auto">
          <a:xfrm>
            <a:off x="7658094" y="3137807"/>
            <a:ext cx="2453260" cy="1669928"/>
          </a:xfrm>
          <a:prstGeom prst="rect">
            <a:avLst/>
          </a:prstGeom>
          <a:solidFill>
            <a:srgbClr val="FFFFCC"/>
          </a:solidFill>
          <a:ln w="508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55" name="下矢印 54"/>
          <p:cNvSpPr/>
          <p:nvPr/>
        </p:nvSpPr>
        <p:spPr bwMode="auto">
          <a:xfrm rot="10800000">
            <a:off x="8496133" y="4519584"/>
            <a:ext cx="337367" cy="726272"/>
          </a:xfrm>
          <a:prstGeom prst="downArrow">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56" name="フローチャート: 複数書類 55"/>
          <p:cNvSpPr/>
          <p:nvPr/>
        </p:nvSpPr>
        <p:spPr bwMode="auto">
          <a:xfrm>
            <a:off x="8282247" y="3631104"/>
            <a:ext cx="772748" cy="843965"/>
          </a:xfrm>
          <a:prstGeom prst="flowChartMultidocument">
            <a:avLst/>
          </a:prstGeom>
          <a:solidFill>
            <a:schemeClr val="bg1"/>
          </a:solidFill>
          <a:ln w="254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933" b="1" dirty="0">
                <a:solidFill>
                  <a:srgbClr val="002B62"/>
                </a:solidFill>
                <a:effectLst>
                  <a:glow rad="127000">
                    <a:schemeClr val="bg1"/>
                  </a:glow>
                </a:effectLst>
              </a:rPr>
              <a:t>Rule</a:t>
            </a:r>
          </a:p>
          <a:p>
            <a:pPr algn="ctr"/>
            <a:r>
              <a:rPr lang="en-US" altLang="ja-JP" sz="933" b="1" dirty="0">
                <a:solidFill>
                  <a:srgbClr val="002B62"/>
                </a:solidFill>
                <a:effectLst>
                  <a:glow rad="127000">
                    <a:schemeClr val="bg1"/>
                  </a:glow>
                </a:effectLst>
              </a:rPr>
              <a:t>List</a:t>
            </a:r>
            <a:endParaRPr lang="ja-JP" altLang="en-US" sz="933" b="1" dirty="0">
              <a:solidFill>
                <a:srgbClr val="002B62"/>
              </a:solidFill>
              <a:effectLst>
                <a:glow rad="127000">
                  <a:schemeClr val="bg1"/>
                </a:glow>
              </a:effectLst>
            </a:endParaRPr>
          </a:p>
        </p:txBody>
      </p:sp>
      <p:sp>
        <p:nvSpPr>
          <p:cNvPr id="57" name="下矢印 56"/>
          <p:cNvSpPr/>
          <p:nvPr/>
        </p:nvSpPr>
        <p:spPr bwMode="auto">
          <a:xfrm rot="5400000">
            <a:off x="7141698" y="3155187"/>
            <a:ext cx="337367" cy="1141661"/>
          </a:xfrm>
          <a:prstGeom prst="downArrow">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58" name="左中かっこ 57"/>
          <p:cNvSpPr/>
          <p:nvPr/>
        </p:nvSpPr>
        <p:spPr bwMode="auto">
          <a:xfrm rot="5400000">
            <a:off x="1183023" y="330184"/>
            <a:ext cx="288000" cy="2112000"/>
          </a:xfrm>
          <a:prstGeom prst="leftBrace">
            <a:avLst/>
          </a:prstGeom>
          <a:noFill/>
          <a:ln w="31750" cap="flat" cmpd="sng" algn="ctr">
            <a:solidFill>
              <a:schemeClr val="bg1">
                <a:lumMod val="75000"/>
              </a:schemeClr>
            </a:solidFill>
            <a:prstDash val="solid"/>
            <a:round/>
            <a:headEnd type="none" w="med" len="med"/>
            <a:tailEnd type="none" w="med" len="med"/>
          </a:ln>
          <a:effectLst/>
          <a:extLst/>
        </p:spPr>
        <p:txBody>
          <a:bodyPr rtlCol="0" anchor="ctr"/>
          <a:lstStyle/>
          <a:p>
            <a:pPr algn="ctr"/>
            <a:endParaRPr lang="ja-JP" altLang="en-US" sz="2400" dirty="0"/>
          </a:p>
        </p:txBody>
      </p:sp>
      <p:sp>
        <p:nvSpPr>
          <p:cNvPr id="59" name="テキスト ボックス 58"/>
          <p:cNvSpPr txBox="1"/>
          <p:nvPr/>
        </p:nvSpPr>
        <p:spPr>
          <a:xfrm>
            <a:off x="677647" y="846796"/>
            <a:ext cx="1298753" cy="461665"/>
          </a:xfrm>
          <a:prstGeom prst="rect">
            <a:avLst/>
          </a:prstGeom>
          <a:noFill/>
          <a:effectLst>
            <a:glow rad="38100">
              <a:schemeClr val="bg1"/>
            </a:glow>
          </a:effectLst>
        </p:spPr>
        <p:txBody>
          <a:bodyPr wrap="none" rtlCol="0">
            <a:spAutoFit/>
          </a:bodyPr>
          <a:lstStyle/>
          <a:p>
            <a:r>
              <a:rPr lang="en-US" altLang="ja-JP" sz="2400" b="1" dirty="0" smtClean="0">
                <a:solidFill>
                  <a:schemeClr val="bg1">
                    <a:lumMod val="75000"/>
                  </a:schemeClr>
                </a:solidFill>
                <a:effectLst/>
              </a:rPr>
              <a:t>Design</a:t>
            </a:r>
            <a:endParaRPr lang="ja-JP" altLang="en-US" sz="2400" b="1" dirty="0">
              <a:solidFill>
                <a:schemeClr val="bg1">
                  <a:lumMod val="75000"/>
                </a:schemeClr>
              </a:solidFill>
              <a:effectLst/>
            </a:endParaRPr>
          </a:p>
        </p:txBody>
      </p:sp>
      <p:sp>
        <p:nvSpPr>
          <p:cNvPr id="60" name="左中かっこ 59"/>
          <p:cNvSpPr/>
          <p:nvPr/>
        </p:nvSpPr>
        <p:spPr bwMode="auto">
          <a:xfrm rot="5400000">
            <a:off x="4710127" y="-965816"/>
            <a:ext cx="288000" cy="4704000"/>
          </a:xfrm>
          <a:prstGeom prst="leftBrace">
            <a:avLst/>
          </a:prstGeom>
          <a:noFill/>
          <a:ln w="31750" cap="flat" cmpd="sng" algn="ctr">
            <a:solidFill>
              <a:schemeClr val="accent6"/>
            </a:solidFill>
            <a:prstDash val="solid"/>
            <a:round/>
            <a:headEnd type="none" w="med" len="med"/>
            <a:tailEnd type="none" w="med" len="med"/>
          </a:ln>
          <a:effectLst>
            <a:glow rad="38100">
              <a:schemeClr val="bg1"/>
            </a:glow>
          </a:effectLst>
          <a:extLst/>
        </p:spPr>
        <p:txBody>
          <a:bodyPr rtlCol="0" anchor="ctr"/>
          <a:lstStyle/>
          <a:p>
            <a:pPr algn="ctr"/>
            <a:endParaRPr lang="ja-JP" altLang="en-US" sz="2400" dirty="0"/>
          </a:p>
        </p:txBody>
      </p:sp>
      <p:sp>
        <p:nvSpPr>
          <p:cNvPr id="61" name="テキスト ボックス 60"/>
          <p:cNvSpPr txBox="1"/>
          <p:nvPr/>
        </p:nvSpPr>
        <p:spPr>
          <a:xfrm>
            <a:off x="3216082" y="846796"/>
            <a:ext cx="3276090" cy="461665"/>
          </a:xfrm>
          <a:prstGeom prst="rect">
            <a:avLst/>
          </a:prstGeom>
          <a:noFill/>
          <a:effectLst>
            <a:glow rad="38100">
              <a:schemeClr val="bg1"/>
            </a:glow>
          </a:effectLst>
        </p:spPr>
        <p:txBody>
          <a:bodyPr wrap="none" rtlCol="0">
            <a:spAutoFit/>
          </a:bodyPr>
          <a:lstStyle/>
          <a:p>
            <a:r>
              <a:rPr lang="en-US" altLang="ja-JP" sz="2400" b="1" dirty="0" smtClean="0">
                <a:solidFill>
                  <a:schemeClr val="accent6"/>
                </a:solidFill>
                <a:effectLst>
                  <a:glow rad="127000">
                    <a:schemeClr val="bg1"/>
                  </a:glow>
                </a:effectLst>
              </a:rPr>
              <a:t>Develop/Construct</a:t>
            </a:r>
            <a:endParaRPr lang="en-US" altLang="ja-JP" sz="2400" b="1" dirty="0">
              <a:solidFill>
                <a:schemeClr val="accent6"/>
              </a:solidFill>
              <a:effectLst>
                <a:glow rad="127000">
                  <a:schemeClr val="bg1"/>
                </a:glow>
              </a:effectLst>
            </a:endParaRPr>
          </a:p>
        </p:txBody>
      </p:sp>
      <p:sp>
        <p:nvSpPr>
          <p:cNvPr id="62" name="左中かっこ 61"/>
          <p:cNvSpPr/>
          <p:nvPr/>
        </p:nvSpPr>
        <p:spPr bwMode="auto">
          <a:xfrm rot="5400000">
            <a:off x="9524600" y="-941816"/>
            <a:ext cx="288000" cy="4656000"/>
          </a:xfrm>
          <a:prstGeom prst="leftBrace">
            <a:avLst/>
          </a:prstGeom>
          <a:noFill/>
          <a:ln w="31750" cap="flat" cmpd="sng" algn="ctr">
            <a:solidFill>
              <a:schemeClr val="accent6"/>
            </a:solidFill>
            <a:prstDash val="solid"/>
            <a:round/>
            <a:headEnd type="none" w="med" len="med"/>
            <a:tailEnd type="none" w="med" len="med"/>
          </a:ln>
          <a:effectLst>
            <a:glow rad="38100">
              <a:schemeClr val="bg1"/>
            </a:glow>
          </a:effectLst>
          <a:extLst/>
        </p:spPr>
        <p:txBody>
          <a:bodyPr rtlCol="0" anchor="ctr"/>
          <a:lstStyle/>
          <a:p>
            <a:pPr algn="ctr"/>
            <a:endParaRPr lang="ja-JP" altLang="en-US" sz="2400" dirty="0"/>
          </a:p>
        </p:txBody>
      </p:sp>
      <p:sp>
        <p:nvSpPr>
          <p:cNvPr id="63" name="テキスト ボックス 62"/>
          <p:cNvSpPr txBox="1"/>
          <p:nvPr/>
        </p:nvSpPr>
        <p:spPr>
          <a:xfrm>
            <a:off x="8927436" y="846796"/>
            <a:ext cx="1482329" cy="461665"/>
          </a:xfrm>
          <a:prstGeom prst="rect">
            <a:avLst/>
          </a:prstGeom>
          <a:noFill/>
          <a:effectLst>
            <a:glow rad="38100">
              <a:schemeClr val="bg1"/>
            </a:glow>
          </a:effectLst>
        </p:spPr>
        <p:txBody>
          <a:bodyPr wrap="none" rtlCol="0">
            <a:spAutoFit/>
          </a:bodyPr>
          <a:lstStyle/>
          <a:p>
            <a:r>
              <a:rPr lang="en-US" altLang="ja-JP" sz="2400" b="1" dirty="0" smtClean="0">
                <a:solidFill>
                  <a:schemeClr val="accent6"/>
                </a:solidFill>
                <a:effectLst>
                  <a:glow rad="127000">
                    <a:schemeClr val="bg1"/>
                  </a:glow>
                </a:effectLst>
              </a:rPr>
              <a:t>Operate</a:t>
            </a:r>
            <a:endParaRPr lang="en-US" altLang="ja-JP" sz="2400" b="1" dirty="0">
              <a:solidFill>
                <a:schemeClr val="accent6"/>
              </a:solidFill>
              <a:effectLst>
                <a:glow rad="127000">
                  <a:schemeClr val="bg1"/>
                </a:glow>
              </a:effectLst>
            </a:endParaRPr>
          </a:p>
        </p:txBody>
      </p:sp>
      <p:sp>
        <p:nvSpPr>
          <p:cNvPr id="66" name="テキスト ボックス 65"/>
          <p:cNvSpPr txBox="1"/>
          <p:nvPr/>
        </p:nvSpPr>
        <p:spPr>
          <a:xfrm>
            <a:off x="8084570" y="2168369"/>
            <a:ext cx="3421128" cy="636008"/>
          </a:xfrm>
          <a:prstGeom prst="rect">
            <a:avLst/>
          </a:prstGeom>
          <a:noFill/>
          <a:effectLst>
            <a:glow rad="38100">
              <a:schemeClr val="bg1"/>
            </a:glow>
          </a:effectLst>
        </p:spPr>
        <p:txBody>
          <a:bodyPr wrap="none" rtlCol="0">
            <a:spAutoFit/>
          </a:bodyPr>
          <a:lstStyle/>
          <a:p>
            <a:pPr algn="ctr"/>
            <a:r>
              <a:rPr lang="en-US" altLang="ja-JP" sz="2133" b="1" dirty="0">
                <a:solidFill>
                  <a:schemeClr val="accent6"/>
                </a:solidFill>
                <a:effectLst>
                  <a:glow rad="127000">
                    <a:schemeClr val="bg1"/>
                  </a:glow>
                </a:effectLst>
              </a:rPr>
              <a:t>ITSM/ITOM Softwares</a:t>
            </a:r>
          </a:p>
          <a:p>
            <a:pPr algn="ctr"/>
            <a:r>
              <a:rPr lang="en-US" altLang="ja-JP" sz="1400" b="1" dirty="0">
                <a:solidFill>
                  <a:schemeClr val="accent6"/>
                </a:solidFill>
                <a:effectLst>
                  <a:glow rad="127000">
                    <a:schemeClr val="bg1"/>
                  </a:glow>
                </a:effectLst>
              </a:rPr>
              <a:t>(e.g.   </a:t>
            </a:r>
            <a:r>
              <a:rPr lang="ja-JP" altLang="en-US" sz="1400" b="1" dirty="0">
                <a:solidFill>
                  <a:schemeClr val="accent6"/>
                </a:solidFill>
                <a:effectLst>
                  <a:glow rad="127000">
                    <a:schemeClr val="bg1"/>
                  </a:glow>
                </a:effectLst>
              </a:rPr>
              <a:t>                    </a:t>
            </a:r>
            <a:r>
              <a:rPr lang="en-US" altLang="ja-JP" sz="1400" b="1" dirty="0">
                <a:solidFill>
                  <a:schemeClr val="accent6"/>
                </a:solidFill>
                <a:effectLst>
                  <a:glow rad="127000">
                    <a:schemeClr val="bg1"/>
                  </a:glow>
                </a:effectLst>
              </a:rPr>
              <a:t>)</a:t>
            </a:r>
            <a:endParaRPr lang="ja-JP" altLang="en-US" sz="1400" b="1" dirty="0">
              <a:solidFill>
                <a:schemeClr val="accent6"/>
              </a:solidFill>
              <a:effectLst>
                <a:glow rad="127000">
                  <a:schemeClr val="bg1"/>
                </a:glow>
              </a:effectLst>
            </a:endParaRPr>
          </a:p>
        </p:txBody>
      </p:sp>
      <p:sp>
        <p:nvSpPr>
          <p:cNvPr id="67" name="下矢印 66"/>
          <p:cNvSpPr/>
          <p:nvPr/>
        </p:nvSpPr>
        <p:spPr bwMode="auto">
          <a:xfrm rot="10800000">
            <a:off x="10916941" y="4519584"/>
            <a:ext cx="337367" cy="726272"/>
          </a:xfrm>
          <a:prstGeom prst="downArrow">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68" name="下矢印 67"/>
          <p:cNvSpPr/>
          <p:nvPr/>
        </p:nvSpPr>
        <p:spPr bwMode="auto">
          <a:xfrm rot="5400000">
            <a:off x="7141698" y="2243243"/>
            <a:ext cx="337367" cy="1141661"/>
          </a:xfrm>
          <a:prstGeom prst="downArrow">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70" name="テキスト ボックス 69"/>
          <p:cNvSpPr txBox="1"/>
          <p:nvPr/>
        </p:nvSpPr>
        <p:spPr>
          <a:xfrm>
            <a:off x="6886225" y="3837091"/>
            <a:ext cx="848309" cy="318100"/>
          </a:xfrm>
          <a:prstGeom prst="rect">
            <a:avLst/>
          </a:prstGeom>
          <a:noFill/>
          <a:effectLst>
            <a:glow rad="38100">
              <a:schemeClr val="bg1"/>
            </a:glow>
          </a:effectLst>
        </p:spPr>
        <p:txBody>
          <a:bodyPr wrap="none" rtlCol="0">
            <a:spAutoFit/>
          </a:bodyPr>
          <a:lstStyle/>
          <a:p>
            <a:pPr algn="ctr"/>
            <a:r>
              <a:rPr lang="en-US" altLang="ja-JP" sz="1467" b="1" dirty="0">
                <a:solidFill>
                  <a:srgbClr val="002B62"/>
                </a:solidFill>
                <a:effectLst>
                  <a:glow rad="76200">
                    <a:schemeClr val="bg1"/>
                  </a:glow>
                </a:effectLst>
              </a:rPr>
              <a:t>known</a:t>
            </a:r>
            <a:endParaRPr lang="ja-JP" altLang="en-US" sz="1467" b="1" dirty="0">
              <a:solidFill>
                <a:srgbClr val="002B62"/>
              </a:solidFill>
              <a:effectLst>
                <a:glow rad="76200">
                  <a:schemeClr val="bg1"/>
                </a:glow>
              </a:effectLst>
            </a:endParaRPr>
          </a:p>
        </p:txBody>
      </p:sp>
      <p:sp>
        <p:nvSpPr>
          <p:cNvPr id="71" name="下矢印 70"/>
          <p:cNvSpPr/>
          <p:nvPr/>
        </p:nvSpPr>
        <p:spPr bwMode="auto">
          <a:xfrm rot="16200000">
            <a:off x="9814511" y="3021794"/>
            <a:ext cx="337367" cy="1408449"/>
          </a:xfrm>
          <a:prstGeom prst="downArrow">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72" name="テキスト ボックス 71"/>
          <p:cNvSpPr txBox="1"/>
          <p:nvPr/>
        </p:nvSpPr>
        <p:spPr>
          <a:xfrm>
            <a:off x="9421181" y="3837091"/>
            <a:ext cx="1124026" cy="318100"/>
          </a:xfrm>
          <a:prstGeom prst="rect">
            <a:avLst/>
          </a:prstGeom>
          <a:noFill/>
          <a:effectLst>
            <a:glow rad="38100">
              <a:schemeClr val="bg1"/>
            </a:glow>
          </a:effectLst>
        </p:spPr>
        <p:txBody>
          <a:bodyPr wrap="none" rtlCol="0">
            <a:spAutoFit/>
          </a:bodyPr>
          <a:lstStyle/>
          <a:p>
            <a:pPr algn="ctr"/>
            <a:r>
              <a:rPr lang="en-US" altLang="ja-JP" sz="1467" b="1" dirty="0">
                <a:solidFill>
                  <a:srgbClr val="002B62"/>
                </a:solidFill>
                <a:effectLst>
                  <a:glow rad="76200">
                    <a:schemeClr val="bg1"/>
                  </a:glow>
                </a:effectLst>
              </a:rPr>
              <a:t>Unknown</a:t>
            </a:r>
          </a:p>
        </p:txBody>
      </p:sp>
      <p:sp>
        <p:nvSpPr>
          <p:cNvPr id="73" name="テキスト ボックス 72"/>
          <p:cNvSpPr txBox="1"/>
          <p:nvPr/>
        </p:nvSpPr>
        <p:spPr>
          <a:xfrm>
            <a:off x="6686556" y="3319874"/>
            <a:ext cx="1247649" cy="276999"/>
          </a:xfrm>
          <a:prstGeom prst="rect">
            <a:avLst/>
          </a:prstGeom>
          <a:noFill/>
          <a:effectLst>
            <a:glow rad="38100">
              <a:schemeClr val="bg1"/>
            </a:glow>
          </a:effectLst>
        </p:spPr>
        <p:txBody>
          <a:bodyPr wrap="none" rtlCol="0">
            <a:spAutoFit/>
          </a:bodyPr>
          <a:lstStyle/>
          <a:p>
            <a:pPr algn="ctr"/>
            <a:r>
              <a:rPr lang="en-US" altLang="ja-JP" sz="1200" b="1" dirty="0">
                <a:solidFill>
                  <a:srgbClr val="002B62"/>
                </a:solidFill>
                <a:effectLst>
                  <a:glow rad="76200">
                    <a:schemeClr val="bg1"/>
                  </a:glow>
                </a:effectLst>
              </a:rPr>
              <a:t>kick/</a:t>
            </a:r>
            <a:r>
              <a:rPr lang="en-US" altLang="ja-JP" sz="1200" b="1" dirty="0" err="1">
                <a:solidFill>
                  <a:srgbClr val="002B62"/>
                </a:solidFill>
                <a:effectLst>
                  <a:glow rad="76200">
                    <a:schemeClr val="bg1"/>
                  </a:glow>
                </a:effectLst>
              </a:rPr>
              <a:t>Controll</a:t>
            </a:r>
            <a:endParaRPr lang="ja-JP" altLang="en-US" sz="1200" b="1" dirty="0">
              <a:solidFill>
                <a:srgbClr val="002B62"/>
              </a:solidFill>
              <a:effectLst>
                <a:glow rad="76200">
                  <a:schemeClr val="bg1"/>
                </a:glow>
              </a:effectLst>
            </a:endParaRPr>
          </a:p>
        </p:txBody>
      </p:sp>
      <p:sp>
        <p:nvSpPr>
          <p:cNvPr id="74" name="テキスト ボックス 73"/>
          <p:cNvSpPr txBox="1"/>
          <p:nvPr/>
        </p:nvSpPr>
        <p:spPr>
          <a:xfrm>
            <a:off x="6686556" y="2384241"/>
            <a:ext cx="1247649" cy="276999"/>
          </a:xfrm>
          <a:prstGeom prst="rect">
            <a:avLst/>
          </a:prstGeom>
          <a:noFill/>
          <a:effectLst>
            <a:glow rad="38100">
              <a:schemeClr val="bg1"/>
            </a:glow>
          </a:effectLst>
        </p:spPr>
        <p:txBody>
          <a:bodyPr wrap="none" rtlCol="0">
            <a:spAutoFit/>
          </a:bodyPr>
          <a:lstStyle/>
          <a:p>
            <a:pPr algn="ctr"/>
            <a:r>
              <a:rPr lang="en-US" altLang="ja-JP" sz="1200" b="1" dirty="0">
                <a:solidFill>
                  <a:srgbClr val="002B62"/>
                </a:solidFill>
                <a:effectLst>
                  <a:glow rad="76200">
                    <a:schemeClr val="bg1"/>
                  </a:glow>
                </a:effectLst>
              </a:rPr>
              <a:t>kick/</a:t>
            </a:r>
            <a:r>
              <a:rPr lang="en-US" altLang="ja-JP" sz="1200" b="1" dirty="0" err="1">
                <a:solidFill>
                  <a:srgbClr val="002B62"/>
                </a:solidFill>
                <a:effectLst>
                  <a:glow rad="76200">
                    <a:schemeClr val="bg1"/>
                  </a:glow>
                </a:effectLst>
              </a:rPr>
              <a:t>Controll</a:t>
            </a:r>
            <a:endParaRPr lang="ja-JP" altLang="en-US" sz="1200" b="1" dirty="0">
              <a:solidFill>
                <a:srgbClr val="002B62"/>
              </a:solidFill>
              <a:effectLst>
                <a:glow rad="76200">
                  <a:schemeClr val="bg1"/>
                </a:glow>
              </a:effectLst>
            </a:endParaRPr>
          </a:p>
        </p:txBody>
      </p:sp>
      <p:sp>
        <p:nvSpPr>
          <p:cNvPr id="75" name="テキスト ボックス 74"/>
          <p:cNvSpPr txBox="1"/>
          <p:nvPr/>
        </p:nvSpPr>
        <p:spPr>
          <a:xfrm>
            <a:off x="2117785" y="2363741"/>
            <a:ext cx="607859" cy="276999"/>
          </a:xfrm>
          <a:prstGeom prst="rect">
            <a:avLst/>
          </a:prstGeom>
          <a:noFill/>
          <a:effectLst>
            <a:glow rad="38100">
              <a:schemeClr val="bg1"/>
            </a:glow>
          </a:effectLst>
        </p:spPr>
        <p:txBody>
          <a:bodyPr wrap="none" rtlCol="0">
            <a:spAutoFit/>
          </a:bodyPr>
          <a:lstStyle/>
          <a:p>
            <a:pPr algn="ctr"/>
            <a:r>
              <a:rPr lang="en-US" altLang="ja-JP" sz="1200" b="1" dirty="0">
                <a:solidFill>
                  <a:schemeClr val="bg1">
                    <a:lumMod val="75000"/>
                  </a:schemeClr>
                </a:solidFill>
                <a:effectLst>
                  <a:glow rad="38100">
                    <a:schemeClr val="bg1"/>
                  </a:glow>
                </a:effectLst>
              </a:rPr>
              <a:t>input</a:t>
            </a:r>
            <a:endParaRPr lang="ja-JP" altLang="en-US" sz="1200" b="1" dirty="0">
              <a:solidFill>
                <a:schemeClr val="bg1">
                  <a:lumMod val="75000"/>
                </a:schemeClr>
              </a:solidFill>
              <a:effectLst>
                <a:glow rad="38100">
                  <a:schemeClr val="bg1"/>
                </a:glow>
              </a:effectLst>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220" y="3014185"/>
            <a:ext cx="2009599" cy="480000"/>
          </a:xfrm>
          <a:prstGeom prst="rect">
            <a:avLst/>
          </a:prstGeom>
          <a:effectLst>
            <a:glow rad="38100">
              <a:schemeClr val="bg1"/>
            </a:glow>
          </a:effectLst>
        </p:spPr>
      </p:pic>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4037" y="2316480"/>
            <a:ext cx="1039544" cy="252011"/>
          </a:xfrm>
          <a:prstGeom prst="rect">
            <a:avLst/>
          </a:prstGeom>
          <a:effectLst>
            <a:glow rad="38100">
              <a:schemeClr val="bg1"/>
            </a:glow>
          </a:effectLst>
        </p:spPr>
      </p:pic>
      <p:pic>
        <p:nvPicPr>
          <p:cNvPr id="42" name="図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5388" y="2422962"/>
            <a:ext cx="1415473" cy="406949"/>
          </a:xfrm>
          <a:prstGeom prst="rect">
            <a:avLst/>
          </a:prstGeom>
          <a:effectLst>
            <a:glow rad="38100">
              <a:schemeClr val="bg1"/>
            </a:glow>
          </a:effectLst>
        </p:spPr>
      </p:pic>
      <p:pic>
        <p:nvPicPr>
          <p:cNvPr id="65" name="図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8844" y="5755087"/>
            <a:ext cx="839989" cy="220077"/>
          </a:xfrm>
          <a:prstGeom prst="rect">
            <a:avLst/>
          </a:prstGeom>
          <a:effectLst>
            <a:glow rad="38100">
              <a:schemeClr val="bg1"/>
            </a:glow>
          </a:effectLst>
        </p:spPr>
      </p:pic>
      <p:pic>
        <p:nvPicPr>
          <p:cNvPr id="76" name="図 75"/>
          <p:cNvPicPr>
            <a:picLocks noChangeAspect="1"/>
          </p:cNvPicPr>
          <p:nvPr/>
        </p:nvPicPr>
        <p:blipFill rotWithShape="1">
          <a:blip r:embed="rId7">
            <a:extLst>
              <a:ext uri="{28A0092B-C50C-407E-A947-70E740481C1C}">
                <a14:useLocalDpi xmlns:a14="http://schemas.microsoft.com/office/drawing/2010/main" val="0"/>
              </a:ext>
            </a:extLst>
          </a:blip>
          <a:srcRect l="28999" t="35262" r="27769" b="39543"/>
          <a:stretch/>
        </p:blipFill>
        <p:spPr>
          <a:xfrm>
            <a:off x="5414711" y="5431896"/>
            <a:ext cx="763637" cy="240000"/>
          </a:xfrm>
          <a:prstGeom prst="rect">
            <a:avLst/>
          </a:prstGeom>
          <a:effectLst>
            <a:glow rad="38100">
              <a:schemeClr val="bg1"/>
            </a:glow>
          </a:effectLst>
        </p:spPr>
      </p:pic>
      <p:pic>
        <p:nvPicPr>
          <p:cNvPr id="82" name="図 81"/>
          <p:cNvPicPr>
            <a:picLocks noChangeAspect="1"/>
          </p:cNvPicPr>
          <p:nvPr/>
        </p:nvPicPr>
        <p:blipFill rotWithShape="1">
          <a:blip r:embed="rId8">
            <a:extLst>
              <a:ext uri="{28A0092B-C50C-407E-A947-70E740481C1C}">
                <a14:useLocalDpi xmlns:a14="http://schemas.microsoft.com/office/drawing/2010/main" val="0"/>
              </a:ext>
            </a:extLst>
          </a:blip>
          <a:srcRect l="1426" t="13374" r="1609" b="12477"/>
          <a:stretch/>
        </p:blipFill>
        <p:spPr>
          <a:xfrm>
            <a:off x="4647115" y="5431896"/>
            <a:ext cx="627692" cy="240000"/>
          </a:xfrm>
          <a:prstGeom prst="rect">
            <a:avLst/>
          </a:prstGeom>
          <a:effectLst>
            <a:glow rad="38100">
              <a:schemeClr val="bg1"/>
            </a:glow>
          </a:effectLst>
        </p:spPr>
      </p:pic>
      <p:sp>
        <p:nvSpPr>
          <p:cNvPr id="85" name="下矢印 84"/>
          <p:cNvSpPr/>
          <p:nvPr/>
        </p:nvSpPr>
        <p:spPr bwMode="auto">
          <a:xfrm rot="5400000">
            <a:off x="7144746" y="1630595"/>
            <a:ext cx="337367" cy="1141661"/>
          </a:xfrm>
          <a:prstGeom prst="downArrow">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86" name="テキスト ボックス 85"/>
          <p:cNvSpPr txBox="1"/>
          <p:nvPr/>
        </p:nvSpPr>
        <p:spPr>
          <a:xfrm>
            <a:off x="6770527" y="1771593"/>
            <a:ext cx="1085810" cy="276999"/>
          </a:xfrm>
          <a:prstGeom prst="rect">
            <a:avLst/>
          </a:prstGeom>
          <a:noFill/>
          <a:effectLst>
            <a:glow rad="38100">
              <a:schemeClr val="bg1"/>
            </a:glow>
          </a:effectLst>
        </p:spPr>
        <p:txBody>
          <a:bodyPr wrap="none" rtlCol="0">
            <a:spAutoFit/>
          </a:bodyPr>
          <a:lstStyle/>
          <a:p>
            <a:pPr algn="ctr"/>
            <a:r>
              <a:rPr lang="en-US" altLang="ja-JP" sz="1200" b="1" dirty="0">
                <a:solidFill>
                  <a:srgbClr val="002B62"/>
                </a:solidFill>
                <a:effectLst>
                  <a:glow rad="76200">
                    <a:schemeClr val="bg1"/>
                  </a:glow>
                </a:effectLst>
              </a:rPr>
              <a:t>Replication</a:t>
            </a:r>
            <a:endParaRPr lang="ja-JP" altLang="en-US" sz="1200" b="1" dirty="0">
              <a:solidFill>
                <a:srgbClr val="002B62"/>
              </a:solidFill>
              <a:effectLst>
                <a:glow rad="76200">
                  <a:schemeClr val="bg1"/>
                </a:glow>
              </a:effectLst>
            </a:endParaRPr>
          </a:p>
        </p:txBody>
      </p:sp>
      <p:grpSp>
        <p:nvGrpSpPr>
          <p:cNvPr id="51" name="グループ化 50"/>
          <p:cNvGrpSpPr/>
          <p:nvPr/>
        </p:nvGrpSpPr>
        <p:grpSpPr>
          <a:xfrm>
            <a:off x="3753129" y="4251976"/>
            <a:ext cx="975571" cy="555374"/>
            <a:chOff x="3753129" y="4251976"/>
            <a:chExt cx="975571" cy="555374"/>
          </a:xfrm>
          <a:effectLst>
            <a:glow rad="38100">
              <a:schemeClr val="bg1"/>
            </a:glow>
          </a:effectLst>
        </p:grpSpPr>
        <p:sp>
          <p:nvSpPr>
            <p:cNvPr id="39" name="フローチャート: 内部記憶 38"/>
            <p:cNvSpPr/>
            <p:nvPr/>
          </p:nvSpPr>
          <p:spPr bwMode="auto">
            <a:xfrm>
              <a:off x="3960700" y="4251976"/>
              <a:ext cx="768000" cy="360631"/>
            </a:xfrm>
            <a:prstGeom prst="flowChartInternalStorage">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40" name="フローチャート: 内部記憶 39"/>
            <p:cNvSpPr/>
            <p:nvPr/>
          </p:nvSpPr>
          <p:spPr bwMode="auto">
            <a:xfrm>
              <a:off x="3856915" y="4349348"/>
              <a:ext cx="768000" cy="360631"/>
            </a:xfrm>
            <a:prstGeom prst="flowChartInternalStorage">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87" name="フローチャート: 内部記憶 86"/>
            <p:cNvSpPr/>
            <p:nvPr/>
          </p:nvSpPr>
          <p:spPr bwMode="auto">
            <a:xfrm>
              <a:off x="3753129" y="4446719"/>
              <a:ext cx="768000" cy="360631"/>
            </a:xfrm>
            <a:prstGeom prst="flowChartInternalStorage">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00" b="1" dirty="0" err="1" smtClean="0">
                  <a:solidFill>
                    <a:srgbClr val="002B62"/>
                  </a:solidFill>
                  <a:effectLst>
                    <a:glow rad="101600">
                      <a:schemeClr val="bg1"/>
                    </a:glow>
                  </a:effectLst>
                </a:rPr>
                <a:t>HostVars</a:t>
              </a:r>
              <a:r>
                <a:rPr lang="en-US" altLang="ja-JP" sz="1000" b="1" dirty="0" smtClean="0">
                  <a:solidFill>
                    <a:srgbClr val="002B62"/>
                  </a:solidFill>
                  <a:effectLst>
                    <a:glow rad="101600">
                      <a:schemeClr val="bg1"/>
                    </a:glow>
                  </a:effectLst>
                </a:rPr>
                <a:t/>
              </a:r>
              <a:br>
                <a:rPr lang="en-US" altLang="ja-JP" sz="1000" b="1" dirty="0" smtClean="0">
                  <a:solidFill>
                    <a:srgbClr val="002B62"/>
                  </a:solidFill>
                  <a:effectLst>
                    <a:glow rad="101600">
                      <a:schemeClr val="bg1"/>
                    </a:glow>
                  </a:effectLst>
                </a:rPr>
              </a:br>
              <a:r>
                <a:rPr lang="en-US" altLang="ja-JP" sz="1000" b="1" dirty="0" smtClean="0">
                  <a:solidFill>
                    <a:srgbClr val="002B62"/>
                  </a:solidFill>
                  <a:effectLst>
                    <a:glow rad="101600">
                      <a:schemeClr val="bg1"/>
                    </a:glow>
                  </a:effectLst>
                </a:rPr>
                <a:t>files</a:t>
              </a:r>
              <a:endParaRPr lang="ja-JP" altLang="en-US" sz="1000" b="1" dirty="0">
                <a:solidFill>
                  <a:srgbClr val="002B62"/>
                </a:solidFill>
                <a:effectLst>
                  <a:glow rad="101600">
                    <a:schemeClr val="bg1"/>
                  </a:glow>
                </a:effectLst>
              </a:endParaRPr>
            </a:p>
          </p:txBody>
        </p:sp>
      </p:grpSp>
      <p:sp>
        <p:nvSpPr>
          <p:cNvPr id="48" name="U ターン矢印 47"/>
          <p:cNvSpPr/>
          <p:nvPr/>
        </p:nvSpPr>
        <p:spPr bwMode="auto">
          <a:xfrm>
            <a:off x="4575937" y="4744904"/>
            <a:ext cx="394544" cy="369072"/>
          </a:xfrm>
          <a:prstGeom prst="uturnArrow">
            <a:avLst>
              <a:gd name="adj1" fmla="val 25000"/>
              <a:gd name="adj2" fmla="val 25000"/>
              <a:gd name="adj3" fmla="val 25000"/>
              <a:gd name="adj4" fmla="val 43750"/>
              <a:gd name="adj5" fmla="val 100000"/>
            </a:avLst>
          </a:prstGeom>
          <a:solidFill>
            <a:schemeClr val="bg1"/>
          </a:solidFill>
          <a:ln w="3810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sp>
        <p:nvSpPr>
          <p:cNvPr id="31" name="下矢印 30"/>
          <p:cNvSpPr/>
          <p:nvPr/>
        </p:nvSpPr>
        <p:spPr bwMode="auto">
          <a:xfrm>
            <a:off x="4604527" y="3875657"/>
            <a:ext cx="337367" cy="332323"/>
          </a:xfrm>
          <a:prstGeom prst="downArrow">
            <a:avLst/>
          </a:prstGeom>
          <a:solidFill>
            <a:schemeClr val="bg1"/>
          </a:solidFill>
          <a:ln w="19050" cap="flat" cmpd="sng" algn="ctr">
            <a:solidFill>
              <a:srgbClr val="002B62"/>
            </a:solidFill>
            <a:prstDash val="solid"/>
            <a:round/>
            <a:headEnd type="none" w="med" len="med"/>
            <a:tailEnd type="none" w="med" len="med"/>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grpSp>
        <p:nvGrpSpPr>
          <p:cNvPr id="24" name="グループ化 23"/>
          <p:cNvGrpSpPr/>
          <p:nvPr/>
        </p:nvGrpSpPr>
        <p:grpSpPr>
          <a:xfrm>
            <a:off x="4358594" y="3243741"/>
            <a:ext cx="1056117" cy="645604"/>
            <a:chOff x="4683922" y="3450544"/>
            <a:chExt cx="1328238" cy="811952"/>
          </a:xfrm>
          <a:effectLst>
            <a:glow rad="38100">
              <a:schemeClr val="bg1"/>
            </a:glow>
          </a:effectLst>
        </p:grpSpPr>
        <p:sp>
          <p:nvSpPr>
            <p:cNvPr id="25" name="フローチャート: 処理 24"/>
            <p:cNvSpPr/>
            <p:nvPr/>
          </p:nvSpPr>
          <p:spPr bwMode="auto">
            <a:xfrm>
              <a:off x="4683922" y="3602048"/>
              <a:ext cx="1080120" cy="660448"/>
            </a:xfrm>
            <a:prstGeom prst="flowChartProcess">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a:solidFill>
                    <a:srgbClr val="002B62"/>
                  </a:solidFill>
                </a:rPr>
                <a:t>Input data</a:t>
              </a:r>
              <a:br>
                <a:rPr lang="en-US" altLang="ja-JP" sz="1067" b="1" dirty="0">
                  <a:solidFill>
                    <a:srgbClr val="002B62"/>
                  </a:solidFill>
                </a:rPr>
              </a:br>
              <a:r>
                <a:rPr lang="en-US" altLang="ja-JP" sz="1067" b="1" dirty="0">
                  <a:solidFill>
                    <a:srgbClr val="002B62"/>
                  </a:solidFill>
                </a:rPr>
                <a:t>Generator</a:t>
              </a:r>
              <a:endParaRPr lang="ja-JP" altLang="en-US" sz="1067" b="1" dirty="0">
                <a:solidFill>
                  <a:srgbClr val="002B62"/>
                </a:solidFill>
              </a:endParaRPr>
            </a:p>
          </p:txBody>
        </p:sp>
        <p:sp>
          <p:nvSpPr>
            <p:cNvPr id="26" name="フローチャート: 処理 25"/>
            <p:cNvSpPr/>
            <p:nvPr/>
          </p:nvSpPr>
          <p:spPr bwMode="auto">
            <a:xfrm>
              <a:off x="5764386" y="3450544"/>
              <a:ext cx="247774" cy="151503"/>
            </a:xfrm>
            <a:prstGeom prst="flowChartProcess">
              <a:avLst/>
            </a:prstGeom>
            <a:solidFill>
              <a:schemeClr val="bg1"/>
            </a:solidFill>
            <a:ln w="25400" cap="flat" cmpd="sng" algn="ctr">
              <a:solidFill>
                <a:srgbClr val="002B62"/>
              </a:solidFill>
              <a:prstDash val="solid"/>
              <a:round/>
              <a:headEnd type="none" w="med" len="med"/>
              <a:tailEnd type="none" w="med" len="med"/>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1867" dirty="0"/>
            </a:p>
          </p:txBody>
        </p:sp>
      </p:grpSp>
      <p:pic>
        <p:nvPicPr>
          <p:cNvPr id="35" name="図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1039" y="5427696"/>
            <a:ext cx="816172" cy="248400"/>
          </a:xfrm>
          <a:prstGeom prst="rect">
            <a:avLst/>
          </a:prstGeom>
          <a:effectLst>
            <a:glow rad="38100">
              <a:schemeClr val="bg1"/>
            </a:glow>
          </a:effectLst>
        </p:spPr>
      </p:pic>
      <p:sp>
        <p:nvSpPr>
          <p:cNvPr id="77" name="正方形/長方形 76"/>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3713049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a:xfrm>
            <a:off x="240000" y="80600"/>
            <a:ext cx="11712000" cy="468000"/>
          </a:xfrm>
        </p:spPr>
        <p:txBody>
          <a:bodyPr>
            <a:normAutofit fontScale="90000"/>
          </a:bodyPr>
          <a:lstStyle/>
          <a:p>
            <a:r>
              <a:rPr lang="en-US" altLang="ja-JP" dirty="0" smtClean="0"/>
              <a:t>【Defensive </a:t>
            </a:r>
            <a:r>
              <a:rPr lang="en-US" altLang="ja-JP" dirty="0" err="1" smtClean="0"/>
              <a:t>Automation】Narrow</a:t>
            </a:r>
            <a:r>
              <a:rPr lang="en-US" altLang="ja-JP" dirty="0" smtClean="0"/>
              <a:t> automation streamlined by </a:t>
            </a:r>
            <a:br>
              <a:rPr lang="en-US" altLang="ja-JP" dirty="0" smtClean="0"/>
            </a:br>
            <a:r>
              <a:rPr lang="en-US" altLang="ja-JP" dirty="0" smtClean="0"/>
              <a:t>the release process.</a:t>
            </a:r>
            <a:endParaRPr kumimoji="1" lang="ja-JP" altLang="en-US" dirty="0"/>
          </a:p>
        </p:txBody>
      </p:sp>
      <p:sp>
        <p:nvSpPr>
          <p:cNvPr id="4" name="正方形/長方形 3"/>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2270"/>
            <a:ext cx="12192000" cy="5867400"/>
          </a:xfrm>
          <a:prstGeom prst="rect">
            <a:avLst/>
          </a:prstGeom>
        </p:spPr>
      </p:pic>
    </p:spTree>
    <p:extLst>
      <p:ext uri="{BB962C8B-B14F-4D97-AF65-F5344CB8AC3E}">
        <p14:creationId xmlns:p14="http://schemas.microsoft.com/office/powerpoint/2010/main" val="2842067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a:xfrm>
            <a:off x="240000" y="80600"/>
            <a:ext cx="11712000" cy="468000"/>
          </a:xfrm>
        </p:spPr>
        <p:txBody>
          <a:bodyPr>
            <a:normAutofit fontScale="90000"/>
          </a:bodyPr>
          <a:lstStyle/>
          <a:p>
            <a:r>
              <a:rPr lang="en-US" altLang="ja-JP" dirty="0" smtClean="0"/>
              <a:t>【Defensive </a:t>
            </a:r>
            <a:r>
              <a:rPr lang="en-US" altLang="ja-JP" dirty="0" err="1" smtClean="0"/>
              <a:t>Automation】Defensive</a:t>
            </a:r>
            <a:r>
              <a:rPr lang="en-US" altLang="ja-JP" dirty="0" smtClean="0"/>
              <a:t> automation – wide automation brought </a:t>
            </a:r>
            <a:br>
              <a:rPr lang="en-US" altLang="ja-JP" dirty="0" smtClean="0"/>
            </a:br>
            <a:r>
              <a:rPr lang="en-US" altLang="ja-JP" dirty="0" smtClean="0"/>
              <a:t>by central managed system information.</a:t>
            </a:r>
            <a:endParaRPr kumimoji="1" lang="ja-JP" altLang="en-US" dirty="0"/>
          </a:p>
        </p:txBody>
      </p:sp>
      <p:sp>
        <p:nvSpPr>
          <p:cNvPr id="4" name="正方形/長方形 3"/>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2850"/>
            <a:ext cx="12192000" cy="5867400"/>
          </a:xfrm>
          <a:prstGeom prst="rect">
            <a:avLst/>
          </a:prstGeom>
        </p:spPr>
      </p:pic>
    </p:spTree>
    <p:extLst>
      <p:ext uri="{BB962C8B-B14F-4D97-AF65-F5344CB8AC3E}">
        <p14:creationId xmlns:p14="http://schemas.microsoft.com/office/powerpoint/2010/main" val="4271442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802" y="79984"/>
            <a:ext cx="11712000" cy="468000"/>
          </a:xfrm>
        </p:spPr>
        <p:txBody>
          <a:bodyPr>
            <a:normAutofit/>
          </a:bodyPr>
          <a:lstStyle/>
          <a:p>
            <a:r>
              <a:rPr lang="en-US" altLang="ja-JP" sz="2000" dirty="0" smtClean="0"/>
              <a:t>【Defensive automation】 Guidebook for improving system Construction/Operation(1/5)</a:t>
            </a:r>
            <a:endParaRPr kumimoji="1" lang="ja-JP" altLang="en-US" sz="2000" dirty="0"/>
          </a:p>
        </p:txBody>
      </p:sp>
      <p:sp>
        <p:nvSpPr>
          <p:cNvPr id="4" name="正方形/長方形 3"/>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3310"/>
            <a:ext cx="12192000" cy="5905500"/>
          </a:xfrm>
          <a:prstGeom prst="rect">
            <a:avLst/>
          </a:prstGeom>
        </p:spPr>
      </p:pic>
    </p:spTree>
    <p:extLst>
      <p:ext uri="{BB962C8B-B14F-4D97-AF65-F5344CB8AC3E}">
        <p14:creationId xmlns:p14="http://schemas.microsoft.com/office/powerpoint/2010/main" val="131038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a:xfrm>
            <a:off x="-600" y="75266"/>
            <a:ext cx="11712000" cy="468000"/>
          </a:xfrm>
        </p:spPr>
        <p:txBody>
          <a:bodyPr>
            <a:normAutofit/>
          </a:bodyPr>
          <a:lstStyle/>
          <a:p>
            <a:r>
              <a:rPr lang="en-US" altLang="ja-JP" sz="2000" dirty="0"/>
              <a:t>【Defensive automation】 Guidebook for improving system C</a:t>
            </a:r>
            <a:r>
              <a:rPr lang="en-US" altLang="ja-JP" sz="2000" dirty="0" smtClean="0"/>
              <a:t>onstruction/Operation(2/5</a:t>
            </a:r>
            <a:r>
              <a:rPr lang="en-US" altLang="ja-JP" sz="2000" dirty="0"/>
              <a:t>)</a:t>
            </a:r>
            <a:endParaRPr kumimoji="1" lang="ja-JP" altLang="en-US" sz="2000" dirty="0"/>
          </a:p>
        </p:txBody>
      </p:sp>
      <p:grpSp>
        <p:nvGrpSpPr>
          <p:cNvPr id="10" name="グループ化 9"/>
          <p:cNvGrpSpPr/>
          <p:nvPr/>
        </p:nvGrpSpPr>
        <p:grpSpPr>
          <a:xfrm>
            <a:off x="239916" y="2080163"/>
            <a:ext cx="11711435" cy="1405256"/>
            <a:chOff x="179937" y="1389209"/>
            <a:chExt cx="8783576" cy="1053942"/>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37" y="1427193"/>
              <a:ext cx="1348626" cy="899084"/>
            </a:xfrm>
            <a:prstGeom prst="rect">
              <a:avLst/>
            </a:prstGeom>
            <a:effectLst>
              <a:softEdge rad="63500"/>
            </a:effectLst>
          </p:spPr>
        </p:pic>
        <p:sp>
          <p:nvSpPr>
            <p:cNvPr id="128" name="テキスト ボックス 127"/>
            <p:cNvSpPr txBox="1"/>
            <p:nvPr/>
          </p:nvSpPr>
          <p:spPr>
            <a:xfrm>
              <a:off x="1609171" y="1389209"/>
              <a:ext cx="7354342" cy="1053942"/>
            </a:xfrm>
            <a:prstGeom prst="rect">
              <a:avLst/>
            </a:prstGeom>
            <a:noFill/>
          </p:spPr>
          <p:txBody>
            <a:bodyPr wrap="square" rtlCol="0">
              <a:spAutoFit/>
            </a:bodyPr>
            <a:lstStyle/>
            <a:p>
              <a:pPr marL="457189" indent="-457189">
                <a:buSzPct val="160000"/>
                <a:buBlip>
                  <a:blip r:embed="rId3"/>
                </a:buBlip>
              </a:pPr>
              <a:r>
                <a:rPr lang="ja-JP" altLang="en-US" sz="2133" dirty="0">
                  <a:effectLst>
                    <a:glow rad="127000">
                      <a:schemeClr val="bg1"/>
                    </a:glow>
                  </a:effectLst>
                </a:rPr>
                <a:t>チーム間の情報伝達に</a:t>
              </a:r>
              <a:r>
                <a:rPr lang="ja-JP" altLang="en-US" sz="2133" u="sng" dirty="0">
                  <a:solidFill>
                    <a:srgbClr val="C00000"/>
                  </a:solidFill>
                  <a:effectLst>
                    <a:glow rad="127000">
                      <a:schemeClr val="bg1"/>
                    </a:glow>
                  </a:effectLst>
                </a:rPr>
                <a:t>遅延やミス</a:t>
              </a:r>
              <a:r>
                <a:rPr lang="ja-JP" altLang="en-US" sz="2133" dirty="0">
                  <a:effectLst>
                    <a:glow rad="127000">
                      <a:schemeClr val="bg1"/>
                    </a:glow>
                  </a:effectLst>
                </a:rPr>
                <a:t>が発生する</a:t>
              </a:r>
              <a:endParaRPr lang="en-US" altLang="ja-JP" sz="2133" dirty="0">
                <a:effectLst>
                  <a:glow rad="127000">
                    <a:schemeClr val="bg1"/>
                  </a:glow>
                </a:effectLst>
              </a:endParaRPr>
            </a:p>
            <a:p>
              <a:pPr marL="457189" indent="-457189">
                <a:buSzPct val="160000"/>
                <a:buBlip>
                  <a:blip r:embed="rId3"/>
                </a:buBlip>
              </a:pPr>
              <a:r>
                <a:rPr lang="ja-JP" altLang="en-US" sz="2133" dirty="0">
                  <a:effectLst>
                    <a:glow rad="127000">
                      <a:schemeClr val="bg1"/>
                    </a:glow>
                  </a:effectLst>
                </a:rPr>
                <a:t>データの二重管理や独自文言が</a:t>
              </a:r>
              <a:r>
                <a:rPr lang="ja-JP" altLang="en-US" sz="2133" u="sng" dirty="0">
                  <a:solidFill>
                    <a:srgbClr val="C00000"/>
                  </a:solidFill>
                  <a:effectLst>
                    <a:glow rad="127000">
                      <a:schemeClr val="bg1"/>
                    </a:glow>
                  </a:effectLst>
                </a:rPr>
                <a:t>設計ミス</a:t>
              </a:r>
              <a:r>
                <a:rPr lang="ja-JP" altLang="en-US" sz="2133" dirty="0">
                  <a:effectLst>
                    <a:glow rad="127000">
                      <a:schemeClr val="bg1"/>
                    </a:glow>
                  </a:effectLst>
                </a:rPr>
                <a:t>につながる</a:t>
              </a:r>
              <a:endParaRPr lang="en-US" altLang="ja-JP" sz="2133" dirty="0">
                <a:effectLst>
                  <a:glow rad="127000">
                    <a:schemeClr val="bg1"/>
                  </a:glow>
                </a:effectLst>
              </a:endParaRPr>
            </a:p>
            <a:p>
              <a:pPr marL="457189" indent="-457189">
                <a:buSzPct val="160000"/>
                <a:buBlip>
                  <a:blip r:embed="rId3"/>
                </a:buBlip>
              </a:pPr>
              <a:r>
                <a:rPr lang="ja-JP" altLang="en-US" sz="2133" dirty="0">
                  <a:effectLst>
                    <a:glow rad="127000">
                      <a:schemeClr val="bg1"/>
                    </a:glow>
                  </a:effectLst>
                </a:rPr>
                <a:t>多重開発により</a:t>
              </a:r>
              <a:r>
                <a:rPr lang="ja-JP" altLang="en-US" sz="2133" u="sng" dirty="0">
                  <a:solidFill>
                    <a:srgbClr val="C00000"/>
                  </a:solidFill>
                  <a:effectLst>
                    <a:glow rad="127000">
                      <a:schemeClr val="bg1"/>
                    </a:glow>
                  </a:effectLst>
                </a:rPr>
                <a:t>設計書</a:t>
              </a:r>
              <a:r>
                <a:rPr lang="en-US" altLang="ja-JP" sz="2133" u="sng" dirty="0">
                  <a:solidFill>
                    <a:srgbClr val="C00000"/>
                  </a:solidFill>
                  <a:effectLst>
                    <a:glow rad="127000">
                      <a:schemeClr val="bg1"/>
                    </a:glow>
                  </a:effectLst>
                </a:rPr>
                <a:t>(</a:t>
              </a:r>
              <a:r>
                <a:rPr lang="ja-JP" altLang="en-US" sz="2133" u="sng" dirty="0">
                  <a:solidFill>
                    <a:srgbClr val="C00000"/>
                  </a:solidFill>
                  <a:effectLst>
                    <a:glow rad="127000">
                      <a:schemeClr val="bg1"/>
                    </a:glow>
                  </a:effectLst>
                </a:rPr>
                <a:t>帳票</a:t>
              </a:r>
              <a:r>
                <a:rPr lang="en-US" altLang="ja-JP" sz="2133" u="sng" dirty="0">
                  <a:solidFill>
                    <a:srgbClr val="C00000"/>
                  </a:solidFill>
                  <a:effectLst>
                    <a:glow rad="127000">
                      <a:schemeClr val="bg1"/>
                    </a:glow>
                  </a:effectLst>
                </a:rPr>
                <a:t>)</a:t>
              </a:r>
              <a:r>
                <a:rPr lang="ja-JP" altLang="en-US" sz="2133" u="sng" dirty="0">
                  <a:solidFill>
                    <a:srgbClr val="C00000"/>
                  </a:solidFill>
                  <a:effectLst>
                    <a:glow rad="127000">
                      <a:schemeClr val="bg1"/>
                    </a:glow>
                  </a:effectLst>
                </a:rPr>
                <a:t>の管理が煩雑化</a:t>
              </a:r>
              <a:r>
                <a:rPr lang="ja-JP" altLang="en-US" sz="2133" dirty="0">
                  <a:effectLst>
                    <a:glow rad="127000">
                      <a:schemeClr val="bg1"/>
                    </a:glow>
                  </a:effectLst>
                </a:rPr>
                <a:t>する</a:t>
              </a:r>
              <a:endParaRPr lang="en-US" altLang="ja-JP" sz="2133" dirty="0">
                <a:effectLst>
                  <a:glow rad="127000">
                    <a:schemeClr val="bg1"/>
                  </a:glow>
                </a:effectLst>
              </a:endParaRPr>
            </a:p>
            <a:p>
              <a:pPr marL="457189" indent="-457189">
                <a:buSzPct val="160000"/>
                <a:buBlip>
                  <a:blip r:embed="rId3"/>
                </a:buBlip>
              </a:pPr>
              <a:r>
                <a:rPr lang="ja-JP" altLang="en-US" sz="2133" dirty="0">
                  <a:effectLst>
                    <a:glow rad="127000">
                      <a:schemeClr val="bg1"/>
                    </a:glow>
                  </a:effectLst>
                </a:rPr>
                <a:t>結果として</a:t>
              </a:r>
              <a:r>
                <a:rPr lang="ja-JP" altLang="en-US" sz="2133" u="sng" dirty="0">
                  <a:solidFill>
                    <a:srgbClr val="C00000"/>
                  </a:solidFill>
                  <a:effectLst>
                    <a:glow rad="127000">
                      <a:schemeClr val="bg1"/>
                    </a:glow>
                  </a:effectLst>
                </a:rPr>
                <a:t>設定の前後性を確認できない</a:t>
              </a:r>
              <a:endParaRPr lang="en-US" altLang="ja-JP" sz="2133" u="sng" dirty="0">
                <a:solidFill>
                  <a:srgbClr val="C00000"/>
                </a:solidFill>
                <a:effectLst>
                  <a:glow rad="127000">
                    <a:schemeClr val="bg1"/>
                  </a:glow>
                </a:effectLst>
              </a:endParaRPr>
            </a:p>
          </p:txBody>
        </p:sp>
        <p:sp>
          <p:nvSpPr>
            <p:cNvPr id="129" name="テキスト ボックス 128"/>
            <p:cNvSpPr txBox="1"/>
            <p:nvPr/>
          </p:nvSpPr>
          <p:spPr>
            <a:xfrm>
              <a:off x="179937" y="1427193"/>
              <a:ext cx="1348626" cy="899084"/>
            </a:xfrm>
            <a:prstGeom prst="rect">
              <a:avLst/>
            </a:prstGeom>
            <a:solidFill>
              <a:srgbClr val="002B62">
                <a:alpha val="50000"/>
              </a:srgbClr>
            </a:solidFill>
            <a:ln w="38100">
              <a:noFill/>
            </a:ln>
          </p:spPr>
          <p:txBody>
            <a:bodyPr wrap="square" lIns="96000" tIns="96000" rIns="96000" bIns="48000" rtlCol="0" anchor="ctr" anchorCtr="1">
              <a:noAutofit/>
            </a:bodyPr>
            <a:lstStyle/>
            <a:p>
              <a:pPr algn="ctr"/>
              <a:r>
                <a:rPr lang="ja-JP" altLang="en-US" sz="2667" b="1" dirty="0">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rPr>
                <a:t>設計</a:t>
              </a:r>
            </a:p>
          </p:txBody>
        </p:sp>
      </p:grpSp>
      <p:grpSp>
        <p:nvGrpSpPr>
          <p:cNvPr id="8" name="グループ化 7"/>
          <p:cNvGrpSpPr/>
          <p:nvPr/>
        </p:nvGrpSpPr>
        <p:grpSpPr>
          <a:xfrm>
            <a:off x="239916" y="3656303"/>
            <a:ext cx="11712168" cy="1405256"/>
            <a:chOff x="179937" y="2571314"/>
            <a:chExt cx="8784126" cy="1053942"/>
          </a:xfrm>
        </p:grpSpPr>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5794" r="4948"/>
            <a:stretch/>
          </p:blipFill>
          <p:spPr>
            <a:xfrm>
              <a:off x="179937" y="2609414"/>
              <a:ext cx="1333500" cy="896400"/>
            </a:xfrm>
            <a:prstGeom prst="rect">
              <a:avLst/>
            </a:prstGeom>
            <a:effectLst>
              <a:softEdge rad="63500"/>
            </a:effectLst>
          </p:spPr>
        </p:pic>
        <p:sp>
          <p:nvSpPr>
            <p:cNvPr id="130" name="テキスト ボックス 129"/>
            <p:cNvSpPr txBox="1"/>
            <p:nvPr/>
          </p:nvSpPr>
          <p:spPr>
            <a:xfrm>
              <a:off x="1609721" y="2571314"/>
              <a:ext cx="7354342" cy="1053942"/>
            </a:xfrm>
            <a:prstGeom prst="rect">
              <a:avLst/>
            </a:prstGeom>
            <a:noFill/>
          </p:spPr>
          <p:txBody>
            <a:bodyPr wrap="square" rtlCol="0">
              <a:spAutoFit/>
            </a:bodyPr>
            <a:lstStyle/>
            <a:p>
              <a:pPr marL="457189" indent="-457189">
                <a:buSzPct val="160000"/>
                <a:buBlip>
                  <a:blip r:embed="rId3"/>
                </a:buBlip>
              </a:pPr>
              <a:r>
                <a:rPr lang="ja-JP" altLang="en-US" sz="2133" dirty="0">
                  <a:effectLst>
                    <a:glow rad="127000">
                      <a:schemeClr val="bg1"/>
                    </a:glow>
                  </a:effectLst>
                </a:rPr>
                <a:t>チーム間の作業順序が複雑で毎回</a:t>
              </a:r>
              <a:r>
                <a:rPr lang="ja-JP" altLang="en-US" sz="2133" u="sng" dirty="0">
                  <a:solidFill>
                    <a:srgbClr val="C00000"/>
                  </a:solidFill>
                  <a:effectLst>
                    <a:glow rad="127000">
                      <a:schemeClr val="bg1"/>
                    </a:glow>
                  </a:effectLst>
                </a:rPr>
                <a:t>タイムチャート</a:t>
              </a:r>
              <a:r>
                <a:rPr lang="ja-JP" altLang="en-US" sz="2133" dirty="0">
                  <a:effectLst>
                    <a:glow rad="127000">
                      <a:schemeClr val="bg1"/>
                    </a:glow>
                  </a:effectLst>
                </a:rPr>
                <a:t>を作成しては使い捨てる</a:t>
              </a:r>
              <a:endParaRPr lang="en-US" altLang="ja-JP" sz="2133" dirty="0">
                <a:effectLst>
                  <a:glow rad="127000">
                    <a:schemeClr val="bg1"/>
                  </a:glow>
                </a:effectLst>
              </a:endParaRPr>
            </a:p>
            <a:p>
              <a:pPr marL="457189" indent="-457189">
                <a:buSzPct val="160000"/>
                <a:buBlip>
                  <a:blip r:embed="rId3"/>
                </a:buBlip>
              </a:pPr>
              <a:r>
                <a:rPr lang="ja-JP" altLang="en-US" sz="2133" dirty="0">
                  <a:effectLst>
                    <a:glow rad="127000">
                      <a:schemeClr val="bg1"/>
                    </a:glow>
                  </a:effectLst>
                </a:rPr>
                <a:t>作業ごとに</a:t>
              </a:r>
              <a:r>
                <a:rPr lang="ja-JP" altLang="en-US" sz="2133" u="sng" dirty="0">
                  <a:solidFill>
                    <a:srgbClr val="C00000"/>
                  </a:solidFill>
                  <a:effectLst>
                    <a:glow rad="127000">
                      <a:schemeClr val="bg1"/>
                    </a:glow>
                  </a:effectLst>
                </a:rPr>
                <a:t>手順書</a:t>
              </a:r>
              <a:r>
                <a:rPr lang="ja-JP" altLang="en-US" sz="2133" dirty="0">
                  <a:effectLst>
                    <a:glow rad="127000">
                      <a:schemeClr val="bg1"/>
                    </a:glow>
                  </a:effectLst>
                </a:rPr>
                <a:t>を作成</a:t>
              </a:r>
              <a:r>
                <a:rPr lang="en-US" altLang="ja-JP" sz="2133" dirty="0">
                  <a:effectLst>
                    <a:glow rad="127000">
                      <a:schemeClr val="bg1"/>
                    </a:glow>
                  </a:effectLst>
                </a:rPr>
                <a:t>/</a:t>
              </a:r>
              <a:r>
                <a:rPr lang="ja-JP" altLang="en-US" sz="2133" dirty="0">
                  <a:effectLst>
                    <a:glow rad="127000">
                      <a:schemeClr val="bg1"/>
                    </a:glow>
                  </a:effectLst>
                </a:rPr>
                <a:t>レビューしては使い捨てる</a:t>
              </a:r>
              <a:endParaRPr lang="en-US" altLang="ja-JP" sz="2133" dirty="0">
                <a:effectLst>
                  <a:glow rad="127000">
                    <a:schemeClr val="bg1"/>
                  </a:glow>
                </a:effectLst>
              </a:endParaRPr>
            </a:p>
            <a:p>
              <a:pPr marL="457189" indent="-457189">
                <a:buSzPct val="160000"/>
                <a:buBlip>
                  <a:blip r:embed="rId3"/>
                </a:buBlip>
              </a:pPr>
              <a:r>
                <a:rPr lang="ja-JP" altLang="en-US" sz="2133" dirty="0">
                  <a:effectLst>
                    <a:glow rad="127000">
                      <a:schemeClr val="bg1"/>
                    </a:glow>
                  </a:effectLst>
                </a:rPr>
                <a:t>手順ごとにコンフィグを埋め込んでいて、新機種／新</a:t>
              </a:r>
              <a:r>
                <a:rPr lang="en-US" altLang="ja-JP" sz="2133" dirty="0">
                  <a:effectLst>
                    <a:glow rad="127000">
                      <a:schemeClr val="bg1"/>
                    </a:glow>
                  </a:effectLst>
                </a:rPr>
                <a:t>OS</a:t>
              </a:r>
              <a:r>
                <a:rPr lang="ja-JP" altLang="en-US" sz="2133" dirty="0">
                  <a:effectLst>
                    <a:glow rad="127000">
                      <a:schemeClr val="bg1"/>
                    </a:glow>
                  </a:effectLst>
                </a:rPr>
                <a:t>を追加するごとに手順書のパターンが増える</a:t>
              </a:r>
              <a:r>
                <a:rPr lang="en-US" altLang="ja-JP" sz="2133" dirty="0">
                  <a:solidFill>
                    <a:srgbClr val="C00000"/>
                  </a:solidFill>
                  <a:effectLst>
                    <a:glow rad="127000">
                      <a:schemeClr val="bg1"/>
                    </a:glow>
                  </a:effectLst>
                </a:rPr>
                <a:t>(</a:t>
              </a:r>
              <a:r>
                <a:rPr lang="ja-JP" altLang="en-US" sz="2133" u="sng" dirty="0">
                  <a:solidFill>
                    <a:srgbClr val="C00000"/>
                  </a:solidFill>
                  <a:effectLst>
                    <a:glow rad="127000">
                      <a:schemeClr val="bg1"/>
                    </a:glow>
                  </a:effectLst>
                </a:rPr>
                <a:t>マルチベンダー対応の障壁</a:t>
              </a:r>
              <a:r>
                <a:rPr lang="en-US" altLang="ja-JP" sz="2133" u="sng" dirty="0">
                  <a:solidFill>
                    <a:srgbClr val="C00000"/>
                  </a:solidFill>
                  <a:effectLst>
                    <a:glow rad="127000">
                      <a:schemeClr val="bg1"/>
                    </a:glow>
                  </a:effectLst>
                </a:rPr>
                <a:t>)</a:t>
              </a:r>
            </a:p>
          </p:txBody>
        </p:sp>
        <p:sp>
          <p:nvSpPr>
            <p:cNvPr id="131" name="テキスト ボックス 130"/>
            <p:cNvSpPr txBox="1"/>
            <p:nvPr/>
          </p:nvSpPr>
          <p:spPr>
            <a:xfrm>
              <a:off x="179937" y="2609414"/>
              <a:ext cx="1344748" cy="901432"/>
            </a:xfrm>
            <a:prstGeom prst="rect">
              <a:avLst/>
            </a:prstGeom>
            <a:solidFill>
              <a:srgbClr val="002B62">
                <a:alpha val="50000"/>
              </a:srgbClr>
            </a:solidFill>
            <a:ln w="38100">
              <a:noFill/>
            </a:ln>
          </p:spPr>
          <p:txBody>
            <a:bodyPr wrap="square" lIns="96000" tIns="96000" rIns="96000" bIns="48000" rtlCol="0" anchor="ctr" anchorCtr="1">
              <a:noAutofit/>
            </a:bodyPr>
            <a:lstStyle>
              <a:defPPr>
                <a:defRPr lang="ja-JP"/>
              </a:defPPr>
              <a:lvl1pPr algn="ctr">
                <a:defRPr sz="2000" b="1">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defRPr>
              </a:lvl1pPr>
            </a:lstStyle>
            <a:p>
              <a:r>
                <a:rPr lang="ja-JP" altLang="en-US" sz="2667" dirty="0"/>
                <a:t>作業準備</a:t>
              </a:r>
            </a:p>
          </p:txBody>
        </p:sp>
      </p:grpSp>
      <p:grpSp>
        <p:nvGrpSpPr>
          <p:cNvPr id="9" name="グループ化 8"/>
          <p:cNvGrpSpPr/>
          <p:nvPr/>
        </p:nvGrpSpPr>
        <p:grpSpPr>
          <a:xfrm>
            <a:off x="239916" y="5191404"/>
            <a:ext cx="11712168" cy="1117996"/>
            <a:chOff x="179937" y="3722641"/>
            <a:chExt cx="8784126" cy="838497"/>
          </a:xfrm>
        </p:grpSpPr>
        <p:pic>
          <p:nvPicPr>
            <p:cNvPr id="6" name="図 5"/>
            <p:cNvPicPr>
              <a:picLocks noChangeAspect="1"/>
            </p:cNvPicPr>
            <p:nvPr/>
          </p:nvPicPr>
          <p:blipFill rotWithShape="1">
            <a:blip r:embed="rId5">
              <a:extLst>
                <a:ext uri="{28A0092B-C50C-407E-A947-70E740481C1C}">
                  <a14:useLocalDpi xmlns:a14="http://schemas.microsoft.com/office/drawing/2010/main" val="0"/>
                </a:ext>
              </a:extLst>
            </a:blip>
            <a:srcRect l="15107" t="15351" r="8676" b="11151"/>
            <a:stretch/>
          </p:blipFill>
          <p:spPr>
            <a:xfrm>
              <a:off x="179937" y="3722641"/>
              <a:ext cx="1261863" cy="811259"/>
            </a:xfrm>
            <a:prstGeom prst="rect">
              <a:avLst/>
            </a:prstGeom>
            <a:effectLst>
              <a:softEdge rad="63500"/>
            </a:effectLst>
          </p:spPr>
        </p:pic>
        <p:sp>
          <p:nvSpPr>
            <p:cNvPr id="132" name="テキスト ボックス 131"/>
            <p:cNvSpPr txBox="1"/>
            <p:nvPr/>
          </p:nvSpPr>
          <p:spPr>
            <a:xfrm>
              <a:off x="1609721" y="3722641"/>
              <a:ext cx="7354342" cy="807769"/>
            </a:xfrm>
            <a:prstGeom prst="rect">
              <a:avLst/>
            </a:prstGeom>
            <a:noFill/>
          </p:spPr>
          <p:txBody>
            <a:bodyPr wrap="square" rtlCol="0">
              <a:spAutoFit/>
            </a:bodyPr>
            <a:lstStyle/>
            <a:p>
              <a:pPr marL="457189" indent="-457189">
                <a:buSzPct val="160000"/>
                <a:buBlip>
                  <a:blip r:embed="rId3"/>
                </a:buBlip>
              </a:pPr>
              <a:r>
                <a:rPr lang="ja-JP" altLang="en-US" sz="2133" dirty="0">
                  <a:effectLst>
                    <a:glow rad="127000">
                      <a:schemeClr val="bg1"/>
                    </a:glow>
                  </a:effectLst>
                </a:rPr>
                <a:t>人手作業なので作業時間が一定でない</a:t>
              </a:r>
              <a:r>
                <a:rPr lang="en-US" altLang="ja-JP" sz="2133" dirty="0">
                  <a:effectLst>
                    <a:glow rad="127000">
                      <a:schemeClr val="bg1"/>
                    </a:glow>
                  </a:effectLst>
                </a:rPr>
                <a:t/>
              </a:r>
              <a:br>
                <a:rPr lang="en-US" altLang="ja-JP" sz="2133" dirty="0">
                  <a:effectLst>
                    <a:glow rad="127000">
                      <a:schemeClr val="bg1"/>
                    </a:glow>
                  </a:effectLst>
                </a:rPr>
              </a:br>
              <a:r>
                <a:rPr lang="ja-JP" altLang="en-US" sz="2133" dirty="0">
                  <a:effectLst>
                    <a:glow rad="127000">
                      <a:schemeClr val="bg1"/>
                    </a:glow>
                  </a:effectLst>
                </a:rPr>
                <a:t>⇒チーム間で</a:t>
              </a:r>
              <a:r>
                <a:rPr lang="ja-JP" altLang="en-US" sz="2133" u="sng" dirty="0">
                  <a:solidFill>
                    <a:srgbClr val="C00000"/>
                  </a:solidFill>
                  <a:effectLst>
                    <a:glow rad="127000">
                      <a:schemeClr val="bg1"/>
                    </a:glow>
                  </a:effectLst>
                </a:rPr>
                <a:t>作業待ち</a:t>
              </a:r>
              <a:r>
                <a:rPr lang="ja-JP" altLang="en-US" sz="2133" dirty="0">
                  <a:effectLst>
                    <a:glow rad="127000">
                      <a:schemeClr val="bg1"/>
                    </a:glow>
                  </a:effectLst>
                </a:rPr>
                <a:t>が発生</a:t>
              </a:r>
              <a:endParaRPr lang="en-US" altLang="ja-JP" sz="2133" dirty="0">
                <a:effectLst>
                  <a:glow rad="127000">
                    <a:schemeClr val="bg1"/>
                  </a:glow>
                </a:effectLst>
              </a:endParaRPr>
            </a:p>
            <a:p>
              <a:pPr marL="457189" indent="-457189">
                <a:buSzPct val="160000"/>
                <a:buBlip>
                  <a:blip r:embed="rId3"/>
                </a:buBlip>
              </a:pPr>
              <a:r>
                <a:rPr lang="ja-JP" altLang="en-US" sz="2133" dirty="0">
                  <a:effectLst>
                    <a:glow rad="127000">
                      <a:schemeClr val="bg1"/>
                    </a:glow>
                  </a:effectLst>
                </a:rPr>
                <a:t>人手作業なので</a:t>
              </a:r>
              <a:r>
                <a:rPr lang="ja-JP" altLang="en-US" sz="2133" u="sng" dirty="0">
                  <a:solidFill>
                    <a:srgbClr val="C00000"/>
                  </a:solidFill>
                  <a:effectLst>
                    <a:glow rad="127000">
                      <a:schemeClr val="bg1"/>
                    </a:glow>
                  </a:effectLst>
                </a:rPr>
                <a:t>人為ミス</a:t>
              </a:r>
              <a:r>
                <a:rPr lang="ja-JP" altLang="en-US" sz="2133" dirty="0">
                  <a:effectLst>
                    <a:glow rad="127000">
                      <a:schemeClr val="bg1"/>
                    </a:glow>
                  </a:effectLst>
                </a:rPr>
                <a:t>の懸念から逃れられない</a:t>
              </a:r>
              <a:endParaRPr lang="en-US" altLang="ja-JP" sz="2133" dirty="0">
                <a:effectLst>
                  <a:glow rad="127000">
                    <a:schemeClr val="bg1"/>
                  </a:glow>
                </a:effectLst>
              </a:endParaRPr>
            </a:p>
          </p:txBody>
        </p:sp>
        <p:sp>
          <p:nvSpPr>
            <p:cNvPr id="133" name="テキスト ボックス 132"/>
            <p:cNvSpPr txBox="1"/>
            <p:nvPr/>
          </p:nvSpPr>
          <p:spPr>
            <a:xfrm>
              <a:off x="179938" y="3722641"/>
              <a:ext cx="1333500" cy="838497"/>
            </a:xfrm>
            <a:prstGeom prst="rect">
              <a:avLst/>
            </a:prstGeom>
            <a:solidFill>
              <a:srgbClr val="002B62">
                <a:alpha val="50000"/>
              </a:srgbClr>
            </a:solidFill>
            <a:ln w="38100">
              <a:noFill/>
            </a:ln>
          </p:spPr>
          <p:txBody>
            <a:bodyPr wrap="square" lIns="96000" tIns="96000" rIns="96000" bIns="48000" rtlCol="0" anchor="ctr" anchorCtr="1">
              <a:noAutofit/>
            </a:bodyPr>
            <a:lstStyle>
              <a:defPPr>
                <a:defRPr lang="ja-JP"/>
              </a:defPPr>
              <a:lvl1pPr algn="ctr">
                <a:defRPr sz="2000" b="1">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defRPr>
              </a:lvl1pPr>
            </a:lstStyle>
            <a:p>
              <a:r>
                <a:rPr lang="ja-JP" altLang="en-US" sz="2667" dirty="0"/>
                <a:t>作業実施</a:t>
              </a:r>
            </a:p>
          </p:txBody>
        </p:sp>
      </p:grpSp>
      <p:sp>
        <p:nvSpPr>
          <p:cNvPr id="2" name="正方形/長方形 1"/>
          <p:cNvSpPr/>
          <p:nvPr/>
        </p:nvSpPr>
        <p:spPr bwMode="auto">
          <a:xfrm>
            <a:off x="-600" y="658710"/>
            <a:ext cx="12193200" cy="5904000"/>
          </a:xfrm>
          <a:prstGeom prst="rect">
            <a:avLst/>
          </a:prstGeom>
          <a:solidFill>
            <a:schemeClr val="tx1">
              <a:alpha val="8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9" name="右矢印 88"/>
          <p:cNvSpPr/>
          <p:nvPr/>
        </p:nvSpPr>
        <p:spPr bwMode="auto">
          <a:xfrm>
            <a:off x="2240165" y="2285267"/>
            <a:ext cx="1570367" cy="883252"/>
          </a:xfrm>
          <a:prstGeom prst="rightArrow">
            <a:avLst/>
          </a:prstGeom>
          <a:solidFill>
            <a:schemeClr val="bg1"/>
          </a:solidFill>
          <a:ln w="25400">
            <a:no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2000" b="1" dirty="0" smtClean="0">
                <a:solidFill>
                  <a:srgbClr val="C00000"/>
                </a:solidFill>
                <a:latin typeface="+mn-ea"/>
              </a:rPr>
              <a:t>Solution</a:t>
            </a:r>
            <a:endParaRPr lang="ja-JP" altLang="en-US" sz="2000" b="1" dirty="0">
              <a:solidFill>
                <a:srgbClr val="C00000"/>
              </a:solidFill>
              <a:latin typeface="+mn-ea"/>
            </a:endParaRPr>
          </a:p>
        </p:txBody>
      </p:sp>
      <p:sp>
        <p:nvSpPr>
          <p:cNvPr id="90" name="右中かっこ 89"/>
          <p:cNvSpPr/>
          <p:nvPr/>
        </p:nvSpPr>
        <p:spPr bwMode="auto">
          <a:xfrm>
            <a:off x="2211449" y="3707103"/>
            <a:ext cx="401227" cy="2675224"/>
          </a:xfrm>
          <a:prstGeom prst="rightBrace">
            <a:avLst/>
          </a:prstGeom>
          <a:noFill/>
          <a:ln w="571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a:extLst/>
        </p:spPr>
        <p:txBody>
          <a:bodyPr rtlCol="0" anchor="ctr"/>
          <a:lstStyle/>
          <a:p>
            <a:pPr algn="ctr"/>
            <a:endParaRPr lang="ja-JP" altLang="en-US" sz="2400"/>
          </a:p>
        </p:txBody>
      </p:sp>
      <p:sp>
        <p:nvSpPr>
          <p:cNvPr id="91" name="右矢印 90"/>
          <p:cNvSpPr/>
          <p:nvPr/>
        </p:nvSpPr>
        <p:spPr bwMode="auto">
          <a:xfrm>
            <a:off x="2796329" y="4599785"/>
            <a:ext cx="1014203" cy="883252"/>
          </a:xfrm>
          <a:prstGeom prst="rightArrow">
            <a:avLst/>
          </a:prstGeom>
          <a:solidFill>
            <a:schemeClr val="bg1"/>
          </a:solidFill>
          <a:ln w="25400">
            <a:noFill/>
          </a:ln>
          <a:effectLst/>
          <a:extLst/>
        </p:spPr>
        <p:txBody>
          <a:bodyPr rot="0" spcFirstLastPara="0" vertOverflow="overflow" horzOverflow="overflow" vert="horz" wrap="none" lIns="216000" tIns="60960" rIns="121920" bIns="60960" numCol="1" spcCol="0" rtlCol="0" fromWordArt="0" anchor="ctr" anchorCtr="0" forceAA="0" compatLnSpc="1">
            <a:prstTxWarp prst="textNoShape">
              <a:avLst/>
            </a:prstTxWarp>
            <a:noAutofit/>
          </a:bodyPr>
          <a:lstStyle/>
          <a:p>
            <a:pPr algn="ctr"/>
            <a:r>
              <a:rPr lang="en-US" altLang="ja-JP" sz="1600" b="1" dirty="0" smtClean="0">
                <a:solidFill>
                  <a:srgbClr val="C00000"/>
                </a:solidFill>
                <a:latin typeface="+mn-ea"/>
              </a:rPr>
              <a:t>Solution</a:t>
            </a:r>
            <a:endParaRPr lang="ja-JP" altLang="en-US" sz="1600" b="1" dirty="0">
              <a:solidFill>
                <a:srgbClr val="C00000"/>
              </a:solidFill>
              <a:latin typeface="+mn-ea"/>
            </a:endParaRPr>
          </a:p>
        </p:txBody>
      </p:sp>
      <p:sp>
        <p:nvSpPr>
          <p:cNvPr id="93" name="右矢印 92"/>
          <p:cNvSpPr/>
          <p:nvPr/>
        </p:nvSpPr>
        <p:spPr bwMode="auto">
          <a:xfrm>
            <a:off x="7276411" y="3704690"/>
            <a:ext cx="755068" cy="883252"/>
          </a:xfrm>
          <a:prstGeom prst="rightArrow">
            <a:avLst/>
          </a:prstGeom>
          <a:solidFill>
            <a:schemeClr val="bg1"/>
          </a:solidFill>
          <a:ln w="25400">
            <a:noFill/>
          </a:ln>
          <a:effectLst/>
          <a:extLst/>
        </p:spPr>
        <p:txBody>
          <a:bodyPr rot="0" spcFirstLastPara="0" vertOverflow="overflow" horzOverflow="overflow" vert="horz" wrap="none" lIns="180000" tIns="60960" rIns="121920" bIns="60960" numCol="1" spcCol="0" rtlCol="0" fromWordArt="0" anchor="ctr" anchorCtr="0" forceAA="0" compatLnSpc="1">
            <a:prstTxWarp prst="textNoShape">
              <a:avLst/>
            </a:prstTxWarp>
            <a:noAutofit/>
          </a:bodyPr>
          <a:lstStyle/>
          <a:p>
            <a:pPr algn="ctr"/>
            <a:r>
              <a:rPr lang="en-US" altLang="ja-JP" sz="2000" b="1" dirty="0" smtClean="0">
                <a:solidFill>
                  <a:srgbClr val="C00000"/>
                </a:solidFill>
                <a:latin typeface="+mn-ea"/>
              </a:rPr>
              <a:t>Link</a:t>
            </a:r>
            <a:endParaRPr lang="ja-JP" altLang="en-US" sz="2000" b="1" dirty="0">
              <a:solidFill>
                <a:srgbClr val="C00000"/>
              </a:solidFill>
              <a:latin typeface="+mn-ea"/>
            </a:endParaRPr>
          </a:p>
        </p:txBody>
      </p:sp>
      <p:sp>
        <p:nvSpPr>
          <p:cNvPr id="94" name="右中かっこ 93"/>
          <p:cNvSpPr/>
          <p:nvPr/>
        </p:nvSpPr>
        <p:spPr bwMode="auto">
          <a:xfrm>
            <a:off x="6693800" y="2841580"/>
            <a:ext cx="401227" cy="2675224"/>
          </a:xfrm>
          <a:prstGeom prst="rightBrace">
            <a:avLst/>
          </a:prstGeom>
          <a:noFill/>
          <a:ln w="571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a:extLst/>
        </p:spPr>
        <p:txBody>
          <a:bodyPr rtlCol="0" anchor="ctr"/>
          <a:lstStyle/>
          <a:p>
            <a:pPr algn="ctr"/>
            <a:endParaRPr lang="ja-JP" altLang="en-US" sz="2400"/>
          </a:p>
        </p:txBody>
      </p:sp>
      <p:grpSp>
        <p:nvGrpSpPr>
          <p:cNvPr id="3" name="グループ化 2"/>
          <p:cNvGrpSpPr/>
          <p:nvPr/>
        </p:nvGrpSpPr>
        <p:grpSpPr>
          <a:xfrm>
            <a:off x="3916493" y="2130808"/>
            <a:ext cx="2638883" cy="2024424"/>
            <a:chOff x="3916493" y="2130808"/>
            <a:chExt cx="2638883" cy="2024424"/>
          </a:xfrm>
        </p:grpSpPr>
        <p:sp>
          <p:nvSpPr>
            <p:cNvPr id="96" name="角丸四角形 95"/>
            <p:cNvSpPr/>
            <p:nvPr/>
          </p:nvSpPr>
          <p:spPr bwMode="auto">
            <a:xfrm>
              <a:off x="3916493" y="2130808"/>
              <a:ext cx="2638883" cy="2024424"/>
            </a:xfrm>
            <a:prstGeom prst="roundRect">
              <a:avLst/>
            </a:prstGeom>
            <a:solidFill>
              <a:schemeClr val="bg1"/>
            </a:solidFill>
            <a:ln w="38100">
              <a:solidFill>
                <a:schemeClr val="bg1"/>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98" name="テキスト ボックス 97"/>
            <p:cNvSpPr txBox="1"/>
            <p:nvPr/>
          </p:nvSpPr>
          <p:spPr>
            <a:xfrm>
              <a:off x="3957365" y="2180977"/>
              <a:ext cx="2415854" cy="1036309"/>
            </a:xfrm>
            <a:prstGeom prst="rect">
              <a:avLst/>
            </a:prstGeom>
            <a:noFill/>
          </p:spPr>
          <p:txBody>
            <a:bodyPr wrap="none" rtlCol="0">
              <a:spAutoFit/>
            </a:bodyPr>
            <a:lstStyle/>
            <a:p>
              <a:r>
                <a:rPr lang="en-US" altLang="ja-JP" sz="2400" b="1" dirty="0">
                  <a:solidFill>
                    <a:srgbClr val="C00000"/>
                  </a:solidFill>
                </a:rPr>
                <a:t>Step 1</a:t>
              </a:r>
            </a:p>
            <a:p>
              <a:r>
                <a:rPr lang="en-US" altLang="ja-JP" sz="1867" b="1" dirty="0" smtClean="0">
                  <a:solidFill>
                    <a:srgbClr val="002B62"/>
                  </a:solidFill>
                </a:rPr>
                <a:t>Centrally manage</a:t>
              </a:r>
              <a:br>
                <a:rPr lang="en-US" altLang="ja-JP" sz="1867" b="1" dirty="0" smtClean="0">
                  <a:solidFill>
                    <a:srgbClr val="002B62"/>
                  </a:solidFill>
                </a:rPr>
              </a:br>
              <a:r>
                <a:rPr lang="en-US" altLang="ja-JP" sz="1867" b="1" dirty="0" smtClean="0">
                  <a:solidFill>
                    <a:srgbClr val="002B62"/>
                  </a:solidFill>
                </a:rPr>
                <a:t>Design info</a:t>
              </a:r>
              <a:endParaRPr lang="ja-JP" altLang="en-US" sz="1867" b="1" dirty="0">
                <a:solidFill>
                  <a:srgbClr val="002B62"/>
                </a:solidFill>
              </a:endParaRPr>
            </a:p>
          </p:txBody>
        </p:sp>
        <p:sp>
          <p:nvSpPr>
            <p:cNvPr id="100" name="Oval 97"/>
            <p:cNvSpPr>
              <a:spLocks noChangeAspect="1" noChangeArrowheads="1"/>
            </p:cNvSpPr>
            <p:nvPr/>
          </p:nvSpPr>
          <p:spPr bwMode="gray">
            <a:xfrm>
              <a:off x="4716041" y="3224363"/>
              <a:ext cx="1058104" cy="771307"/>
            </a:xfrm>
            <a:custGeom>
              <a:avLst/>
              <a:gdLst/>
              <a:ahLst/>
              <a:cxnLst/>
              <a:rect l="l" t="t" r="r" b="b"/>
              <a:pathLst>
                <a:path w="674688" h="654050">
                  <a:moveTo>
                    <a:pt x="0" y="136525"/>
                  </a:moveTo>
                  <a:cubicBezTo>
                    <a:pt x="60857" y="181035"/>
                    <a:pt x="202106" y="205177"/>
                    <a:pt x="337344" y="205177"/>
                  </a:cubicBezTo>
                  <a:cubicBezTo>
                    <a:pt x="472582" y="205177"/>
                    <a:pt x="614581" y="181035"/>
                    <a:pt x="674687" y="136525"/>
                  </a:cubicBezTo>
                  <a:cubicBezTo>
                    <a:pt x="674687" y="136525"/>
                    <a:pt x="674687" y="136525"/>
                    <a:pt x="673936" y="570311"/>
                  </a:cubicBezTo>
                  <a:cubicBezTo>
                    <a:pt x="665671" y="606522"/>
                    <a:pt x="539449" y="654050"/>
                    <a:pt x="337344" y="654050"/>
                  </a:cubicBezTo>
                  <a:cubicBezTo>
                    <a:pt x="135238" y="654050"/>
                    <a:pt x="9016" y="606522"/>
                    <a:pt x="752" y="570311"/>
                  </a:cubicBezTo>
                  <a:cubicBezTo>
                    <a:pt x="752" y="570311"/>
                    <a:pt x="752" y="570311"/>
                    <a:pt x="0" y="136525"/>
                  </a:cubicBezTo>
                  <a:close/>
                  <a:moveTo>
                    <a:pt x="337344" y="0"/>
                  </a:moveTo>
                  <a:cubicBezTo>
                    <a:pt x="523654" y="0"/>
                    <a:pt x="674688" y="39091"/>
                    <a:pt x="674688" y="87313"/>
                  </a:cubicBezTo>
                  <a:cubicBezTo>
                    <a:pt x="674688" y="135535"/>
                    <a:pt x="523654" y="174626"/>
                    <a:pt x="337344" y="174626"/>
                  </a:cubicBezTo>
                  <a:cubicBezTo>
                    <a:pt x="151034" y="174626"/>
                    <a:pt x="0" y="135535"/>
                    <a:pt x="0" y="87313"/>
                  </a:cubicBezTo>
                  <a:cubicBezTo>
                    <a:pt x="0" y="39091"/>
                    <a:pt x="151034" y="0"/>
                    <a:pt x="337344" y="0"/>
                  </a:cubicBezTo>
                  <a:close/>
                </a:path>
              </a:pathLst>
            </a:custGeom>
            <a:solidFill>
              <a:schemeClr val="accent6"/>
            </a:solidFill>
            <a:ln>
              <a:noFill/>
            </a:ln>
            <a:extLst/>
          </p:spPr>
          <p:txBody>
            <a:bodyPr vert="horz" wrap="none" lIns="121920" tIns="60960" rIns="121920" bIns="60960" numCol="1" anchor="t" anchorCtr="0" compatLnSpc="1">
              <a:prstTxWarp prst="textNoShape">
                <a:avLst/>
              </a:prstTxWarp>
            </a:bodyPr>
            <a:lstStyle/>
            <a:p>
              <a:pPr algn="ctr"/>
              <a:endParaRPr lang="en-US" altLang="ja-JP" sz="2133" b="1" dirty="0">
                <a:solidFill>
                  <a:schemeClr val="bg1"/>
                </a:solidFill>
              </a:endParaRPr>
            </a:p>
            <a:p>
              <a:pPr algn="ctr"/>
              <a:r>
                <a:rPr lang="en-US" altLang="ja-JP" sz="2133" b="1" dirty="0">
                  <a:solidFill>
                    <a:schemeClr val="bg1"/>
                  </a:solidFill>
                </a:rPr>
                <a:t>CMDB</a:t>
              </a:r>
              <a:endParaRPr lang="ja-JP" altLang="en-US" sz="2133" b="1" dirty="0">
                <a:solidFill>
                  <a:schemeClr val="bg1"/>
                </a:solidFill>
              </a:endParaRPr>
            </a:p>
          </p:txBody>
        </p:sp>
        <p:sp>
          <p:nvSpPr>
            <p:cNvPr id="101" name="メモ 100"/>
            <p:cNvSpPr/>
            <p:nvPr/>
          </p:nvSpPr>
          <p:spPr bwMode="auto">
            <a:xfrm>
              <a:off x="5519442" y="3094619"/>
              <a:ext cx="502209" cy="525315"/>
            </a:xfrm>
            <a:prstGeom prst="foldedCorner">
              <a:avLst>
                <a:gd name="adj" fmla="val 28038"/>
              </a:avLst>
            </a:prstGeom>
            <a:solidFill>
              <a:schemeClr val="accent3">
                <a:lumMod val="10000"/>
                <a:lumOff val="90000"/>
              </a:schemeClr>
            </a:solidFill>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00" b="1" dirty="0">
                  <a:latin typeface="+mj-ea"/>
                </a:rPr>
                <a:t>Design </a:t>
              </a:r>
              <a:br>
                <a:rPr lang="en-US" altLang="ja-JP" sz="1000" b="1" dirty="0">
                  <a:latin typeface="+mj-ea"/>
                </a:rPr>
              </a:br>
              <a:r>
                <a:rPr lang="en-US" altLang="ja-JP" sz="1000" b="1" dirty="0">
                  <a:latin typeface="+mj-ea"/>
                </a:rPr>
                <a:t>info</a:t>
              </a:r>
              <a:endParaRPr lang="en-US" altLang="ja-JP" sz="1050" b="1" dirty="0">
                <a:latin typeface="+mj-ea"/>
              </a:endParaRPr>
            </a:p>
          </p:txBody>
        </p:sp>
        <p:sp>
          <p:nvSpPr>
            <p:cNvPr id="102" name="メモ 101"/>
            <p:cNvSpPr/>
            <p:nvPr/>
          </p:nvSpPr>
          <p:spPr bwMode="auto">
            <a:xfrm>
              <a:off x="5722642" y="3297819"/>
              <a:ext cx="502209" cy="525315"/>
            </a:xfrm>
            <a:prstGeom prst="foldedCorner">
              <a:avLst>
                <a:gd name="adj" fmla="val 28038"/>
              </a:avLst>
            </a:prstGeom>
            <a:solidFill>
              <a:schemeClr val="accent3">
                <a:lumMod val="10000"/>
                <a:lumOff val="90000"/>
              </a:schemeClr>
            </a:solidFill>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00" b="1" dirty="0">
                  <a:latin typeface="+mj-ea"/>
                </a:rPr>
                <a:t>Design </a:t>
              </a:r>
              <a:br>
                <a:rPr lang="en-US" altLang="ja-JP" sz="1000" b="1" dirty="0">
                  <a:latin typeface="+mj-ea"/>
                </a:rPr>
              </a:br>
              <a:r>
                <a:rPr lang="en-US" altLang="ja-JP" sz="1000" b="1" dirty="0">
                  <a:latin typeface="+mj-ea"/>
                </a:rPr>
                <a:t>info</a:t>
              </a:r>
              <a:endParaRPr lang="en-US" altLang="ja-JP" sz="1050" b="1" dirty="0">
                <a:latin typeface="+mj-ea"/>
              </a:endParaRPr>
            </a:p>
          </p:txBody>
        </p:sp>
        <p:sp>
          <p:nvSpPr>
            <p:cNvPr id="103" name="メモ 102"/>
            <p:cNvSpPr/>
            <p:nvPr/>
          </p:nvSpPr>
          <p:spPr bwMode="auto">
            <a:xfrm>
              <a:off x="5925842" y="3501019"/>
              <a:ext cx="502209" cy="525315"/>
            </a:xfrm>
            <a:prstGeom prst="foldedCorner">
              <a:avLst>
                <a:gd name="adj" fmla="val 28038"/>
              </a:avLst>
            </a:prstGeom>
            <a:solidFill>
              <a:schemeClr val="accent3">
                <a:lumMod val="10000"/>
                <a:lumOff val="90000"/>
              </a:schemeClr>
            </a:solidFill>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100" b="1" dirty="0" smtClean="0">
                  <a:latin typeface="+mj-ea"/>
                  <a:ea typeface="+mj-ea"/>
                </a:rPr>
                <a:t>Design </a:t>
              </a:r>
              <a:br>
                <a:rPr lang="en-US" altLang="ja-JP" sz="1100" b="1" dirty="0" smtClean="0">
                  <a:latin typeface="+mj-ea"/>
                  <a:ea typeface="+mj-ea"/>
                </a:rPr>
              </a:br>
              <a:r>
                <a:rPr lang="en-US" altLang="ja-JP" sz="1100" b="1" dirty="0" smtClean="0">
                  <a:latin typeface="+mj-ea"/>
                  <a:ea typeface="+mj-ea"/>
                </a:rPr>
                <a:t>info</a:t>
              </a:r>
              <a:endParaRPr lang="en-US" altLang="ja-JP" sz="1200" b="1" dirty="0">
                <a:latin typeface="+mj-ea"/>
                <a:ea typeface="+mj-ea"/>
              </a:endParaRPr>
            </a:p>
          </p:txBody>
        </p:sp>
      </p:grpSp>
      <p:grpSp>
        <p:nvGrpSpPr>
          <p:cNvPr id="4" name="グループ化 3"/>
          <p:cNvGrpSpPr/>
          <p:nvPr/>
        </p:nvGrpSpPr>
        <p:grpSpPr>
          <a:xfrm>
            <a:off x="3916492" y="4241203"/>
            <a:ext cx="2638883" cy="2068197"/>
            <a:chOff x="3916492" y="4241203"/>
            <a:chExt cx="2638883" cy="2068197"/>
          </a:xfrm>
        </p:grpSpPr>
        <p:sp>
          <p:nvSpPr>
            <p:cNvPr id="97" name="角丸四角形 96"/>
            <p:cNvSpPr/>
            <p:nvPr/>
          </p:nvSpPr>
          <p:spPr bwMode="auto">
            <a:xfrm>
              <a:off x="3916492" y="4284976"/>
              <a:ext cx="2638883" cy="2024424"/>
            </a:xfrm>
            <a:prstGeom prst="roundRect">
              <a:avLst/>
            </a:prstGeom>
            <a:solidFill>
              <a:schemeClr val="bg1"/>
            </a:solidFill>
            <a:ln w="38100">
              <a:solidFill>
                <a:schemeClr val="bg1"/>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99" name="テキスト ボックス 98"/>
            <p:cNvSpPr txBox="1"/>
            <p:nvPr/>
          </p:nvSpPr>
          <p:spPr>
            <a:xfrm>
              <a:off x="3957365" y="4241203"/>
              <a:ext cx="2547877" cy="1036309"/>
            </a:xfrm>
            <a:prstGeom prst="rect">
              <a:avLst/>
            </a:prstGeom>
            <a:noFill/>
          </p:spPr>
          <p:txBody>
            <a:bodyPr wrap="none" rtlCol="0">
              <a:spAutoFit/>
            </a:bodyPr>
            <a:lstStyle/>
            <a:p>
              <a:r>
                <a:rPr lang="en-US" altLang="ja-JP" sz="2400" b="1" dirty="0">
                  <a:solidFill>
                    <a:srgbClr val="C00000"/>
                  </a:solidFill>
                </a:rPr>
                <a:t>Step 2</a:t>
              </a:r>
            </a:p>
            <a:p>
              <a:r>
                <a:rPr lang="en-US" altLang="ja-JP" sz="1867" b="1" dirty="0" smtClean="0">
                  <a:solidFill>
                    <a:srgbClr val="002B62"/>
                  </a:solidFill>
                </a:rPr>
                <a:t>Realize automated</a:t>
              </a:r>
              <a:br>
                <a:rPr lang="en-US" altLang="ja-JP" sz="1867" b="1" dirty="0" smtClean="0">
                  <a:solidFill>
                    <a:srgbClr val="002B62"/>
                  </a:solidFill>
                </a:rPr>
              </a:br>
              <a:r>
                <a:rPr lang="en-US" altLang="ja-JP" sz="1867" b="1" dirty="0" smtClean="0">
                  <a:solidFill>
                    <a:srgbClr val="002B62"/>
                  </a:solidFill>
                </a:rPr>
                <a:t>Executions</a:t>
              </a:r>
              <a:endParaRPr lang="ja-JP" altLang="en-US" sz="1867" b="1" dirty="0">
                <a:solidFill>
                  <a:srgbClr val="002B62"/>
                </a:solidFill>
              </a:endParaRPr>
            </a:p>
          </p:txBody>
        </p:sp>
        <p:sp>
          <p:nvSpPr>
            <p:cNvPr id="104" name="楕円 103"/>
            <p:cNvSpPr/>
            <p:nvPr/>
          </p:nvSpPr>
          <p:spPr bwMode="auto">
            <a:xfrm>
              <a:off x="4699855" y="5216045"/>
              <a:ext cx="956628" cy="276589"/>
            </a:xfrm>
            <a:prstGeom prst="ellipse">
              <a:avLst/>
            </a:prstGeom>
            <a:ln/>
            <a:ex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333" b="1" dirty="0" smtClean="0">
                  <a:latin typeface="+mj-ea"/>
                  <a:ea typeface="+mj-ea"/>
                </a:rPr>
                <a:t>Job</a:t>
              </a:r>
              <a:endParaRPr lang="ja-JP" altLang="en-US" sz="1333" b="1" dirty="0">
                <a:latin typeface="+mj-ea"/>
                <a:ea typeface="+mj-ea"/>
              </a:endParaRPr>
            </a:p>
          </p:txBody>
        </p:sp>
        <p:sp>
          <p:nvSpPr>
            <p:cNvPr id="105" name="楕円 104"/>
            <p:cNvSpPr/>
            <p:nvPr/>
          </p:nvSpPr>
          <p:spPr bwMode="auto">
            <a:xfrm>
              <a:off x="4699853" y="5611477"/>
              <a:ext cx="956628" cy="276589"/>
            </a:xfrm>
            <a:prstGeom prst="ellipse">
              <a:avLst/>
            </a:prstGeom>
            <a:ln/>
            <a:ex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333" b="1" dirty="0">
                  <a:latin typeface="+mj-ea"/>
                </a:rPr>
                <a:t>Job</a:t>
              </a:r>
              <a:endParaRPr lang="ja-JP" altLang="en-US" sz="1333" b="1" dirty="0">
                <a:latin typeface="+mj-ea"/>
              </a:endParaRPr>
            </a:p>
          </p:txBody>
        </p:sp>
        <p:sp>
          <p:nvSpPr>
            <p:cNvPr id="106" name="楕円 105"/>
            <p:cNvSpPr/>
            <p:nvPr/>
          </p:nvSpPr>
          <p:spPr bwMode="auto">
            <a:xfrm>
              <a:off x="4686860" y="5979290"/>
              <a:ext cx="956628" cy="276589"/>
            </a:xfrm>
            <a:prstGeom prst="ellipse">
              <a:avLst/>
            </a:prstGeom>
            <a:ln/>
            <a:ex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333" b="1" dirty="0">
                  <a:latin typeface="+mj-ea"/>
                </a:rPr>
                <a:t>Job</a:t>
              </a:r>
              <a:endParaRPr lang="ja-JP" altLang="en-US" sz="1333" b="1" dirty="0">
                <a:latin typeface="+mj-ea"/>
              </a:endParaRPr>
            </a:p>
          </p:txBody>
        </p:sp>
        <p:sp>
          <p:nvSpPr>
            <p:cNvPr id="111" name="下矢印 110"/>
            <p:cNvSpPr/>
            <p:nvPr/>
          </p:nvSpPr>
          <p:spPr bwMode="auto">
            <a:xfrm>
              <a:off x="5590015" y="5216045"/>
              <a:ext cx="488372" cy="992797"/>
            </a:xfrm>
            <a:prstGeom prst="downArrow">
              <a:avLst/>
            </a:prstGeom>
            <a:solidFill>
              <a:schemeClr val="accent6">
                <a:lumMod val="25000"/>
                <a:lumOff val="75000"/>
              </a:schemeClr>
            </a:solidFill>
            <a:ln>
              <a:solidFill>
                <a:schemeClr val="accent6">
                  <a:lumMod val="75000"/>
                  <a:lumOff val="25000"/>
                </a:schemeClr>
              </a:solidFill>
            </a:ln>
            <a:effectLst/>
            <a:extLst/>
          </p:spPr>
          <p:txBody>
            <a:bodyPr rot="0" spcFirstLastPara="0" vertOverflow="overflow" horzOverflow="overflow" vert="vert" wrap="square" lIns="121920" tIns="60960" rIns="121920" bIns="60960" numCol="1" spcCol="0" rtlCol="0" fromWordArt="0" anchor="ctr" anchorCtr="0" forceAA="0" compatLnSpc="1">
              <a:prstTxWarp prst="textNoShape">
                <a:avLst/>
              </a:prstTxWarp>
              <a:noAutofit/>
            </a:bodyPr>
            <a:lstStyle/>
            <a:p>
              <a:pPr algn="ctr"/>
              <a:r>
                <a:rPr lang="en-US" altLang="ja-JP" sz="1333" b="1" dirty="0" smtClean="0">
                  <a:latin typeface="+mj-ea"/>
                  <a:ea typeface="+mj-ea"/>
                </a:rPr>
                <a:t>Execute</a:t>
              </a:r>
              <a:endParaRPr lang="ja-JP" altLang="en-US" sz="1333" b="1" dirty="0">
                <a:latin typeface="+mj-ea"/>
                <a:ea typeface="+mj-ea"/>
              </a:endParaRPr>
            </a:p>
          </p:txBody>
        </p:sp>
      </p:grpSp>
      <p:grpSp>
        <p:nvGrpSpPr>
          <p:cNvPr id="11" name="グループ化 10"/>
          <p:cNvGrpSpPr/>
          <p:nvPr/>
        </p:nvGrpSpPr>
        <p:grpSpPr>
          <a:xfrm>
            <a:off x="8159592" y="3044620"/>
            <a:ext cx="3820040" cy="2373784"/>
            <a:chOff x="8159592" y="3044620"/>
            <a:chExt cx="3820040" cy="2373784"/>
          </a:xfrm>
        </p:grpSpPr>
        <p:sp>
          <p:nvSpPr>
            <p:cNvPr id="92" name="角丸四角形 91"/>
            <p:cNvSpPr/>
            <p:nvPr/>
          </p:nvSpPr>
          <p:spPr bwMode="auto">
            <a:xfrm>
              <a:off x="8159592" y="3044620"/>
              <a:ext cx="3820040" cy="2373784"/>
            </a:xfrm>
            <a:prstGeom prst="roundRect">
              <a:avLst/>
            </a:prstGeom>
            <a:solidFill>
              <a:schemeClr val="bg1"/>
            </a:solidFill>
            <a:ln w="38100">
              <a:solidFill>
                <a:schemeClr val="bg1"/>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95" name="テキスト ボックス 94"/>
            <p:cNvSpPr txBox="1"/>
            <p:nvPr/>
          </p:nvSpPr>
          <p:spPr>
            <a:xfrm>
              <a:off x="8223489" y="3079739"/>
              <a:ext cx="3733523" cy="1036309"/>
            </a:xfrm>
            <a:prstGeom prst="rect">
              <a:avLst/>
            </a:prstGeom>
            <a:noFill/>
          </p:spPr>
          <p:txBody>
            <a:bodyPr wrap="none" rtlCol="0">
              <a:spAutoFit/>
            </a:bodyPr>
            <a:lstStyle/>
            <a:p>
              <a:r>
                <a:rPr lang="en-US" altLang="ja-JP" sz="2400" b="1" dirty="0">
                  <a:solidFill>
                    <a:srgbClr val="C00000"/>
                  </a:solidFill>
                </a:rPr>
                <a:t>Step 3</a:t>
              </a:r>
            </a:p>
            <a:p>
              <a:r>
                <a:rPr lang="en-US" altLang="ja-JP" sz="1867" b="1" dirty="0" smtClean="0">
                  <a:solidFill>
                    <a:srgbClr val="002B62"/>
                  </a:solidFill>
                </a:rPr>
                <a:t>Link centrally management </a:t>
              </a:r>
              <a:br>
                <a:rPr lang="en-US" altLang="ja-JP" sz="1867" b="1" dirty="0" smtClean="0">
                  <a:solidFill>
                    <a:srgbClr val="002B62"/>
                  </a:solidFill>
                </a:rPr>
              </a:br>
              <a:r>
                <a:rPr lang="en-US" altLang="ja-JP" sz="1867" b="1" dirty="0" smtClean="0">
                  <a:solidFill>
                    <a:srgbClr val="002B62"/>
                  </a:solidFill>
                </a:rPr>
                <a:t>and automated execution.</a:t>
              </a:r>
              <a:endParaRPr lang="ja-JP" altLang="en-US" sz="1867" b="1" dirty="0">
                <a:solidFill>
                  <a:srgbClr val="002B62"/>
                </a:solidFill>
              </a:endParaRPr>
            </a:p>
          </p:txBody>
        </p:sp>
        <p:sp>
          <p:nvSpPr>
            <p:cNvPr id="107" name="Oval 97"/>
            <p:cNvSpPr>
              <a:spLocks noChangeAspect="1" noChangeArrowheads="1"/>
            </p:cNvSpPr>
            <p:nvPr/>
          </p:nvSpPr>
          <p:spPr bwMode="gray">
            <a:xfrm>
              <a:off x="8278984" y="4224677"/>
              <a:ext cx="1058104" cy="771307"/>
            </a:xfrm>
            <a:custGeom>
              <a:avLst/>
              <a:gdLst/>
              <a:ahLst/>
              <a:cxnLst/>
              <a:rect l="l" t="t" r="r" b="b"/>
              <a:pathLst>
                <a:path w="674688" h="654050">
                  <a:moveTo>
                    <a:pt x="0" y="136525"/>
                  </a:moveTo>
                  <a:cubicBezTo>
                    <a:pt x="60857" y="181035"/>
                    <a:pt x="202106" y="205177"/>
                    <a:pt x="337344" y="205177"/>
                  </a:cubicBezTo>
                  <a:cubicBezTo>
                    <a:pt x="472582" y="205177"/>
                    <a:pt x="614581" y="181035"/>
                    <a:pt x="674687" y="136525"/>
                  </a:cubicBezTo>
                  <a:cubicBezTo>
                    <a:pt x="674687" y="136525"/>
                    <a:pt x="674687" y="136525"/>
                    <a:pt x="673936" y="570311"/>
                  </a:cubicBezTo>
                  <a:cubicBezTo>
                    <a:pt x="665671" y="606522"/>
                    <a:pt x="539449" y="654050"/>
                    <a:pt x="337344" y="654050"/>
                  </a:cubicBezTo>
                  <a:cubicBezTo>
                    <a:pt x="135238" y="654050"/>
                    <a:pt x="9016" y="606522"/>
                    <a:pt x="752" y="570311"/>
                  </a:cubicBezTo>
                  <a:cubicBezTo>
                    <a:pt x="752" y="570311"/>
                    <a:pt x="752" y="570311"/>
                    <a:pt x="0" y="136525"/>
                  </a:cubicBezTo>
                  <a:close/>
                  <a:moveTo>
                    <a:pt x="337344" y="0"/>
                  </a:moveTo>
                  <a:cubicBezTo>
                    <a:pt x="523654" y="0"/>
                    <a:pt x="674688" y="39091"/>
                    <a:pt x="674688" y="87313"/>
                  </a:cubicBezTo>
                  <a:cubicBezTo>
                    <a:pt x="674688" y="135535"/>
                    <a:pt x="523654" y="174626"/>
                    <a:pt x="337344" y="174626"/>
                  </a:cubicBezTo>
                  <a:cubicBezTo>
                    <a:pt x="151034" y="174626"/>
                    <a:pt x="0" y="135535"/>
                    <a:pt x="0" y="87313"/>
                  </a:cubicBezTo>
                  <a:cubicBezTo>
                    <a:pt x="0" y="39091"/>
                    <a:pt x="151034" y="0"/>
                    <a:pt x="337344" y="0"/>
                  </a:cubicBezTo>
                  <a:close/>
                </a:path>
              </a:pathLst>
            </a:custGeom>
            <a:solidFill>
              <a:schemeClr val="accent6"/>
            </a:solidFill>
            <a:ln>
              <a:noFill/>
            </a:ln>
            <a:extLst/>
          </p:spPr>
          <p:txBody>
            <a:bodyPr vert="horz" wrap="none" lIns="121920" tIns="60960" rIns="121920" bIns="60960" numCol="1" anchor="t" anchorCtr="0" compatLnSpc="1">
              <a:prstTxWarp prst="textNoShape">
                <a:avLst/>
              </a:prstTxWarp>
            </a:bodyPr>
            <a:lstStyle/>
            <a:p>
              <a:pPr algn="ctr"/>
              <a:endParaRPr lang="en-US" altLang="ja-JP" sz="2133" b="1" dirty="0">
                <a:solidFill>
                  <a:schemeClr val="bg1"/>
                </a:solidFill>
              </a:endParaRPr>
            </a:p>
            <a:p>
              <a:pPr algn="ctr"/>
              <a:r>
                <a:rPr lang="en-US" altLang="ja-JP" sz="2133" b="1" dirty="0">
                  <a:solidFill>
                    <a:schemeClr val="bg1"/>
                  </a:solidFill>
                </a:rPr>
                <a:t>CMDB</a:t>
              </a:r>
              <a:endParaRPr lang="ja-JP" altLang="en-US" sz="2133" b="1" dirty="0">
                <a:solidFill>
                  <a:schemeClr val="bg1"/>
                </a:solidFill>
              </a:endParaRPr>
            </a:p>
          </p:txBody>
        </p:sp>
        <p:sp>
          <p:nvSpPr>
            <p:cNvPr id="108" name="メモ 107"/>
            <p:cNvSpPr/>
            <p:nvPr/>
          </p:nvSpPr>
          <p:spPr bwMode="auto">
            <a:xfrm>
              <a:off x="9082385" y="4094933"/>
              <a:ext cx="502209" cy="525315"/>
            </a:xfrm>
            <a:prstGeom prst="foldedCorner">
              <a:avLst>
                <a:gd name="adj" fmla="val 28038"/>
              </a:avLst>
            </a:prstGeom>
            <a:solidFill>
              <a:schemeClr val="accent3">
                <a:lumMod val="10000"/>
                <a:lumOff val="90000"/>
              </a:schemeClr>
            </a:solidFill>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00" b="1" dirty="0">
                  <a:latin typeface="+mj-ea"/>
                </a:rPr>
                <a:t>Design</a:t>
              </a:r>
              <a:br>
                <a:rPr lang="en-US" altLang="ja-JP" sz="1000" b="1" dirty="0">
                  <a:latin typeface="+mj-ea"/>
                </a:rPr>
              </a:br>
              <a:r>
                <a:rPr lang="en-US" altLang="ja-JP" sz="1000" b="1" dirty="0">
                  <a:latin typeface="+mj-ea"/>
                </a:rPr>
                <a:t>Info</a:t>
              </a:r>
              <a:endParaRPr lang="en-US" altLang="ja-JP" sz="1050" b="1" dirty="0">
                <a:latin typeface="+mj-ea"/>
              </a:endParaRPr>
            </a:p>
          </p:txBody>
        </p:sp>
        <p:sp>
          <p:nvSpPr>
            <p:cNvPr id="109" name="メモ 108"/>
            <p:cNvSpPr/>
            <p:nvPr/>
          </p:nvSpPr>
          <p:spPr bwMode="auto">
            <a:xfrm>
              <a:off x="9285585" y="4298133"/>
              <a:ext cx="502209" cy="525315"/>
            </a:xfrm>
            <a:prstGeom prst="foldedCorner">
              <a:avLst>
                <a:gd name="adj" fmla="val 28038"/>
              </a:avLst>
            </a:prstGeom>
            <a:solidFill>
              <a:schemeClr val="accent3">
                <a:lumMod val="10000"/>
                <a:lumOff val="90000"/>
              </a:schemeClr>
            </a:solidFill>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00" b="1" dirty="0">
                  <a:latin typeface="+mj-ea"/>
                </a:rPr>
                <a:t>Design</a:t>
              </a:r>
              <a:br>
                <a:rPr lang="en-US" altLang="ja-JP" sz="1000" b="1" dirty="0">
                  <a:latin typeface="+mj-ea"/>
                </a:rPr>
              </a:br>
              <a:r>
                <a:rPr lang="en-US" altLang="ja-JP" sz="1000" b="1" dirty="0">
                  <a:latin typeface="+mj-ea"/>
                </a:rPr>
                <a:t>Info</a:t>
              </a:r>
              <a:endParaRPr lang="en-US" altLang="ja-JP" sz="1050" b="1" dirty="0">
                <a:latin typeface="+mj-ea"/>
              </a:endParaRPr>
            </a:p>
          </p:txBody>
        </p:sp>
        <p:sp>
          <p:nvSpPr>
            <p:cNvPr id="110" name="メモ 109"/>
            <p:cNvSpPr/>
            <p:nvPr/>
          </p:nvSpPr>
          <p:spPr bwMode="auto">
            <a:xfrm>
              <a:off x="9488785" y="4501333"/>
              <a:ext cx="502209" cy="525315"/>
            </a:xfrm>
            <a:prstGeom prst="foldedCorner">
              <a:avLst>
                <a:gd name="adj" fmla="val 28038"/>
              </a:avLst>
            </a:prstGeom>
            <a:solidFill>
              <a:schemeClr val="accent3">
                <a:lumMod val="10000"/>
                <a:lumOff val="90000"/>
              </a:schemeClr>
            </a:solidFill>
            <a:ln/>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50" b="1" dirty="0" smtClean="0">
                  <a:latin typeface="+mj-ea"/>
                  <a:ea typeface="+mj-ea"/>
                </a:rPr>
                <a:t>Design</a:t>
              </a:r>
              <a:br>
                <a:rPr lang="en-US" altLang="ja-JP" sz="1050" b="1" dirty="0" smtClean="0">
                  <a:latin typeface="+mj-ea"/>
                  <a:ea typeface="+mj-ea"/>
                </a:rPr>
              </a:br>
              <a:r>
                <a:rPr lang="en-US" altLang="ja-JP" sz="1050" b="1" dirty="0" smtClean="0">
                  <a:latin typeface="+mj-ea"/>
                  <a:ea typeface="+mj-ea"/>
                </a:rPr>
                <a:t>Info</a:t>
              </a:r>
              <a:endParaRPr lang="en-US" altLang="ja-JP" sz="1100" b="1" dirty="0">
                <a:latin typeface="+mj-ea"/>
                <a:ea typeface="+mj-ea"/>
              </a:endParaRPr>
            </a:p>
          </p:txBody>
        </p:sp>
        <p:sp>
          <p:nvSpPr>
            <p:cNvPr id="112" name="楕円 111"/>
            <p:cNvSpPr/>
            <p:nvPr/>
          </p:nvSpPr>
          <p:spPr bwMode="auto">
            <a:xfrm>
              <a:off x="10535555" y="4037763"/>
              <a:ext cx="956628" cy="276589"/>
            </a:xfrm>
            <a:prstGeom prst="ellipse">
              <a:avLst/>
            </a:prstGeom>
            <a:ln/>
            <a:ex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333" b="1" dirty="0">
                  <a:latin typeface="+mj-ea"/>
                </a:rPr>
                <a:t>Job</a:t>
              </a:r>
              <a:endParaRPr lang="ja-JP" altLang="en-US" sz="1333" b="1" dirty="0">
                <a:latin typeface="+mj-ea"/>
              </a:endParaRPr>
            </a:p>
          </p:txBody>
        </p:sp>
        <p:sp>
          <p:nvSpPr>
            <p:cNvPr id="113" name="楕円 112"/>
            <p:cNvSpPr/>
            <p:nvPr/>
          </p:nvSpPr>
          <p:spPr bwMode="auto">
            <a:xfrm>
              <a:off x="10535554" y="4433195"/>
              <a:ext cx="956628" cy="276589"/>
            </a:xfrm>
            <a:prstGeom prst="ellipse">
              <a:avLst/>
            </a:prstGeom>
            <a:ln/>
            <a:ex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333" b="1" dirty="0">
                  <a:latin typeface="+mj-ea"/>
                </a:rPr>
                <a:t>Job</a:t>
              </a:r>
              <a:endParaRPr lang="ja-JP" altLang="en-US" sz="1333" b="1" dirty="0">
                <a:latin typeface="+mj-ea"/>
              </a:endParaRPr>
            </a:p>
          </p:txBody>
        </p:sp>
        <p:sp>
          <p:nvSpPr>
            <p:cNvPr id="114" name="楕円 113"/>
            <p:cNvSpPr/>
            <p:nvPr/>
          </p:nvSpPr>
          <p:spPr bwMode="auto">
            <a:xfrm>
              <a:off x="10522561" y="4801008"/>
              <a:ext cx="956628" cy="276589"/>
            </a:xfrm>
            <a:prstGeom prst="ellipse">
              <a:avLst/>
            </a:prstGeom>
            <a:ln/>
            <a:ex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333" b="1" dirty="0">
                  <a:latin typeface="+mj-ea"/>
                </a:rPr>
                <a:t>Job</a:t>
              </a:r>
              <a:endParaRPr lang="ja-JP" altLang="en-US" sz="1333" b="1" dirty="0">
                <a:latin typeface="+mj-ea"/>
              </a:endParaRPr>
            </a:p>
          </p:txBody>
        </p:sp>
        <p:sp>
          <p:nvSpPr>
            <p:cNvPr id="115" name="下矢印 114"/>
            <p:cNvSpPr/>
            <p:nvPr/>
          </p:nvSpPr>
          <p:spPr bwMode="auto">
            <a:xfrm>
              <a:off x="11425715" y="4037763"/>
              <a:ext cx="488372" cy="992797"/>
            </a:xfrm>
            <a:prstGeom prst="downArrow">
              <a:avLst/>
            </a:prstGeom>
            <a:solidFill>
              <a:schemeClr val="accent6">
                <a:lumMod val="25000"/>
                <a:lumOff val="75000"/>
              </a:schemeClr>
            </a:solidFill>
            <a:ln>
              <a:solidFill>
                <a:schemeClr val="accent6">
                  <a:lumMod val="75000"/>
                  <a:lumOff val="25000"/>
                </a:schemeClr>
              </a:solidFill>
            </a:ln>
            <a:effectLst/>
            <a:extLst/>
          </p:spPr>
          <p:txBody>
            <a:bodyPr rot="0" spcFirstLastPara="0" vertOverflow="overflow" horzOverflow="overflow" vert="vert" wrap="square" lIns="121920" tIns="60960" rIns="121920" bIns="60960" numCol="1" spcCol="0" rtlCol="0" fromWordArt="0" anchor="ctr" anchorCtr="0" forceAA="0" compatLnSpc="1">
              <a:prstTxWarp prst="textNoShape">
                <a:avLst/>
              </a:prstTxWarp>
              <a:noAutofit/>
            </a:bodyPr>
            <a:lstStyle/>
            <a:p>
              <a:pPr algn="ctr"/>
              <a:r>
                <a:rPr lang="en-US" altLang="ja-JP" sz="1333" b="1" dirty="0" smtClean="0">
                  <a:latin typeface="+mj-ea"/>
                  <a:ea typeface="+mj-ea"/>
                </a:rPr>
                <a:t>Execute</a:t>
              </a:r>
              <a:endParaRPr lang="ja-JP" altLang="en-US" sz="1333" b="1" dirty="0">
                <a:latin typeface="+mj-ea"/>
                <a:ea typeface="+mj-ea"/>
              </a:endParaRPr>
            </a:p>
          </p:txBody>
        </p:sp>
        <p:sp>
          <p:nvSpPr>
            <p:cNvPr id="116" name="十字形 115"/>
            <p:cNvSpPr/>
            <p:nvPr/>
          </p:nvSpPr>
          <p:spPr bwMode="auto">
            <a:xfrm>
              <a:off x="10063881" y="4357061"/>
              <a:ext cx="352723" cy="352723"/>
            </a:xfrm>
            <a:prstGeom prst="plus">
              <a:avLst>
                <a:gd name="adj" fmla="val 37778"/>
              </a:avLst>
            </a:prstGeom>
            <a:solidFill>
              <a:schemeClr val="accent2">
                <a:lumMod val="10000"/>
                <a:lumOff val="90000"/>
              </a:schemeClr>
            </a:solidFill>
            <a:ln>
              <a:solidFill>
                <a:srgbClr val="FF0000"/>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sp>
        <p:nvSpPr>
          <p:cNvPr id="120" name="テキスト ボックス 119"/>
          <p:cNvSpPr txBox="1"/>
          <p:nvPr/>
        </p:nvSpPr>
        <p:spPr>
          <a:xfrm>
            <a:off x="239916" y="3704690"/>
            <a:ext cx="1792997" cy="1204324"/>
          </a:xfrm>
          <a:prstGeom prst="rect">
            <a:avLst/>
          </a:prstGeom>
          <a:solidFill>
            <a:schemeClr val="bg1"/>
          </a:solidFill>
          <a:ln w="38100">
            <a:noFill/>
          </a:ln>
        </p:spPr>
        <p:txBody>
          <a:bodyPr wrap="square" lIns="96000" tIns="96000" rIns="96000" bIns="48000" rtlCol="0" anchor="ctr" anchorCtr="1">
            <a:noAutofit/>
          </a:bodyPr>
          <a:lstStyle/>
          <a:p>
            <a:pPr algn="ctr"/>
            <a:endParaRPr lang="ja-JP" altLang="en-US" sz="2667" b="1" dirty="0">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endParaRPr>
          </a:p>
        </p:txBody>
      </p:sp>
      <p:sp>
        <p:nvSpPr>
          <p:cNvPr id="121" name="テキスト ボックス 120"/>
          <p:cNvSpPr txBox="1"/>
          <p:nvPr/>
        </p:nvSpPr>
        <p:spPr>
          <a:xfrm>
            <a:off x="239918" y="5191405"/>
            <a:ext cx="1777999" cy="1117996"/>
          </a:xfrm>
          <a:prstGeom prst="rect">
            <a:avLst/>
          </a:prstGeom>
          <a:solidFill>
            <a:schemeClr val="bg1"/>
          </a:solidFill>
          <a:ln w="38100">
            <a:noFill/>
          </a:ln>
        </p:spPr>
        <p:txBody>
          <a:bodyPr wrap="square" lIns="96000" tIns="96000" rIns="96000" bIns="48000" rtlCol="0" anchor="ctr" anchorCtr="1">
            <a:noAutofit/>
          </a:bodyPr>
          <a:lstStyle/>
          <a:p>
            <a:pPr algn="ctr"/>
            <a:endParaRPr lang="ja-JP" altLang="en-US" sz="2667" b="1" dirty="0">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endParaRPr>
          </a:p>
        </p:txBody>
      </p:sp>
      <p:sp>
        <p:nvSpPr>
          <p:cNvPr id="122" name="テキスト ボックス 121"/>
          <p:cNvSpPr txBox="1"/>
          <p:nvPr/>
        </p:nvSpPr>
        <p:spPr>
          <a:xfrm>
            <a:off x="239917" y="2130808"/>
            <a:ext cx="1798168" cy="1198779"/>
          </a:xfrm>
          <a:prstGeom prst="rect">
            <a:avLst/>
          </a:prstGeom>
          <a:solidFill>
            <a:schemeClr val="bg1"/>
          </a:solidFill>
          <a:ln w="38100">
            <a:noFill/>
          </a:ln>
        </p:spPr>
        <p:txBody>
          <a:bodyPr wrap="square" lIns="96000" tIns="96000" rIns="96000" bIns="48000" rtlCol="0" anchor="ctr" anchorCtr="1">
            <a:noAutofit/>
          </a:bodyPr>
          <a:lstStyle/>
          <a:p>
            <a:pPr algn="ctr"/>
            <a:endParaRPr lang="ja-JP" altLang="en-US" sz="2667" b="1" dirty="0">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endParaRPr>
          </a:p>
        </p:txBody>
      </p:sp>
      <p:pic>
        <p:nvPicPr>
          <p:cNvPr id="123" name="図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17" y="2130808"/>
            <a:ext cx="1798168" cy="1198779"/>
          </a:xfrm>
          <a:prstGeom prst="rect">
            <a:avLst/>
          </a:prstGeom>
          <a:effectLst>
            <a:softEdge rad="63500"/>
          </a:effectLst>
        </p:spPr>
      </p:pic>
      <p:pic>
        <p:nvPicPr>
          <p:cNvPr id="124" name="図 123"/>
          <p:cNvPicPr>
            <a:picLocks noChangeAspect="1"/>
          </p:cNvPicPr>
          <p:nvPr/>
        </p:nvPicPr>
        <p:blipFill rotWithShape="1">
          <a:blip r:embed="rId4">
            <a:extLst>
              <a:ext uri="{28A0092B-C50C-407E-A947-70E740481C1C}">
                <a14:useLocalDpi xmlns:a14="http://schemas.microsoft.com/office/drawing/2010/main" val="0"/>
              </a:ext>
            </a:extLst>
          </a:blip>
          <a:srcRect l="5794" r="4948"/>
          <a:stretch/>
        </p:blipFill>
        <p:spPr>
          <a:xfrm>
            <a:off x="239916" y="3707103"/>
            <a:ext cx="1778000" cy="1195200"/>
          </a:xfrm>
          <a:prstGeom prst="rect">
            <a:avLst/>
          </a:prstGeom>
          <a:effectLst>
            <a:softEdge rad="63500"/>
          </a:effectLst>
        </p:spPr>
      </p:pic>
      <p:pic>
        <p:nvPicPr>
          <p:cNvPr id="125" name="図 124"/>
          <p:cNvPicPr>
            <a:picLocks noChangeAspect="1"/>
          </p:cNvPicPr>
          <p:nvPr/>
        </p:nvPicPr>
        <p:blipFill rotWithShape="1">
          <a:blip r:embed="rId5">
            <a:extLst>
              <a:ext uri="{28A0092B-C50C-407E-A947-70E740481C1C}">
                <a14:useLocalDpi xmlns:a14="http://schemas.microsoft.com/office/drawing/2010/main" val="0"/>
              </a:ext>
            </a:extLst>
          </a:blip>
          <a:srcRect l="15107" t="15351" r="8676" b="11151"/>
          <a:stretch/>
        </p:blipFill>
        <p:spPr>
          <a:xfrm>
            <a:off x="239917" y="5191405"/>
            <a:ext cx="1682484" cy="1081679"/>
          </a:xfrm>
          <a:prstGeom prst="rect">
            <a:avLst/>
          </a:prstGeom>
          <a:effectLst>
            <a:softEdge rad="63500"/>
          </a:effectLst>
        </p:spPr>
      </p:pic>
      <p:sp>
        <p:nvSpPr>
          <p:cNvPr id="126" name="テキスト ボックス 125"/>
          <p:cNvSpPr txBox="1"/>
          <p:nvPr/>
        </p:nvSpPr>
        <p:spPr>
          <a:xfrm>
            <a:off x="239917" y="2130808"/>
            <a:ext cx="1798168" cy="1198779"/>
          </a:xfrm>
          <a:prstGeom prst="rect">
            <a:avLst/>
          </a:prstGeom>
          <a:solidFill>
            <a:srgbClr val="002B62">
              <a:alpha val="50000"/>
            </a:srgbClr>
          </a:solidFill>
          <a:ln w="38100">
            <a:noFill/>
          </a:ln>
        </p:spPr>
        <p:txBody>
          <a:bodyPr wrap="square" lIns="96000" tIns="96000" rIns="96000" bIns="48000" rtlCol="0" anchor="ctr" anchorCtr="1">
            <a:noAutofit/>
          </a:bodyPr>
          <a:lstStyle/>
          <a:p>
            <a:pPr algn="ctr"/>
            <a:r>
              <a:rPr lang="en-US" altLang="ja-JP" sz="2667" b="1" dirty="0" smtClean="0">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rPr>
              <a:t>Design</a:t>
            </a:r>
            <a:endParaRPr lang="ja-JP" altLang="en-US" sz="2667" b="1" dirty="0">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endParaRPr>
          </a:p>
        </p:txBody>
      </p:sp>
      <p:sp>
        <p:nvSpPr>
          <p:cNvPr id="127" name="テキスト ボックス 126"/>
          <p:cNvSpPr txBox="1"/>
          <p:nvPr/>
        </p:nvSpPr>
        <p:spPr>
          <a:xfrm>
            <a:off x="239916" y="3707103"/>
            <a:ext cx="1792997" cy="1201909"/>
          </a:xfrm>
          <a:prstGeom prst="rect">
            <a:avLst/>
          </a:prstGeom>
          <a:solidFill>
            <a:srgbClr val="002B62">
              <a:alpha val="50000"/>
            </a:srgbClr>
          </a:solidFill>
          <a:ln w="38100">
            <a:noFill/>
          </a:ln>
        </p:spPr>
        <p:txBody>
          <a:bodyPr wrap="square" lIns="96000" tIns="96000" rIns="96000" bIns="48000" rtlCol="0" anchor="ctr" anchorCtr="1">
            <a:noAutofit/>
          </a:bodyPr>
          <a:lstStyle>
            <a:defPPr>
              <a:defRPr lang="ja-JP"/>
            </a:defPPr>
            <a:lvl1pPr algn="ctr">
              <a:defRPr sz="2000" b="1">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defRPr>
            </a:lvl1pPr>
          </a:lstStyle>
          <a:p>
            <a:r>
              <a:rPr lang="en-US" altLang="ja-JP" dirty="0" smtClean="0"/>
              <a:t>Preparation</a:t>
            </a:r>
            <a:endParaRPr lang="ja-JP" altLang="en-US" dirty="0"/>
          </a:p>
        </p:txBody>
      </p:sp>
      <p:sp>
        <p:nvSpPr>
          <p:cNvPr id="134" name="テキスト ボックス 133"/>
          <p:cNvSpPr txBox="1"/>
          <p:nvPr/>
        </p:nvSpPr>
        <p:spPr>
          <a:xfrm>
            <a:off x="239917" y="5191405"/>
            <a:ext cx="1778000" cy="1117996"/>
          </a:xfrm>
          <a:prstGeom prst="rect">
            <a:avLst/>
          </a:prstGeom>
          <a:solidFill>
            <a:srgbClr val="002B62">
              <a:alpha val="50000"/>
            </a:srgbClr>
          </a:solidFill>
          <a:ln w="38100">
            <a:noFill/>
          </a:ln>
        </p:spPr>
        <p:txBody>
          <a:bodyPr wrap="square" lIns="96000" tIns="96000" rIns="96000" bIns="48000" rtlCol="0" anchor="ctr" anchorCtr="1">
            <a:noAutofit/>
          </a:bodyPr>
          <a:lstStyle>
            <a:defPPr>
              <a:defRPr lang="ja-JP"/>
            </a:defPPr>
            <a:lvl1pPr algn="ctr">
              <a:defRPr sz="2000" b="1">
                <a:solidFill>
                  <a:srgbClr val="FFFFFF"/>
                </a:solidFill>
                <a:effectLst>
                  <a:glow rad="228600">
                    <a:schemeClr val="accent6">
                      <a:alpha val="80000"/>
                    </a:schemeClr>
                  </a:glow>
                  <a:outerShdw blurRad="38100" dist="38100" dir="2700000" algn="tl">
                    <a:srgbClr val="000000">
                      <a:alpha val="43137"/>
                    </a:srgbClr>
                  </a:outerShdw>
                </a:effectLst>
                <a:cs typeface="メイリオ" panose="020B0604030504040204" pitchFamily="50" charset="-128"/>
              </a:defRPr>
            </a:lvl1pPr>
          </a:lstStyle>
          <a:p>
            <a:r>
              <a:rPr lang="en-US" altLang="ja-JP" sz="2400" dirty="0" smtClean="0"/>
              <a:t>Execution</a:t>
            </a:r>
            <a:endParaRPr lang="ja-JP" altLang="en-US" sz="2400" dirty="0"/>
          </a:p>
        </p:txBody>
      </p:sp>
      <p:sp>
        <p:nvSpPr>
          <p:cNvPr id="15" name="テキスト プレースホルダー 7"/>
          <p:cNvSpPr txBox="1">
            <a:spLocks/>
          </p:cNvSpPr>
          <p:nvPr/>
        </p:nvSpPr>
        <p:spPr bwMode="gray">
          <a:xfrm>
            <a:off x="239916" y="817532"/>
            <a:ext cx="11712168" cy="1030883"/>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800" b="1" kern="0" dirty="0" smtClean="0">
                <a:solidFill>
                  <a:srgbClr val="005DD6"/>
                </a:solidFill>
                <a:effectLst>
                  <a:glow rad="152400">
                    <a:srgbClr val="FFFFFF"/>
                  </a:glow>
                </a:effectLst>
                <a:latin typeface="メイリオ"/>
              </a:rPr>
              <a:t>These problems can generally be solved </a:t>
            </a:r>
            <a:r>
              <a:rPr lang="en-US" altLang="ja-JP" sz="2800" b="1" kern="0" dirty="0" smtClean="0">
                <a:solidFill>
                  <a:srgbClr val="C00000"/>
                </a:solidFill>
                <a:effectLst>
                  <a:glow rad="152400">
                    <a:srgbClr val="FFFFFF"/>
                  </a:glow>
                </a:effectLst>
                <a:latin typeface="メイリオ"/>
              </a:rPr>
              <a:t>in 3 steps</a:t>
            </a:r>
            <a:endParaRPr lang="en-US" altLang="ja-JP" sz="2800" b="1" kern="0" dirty="0">
              <a:solidFill>
                <a:srgbClr val="005DD6"/>
              </a:solidFill>
              <a:effectLst>
                <a:glow rad="152400">
                  <a:srgbClr val="FFFFFF"/>
                </a:glow>
              </a:effectLst>
              <a:latin typeface="メイリオ"/>
              <a:ea typeface="メイリオ"/>
            </a:endParaRPr>
          </a:p>
        </p:txBody>
      </p:sp>
      <p:sp>
        <p:nvSpPr>
          <p:cNvPr id="57" name="正方形/長方形 56"/>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a:solidFill>
                  <a:srgbClr val="173E70"/>
                </a:solidFill>
                <a:effectLst>
                  <a:glow rad="63500">
                    <a:schemeClr val="bg1"/>
                  </a:glow>
                </a:effectLst>
                <a:latin typeface="+mn-ea"/>
              </a:rPr>
              <a:t>Ref.</a:t>
            </a:r>
            <a:endParaRPr lang="ja-JP" altLang="en-US" sz="2800" b="1" dirty="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36031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1000"/>
                                        <p:tgtEl>
                                          <p:spTgt spid="89"/>
                                        </p:tgtEl>
                                      </p:cBhvr>
                                    </p:animEffect>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2000"/>
                            </p:stCondLst>
                            <p:childTnLst>
                              <p:par>
                                <p:cTn id="16" presetID="22" presetClass="entr" presetSubtype="1" fill="hold" grpId="0" nodeType="after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wipe(up)">
                                      <p:cBhvr>
                                        <p:cTn id="18" dur="1000"/>
                                        <p:tgtEl>
                                          <p:spTgt spid="90"/>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91"/>
                                        </p:tgtEl>
                                        <p:attrNameLst>
                                          <p:attrName>style.visibility</p:attrName>
                                        </p:attrNameLst>
                                      </p:cBhvr>
                                      <p:to>
                                        <p:strVal val="visible"/>
                                      </p:to>
                                    </p:set>
                                    <p:animEffect transition="in" filter="wipe(left)">
                                      <p:cBhvr>
                                        <p:cTn id="21" dur="1000"/>
                                        <p:tgtEl>
                                          <p:spTgt spid="91"/>
                                        </p:tgtEl>
                                      </p:cBhvr>
                                    </p:animEffect>
                                  </p:childTnLst>
                                </p:cTn>
                              </p:par>
                              <p:par>
                                <p:cTn id="22" presetID="10" presetClass="entr" presetSubtype="0" fill="hold" nodeType="with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3500"/>
                            </p:stCondLst>
                            <p:childTnLst>
                              <p:par>
                                <p:cTn id="26" presetID="22" presetClass="entr" presetSubtype="1" fill="hold" grpId="0"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up)">
                                      <p:cBhvr>
                                        <p:cTn id="28" dur="1000"/>
                                        <p:tgtEl>
                                          <p:spTgt spid="94"/>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93"/>
                                        </p:tgtEl>
                                        <p:attrNameLst>
                                          <p:attrName>style.visibility</p:attrName>
                                        </p:attrNameLst>
                                      </p:cBhvr>
                                      <p:to>
                                        <p:strVal val="visible"/>
                                      </p:to>
                                    </p:set>
                                    <p:animEffect transition="in" filter="wipe(left)">
                                      <p:cBhvr>
                                        <p:cTn id="31" dur="1000"/>
                                        <p:tgtEl>
                                          <p:spTgt spid="93"/>
                                        </p:tgtEl>
                                      </p:cBhvr>
                                    </p:animEffect>
                                  </p:childTnLst>
                                </p:cTn>
                              </p:par>
                              <p:par>
                                <p:cTn id="32" presetID="10" presetClass="entr" presetSubtype="0" fill="hold" nodeType="withEffect">
                                  <p:stCondLst>
                                    <p:cond delay="10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9" grpId="0" animBg="1"/>
      <p:bldP spid="90" grpId="0" animBg="1"/>
      <p:bldP spid="91" grpId="0" animBg="1"/>
      <p:bldP spid="93" grpId="0" animBg="1"/>
      <p:bldP spid="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lstStyle/>
          <a:p>
            <a:r>
              <a:rPr lang="en-US" altLang="ja-JP" dirty="0"/>
              <a:t>Introduction – What is “Offensive” and “ Defensive” Automation?</a:t>
            </a:r>
            <a:endParaRPr kumimoji="1" lang="ja-JP" altLang="en-US" dirty="0"/>
          </a:p>
        </p:txBody>
      </p:sp>
      <p:grpSp>
        <p:nvGrpSpPr>
          <p:cNvPr id="113" name="グループ化 112"/>
          <p:cNvGrpSpPr/>
          <p:nvPr/>
        </p:nvGrpSpPr>
        <p:grpSpPr>
          <a:xfrm>
            <a:off x="595133" y="1251619"/>
            <a:ext cx="4322376" cy="4171607"/>
            <a:chOff x="595133" y="1604132"/>
            <a:chExt cx="4322376" cy="4171607"/>
          </a:xfrm>
        </p:grpSpPr>
        <p:sp>
          <p:nvSpPr>
            <p:cNvPr id="114" name="正方形/長方形 113"/>
            <p:cNvSpPr/>
            <p:nvPr/>
          </p:nvSpPr>
          <p:spPr bwMode="auto">
            <a:xfrm>
              <a:off x="596321" y="2404432"/>
              <a:ext cx="4320000" cy="829896"/>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Tightly grouped applications</a:t>
              </a:r>
              <a:endParaRPr lang="ja-JP" altLang="en-US" sz="2400" b="1" dirty="0">
                <a:solidFill>
                  <a:srgbClr val="002B62"/>
                </a:solidFill>
                <a:latin typeface="+mj-ea"/>
              </a:endParaRPr>
            </a:p>
          </p:txBody>
        </p:sp>
        <p:sp>
          <p:nvSpPr>
            <p:cNvPr id="115" name="正方形/長方形 114"/>
            <p:cNvSpPr/>
            <p:nvPr/>
          </p:nvSpPr>
          <p:spPr bwMode="auto">
            <a:xfrm>
              <a:off x="596321" y="4278719"/>
              <a:ext cx="4320000" cy="1497020"/>
            </a:xfrm>
            <a:prstGeom prst="rect">
              <a:avLst/>
            </a:prstGeom>
            <a:solidFill>
              <a:schemeClr val="accent4">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400" b="1" dirty="0">
                  <a:solidFill>
                    <a:srgbClr val="002B62"/>
                  </a:solidFill>
                  <a:latin typeface="+mj-ea"/>
                </a:rPr>
                <a:t>Manual Construction/Operation</a:t>
              </a:r>
            </a:p>
          </p:txBody>
        </p:sp>
        <p:sp>
          <p:nvSpPr>
            <p:cNvPr id="116" name="正方形/長方形 115"/>
            <p:cNvSpPr/>
            <p:nvPr/>
          </p:nvSpPr>
          <p:spPr bwMode="auto">
            <a:xfrm>
              <a:off x="596321" y="3342668"/>
              <a:ext cx="4320000" cy="829896"/>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400" b="1" dirty="0">
                  <a:solidFill>
                    <a:srgbClr val="002B62"/>
                  </a:solidFill>
                  <a:latin typeface="+mj-ea"/>
                </a:rPr>
                <a:t>Traditional static</a:t>
              </a:r>
              <a:br>
                <a:rPr lang="en-US" altLang="ja-JP" sz="2400" b="1" dirty="0">
                  <a:solidFill>
                    <a:srgbClr val="002B62"/>
                  </a:solidFill>
                  <a:latin typeface="+mj-ea"/>
                </a:rPr>
              </a:br>
              <a:r>
                <a:rPr lang="en-US" altLang="ja-JP" sz="2400" b="1" dirty="0">
                  <a:solidFill>
                    <a:srgbClr val="002B62"/>
                  </a:solidFill>
                  <a:latin typeface="+mj-ea"/>
                </a:rPr>
                <a:t>Environments</a:t>
              </a:r>
              <a:endParaRPr lang="ja-JP" altLang="en-US" sz="2400" b="1" dirty="0">
                <a:solidFill>
                  <a:srgbClr val="002B62"/>
                </a:solidFill>
                <a:latin typeface="+mj-ea"/>
              </a:endParaRPr>
            </a:p>
          </p:txBody>
        </p:sp>
        <p:grpSp>
          <p:nvGrpSpPr>
            <p:cNvPr id="117" name="グループ化 116"/>
            <p:cNvGrpSpPr/>
            <p:nvPr/>
          </p:nvGrpSpPr>
          <p:grpSpPr>
            <a:xfrm>
              <a:off x="595133" y="1637787"/>
              <a:ext cx="4322376" cy="632720"/>
              <a:chOff x="446350" y="1390430"/>
              <a:chExt cx="3241782" cy="468000"/>
            </a:xfrm>
          </p:grpSpPr>
          <p:sp>
            <p:nvSpPr>
              <p:cNvPr id="184" name="角丸四角形 183"/>
              <p:cNvSpPr/>
              <p:nvPr/>
            </p:nvSpPr>
            <p:spPr bwMode="auto">
              <a:xfrm>
                <a:off x="446350"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5" name="角丸四角形 184"/>
              <p:cNvSpPr/>
              <p:nvPr/>
            </p:nvSpPr>
            <p:spPr bwMode="auto">
              <a:xfrm>
                <a:off x="1286944"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6" name="角丸四角形 185"/>
              <p:cNvSpPr/>
              <p:nvPr/>
            </p:nvSpPr>
            <p:spPr bwMode="auto">
              <a:xfrm>
                <a:off x="2127538"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sp>
            <p:nvSpPr>
              <p:cNvPr id="187" name="角丸四角形 186"/>
              <p:cNvSpPr/>
              <p:nvPr/>
            </p:nvSpPr>
            <p:spPr bwMode="auto">
              <a:xfrm>
                <a:off x="2968132" y="1390430"/>
                <a:ext cx="720000" cy="468000"/>
              </a:xfrm>
              <a:prstGeom prst="roundRect">
                <a:avLst/>
              </a:prstGeom>
              <a:noFill/>
              <a:ln w="38100">
                <a:solidFill>
                  <a:schemeClr val="tx1">
                    <a:lumMod val="50000"/>
                    <a:lumOff val="50000"/>
                  </a:schemeClr>
                </a:solidFill>
                <a:prstDash val="sysDot"/>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ja-JP" altLang="en-US" sz="1867" b="1" dirty="0">
                  <a:solidFill>
                    <a:srgbClr val="002B62"/>
                  </a:solidFill>
                  <a:latin typeface="+mj-ea"/>
                  <a:ea typeface="+mj-ea"/>
                </a:endParaRPr>
              </a:p>
            </p:txBody>
          </p:sp>
        </p:grpSp>
        <p:sp>
          <p:nvSpPr>
            <p:cNvPr id="118" name="テキスト ボックス 117"/>
            <p:cNvSpPr txBox="1"/>
            <p:nvPr/>
          </p:nvSpPr>
          <p:spPr>
            <a:xfrm>
              <a:off x="972946" y="1604132"/>
              <a:ext cx="3492879" cy="830997"/>
            </a:xfrm>
            <a:prstGeom prst="rect">
              <a:avLst/>
            </a:prstGeom>
            <a:noFill/>
          </p:spPr>
          <p:txBody>
            <a:bodyPr wrap="none" rtlCol="0">
              <a:spAutoFit/>
            </a:bodyPr>
            <a:lstStyle/>
            <a:p>
              <a:pPr algn="ctr"/>
              <a:r>
                <a:rPr lang="en-US" altLang="ja-JP" sz="2400" b="1" dirty="0">
                  <a:solidFill>
                    <a:schemeClr val="tx1">
                      <a:lumMod val="50000"/>
                      <a:lumOff val="50000"/>
                    </a:schemeClr>
                  </a:solidFill>
                  <a:effectLst>
                    <a:glow rad="317500">
                      <a:schemeClr val="bg1"/>
                    </a:glow>
                  </a:effectLst>
                </a:rPr>
                <a:t>Hard to incorporate </a:t>
              </a:r>
              <a:br>
                <a:rPr lang="en-US" altLang="ja-JP" sz="2400" b="1" dirty="0">
                  <a:solidFill>
                    <a:schemeClr val="tx1">
                      <a:lumMod val="50000"/>
                      <a:lumOff val="50000"/>
                    </a:schemeClr>
                  </a:solidFill>
                  <a:effectLst>
                    <a:glow rad="317500">
                      <a:schemeClr val="bg1"/>
                    </a:glow>
                  </a:effectLst>
                </a:rPr>
              </a:br>
              <a:r>
                <a:rPr lang="en-US" altLang="ja-JP" sz="2400" b="1" dirty="0">
                  <a:solidFill>
                    <a:schemeClr val="tx1">
                      <a:lumMod val="50000"/>
                      <a:lumOff val="50000"/>
                    </a:schemeClr>
                  </a:solidFill>
                  <a:effectLst>
                    <a:glow rad="317500">
                      <a:schemeClr val="bg1"/>
                    </a:glow>
                  </a:effectLst>
                </a:rPr>
                <a:t>new technology</a:t>
              </a:r>
              <a:endParaRPr lang="ja-JP" altLang="en-US" sz="2400" b="1" dirty="0">
                <a:solidFill>
                  <a:schemeClr val="tx1">
                    <a:lumMod val="50000"/>
                    <a:lumOff val="50000"/>
                  </a:schemeClr>
                </a:solidFill>
                <a:effectLst>
                  <a:glow rad="317500">
                    <a:schemeClr val="bg1"/>
                  </a:glow>
                </a:effectLst>
              </a:endParaRPr>
            </a:p>
          </p:txBody>
        </p:sp>
        <p:grpSp>
          <p:nvGrpSpPr>
            <p:cNvPr id="119" name="グループ化 118"/>
            <p:cNvGrpSpPr>
              <a:grpSpLocks noChangeAspect="1"/>
            </p:cNvGrpSpPr>
            <p:nvPr/>
          </p:nvGrpSpPr>
          <p:grpSpPr bwMode="gray">
            <a:xfrm>
              <a:off x="2883743" y="4738085"/>
              <a:ext cx="1872063" cy="851103"/>
              <a:chOff x="2681287" y="-2319307"/>
              <a:chExt cx="5757862" cy="2617757"/>
            </a:xfrm>
          </p:grpSpPr>
          <p:sp>
            <p:nvSpPr>
              <p:cNvPr id="182" name="フリーフォーム 181"/>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sp>
            <p:nvSpPr>
              <p:cNvPr id="183" name="フリーフォーム 182"/>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p>
                <a:endParaRPr lang="ja-JP" altLang="en-US" sz="2400" dirty="0"/>
              </a:p>
            </p:txBody>
          </p:sp>
        </p:grpSp>
        <p:grpSp>
          <p:nvGrpSpPr>
            <p:cNvPr id="120" name="グループ化 119"/>
            <p:cNvGrpSpPr>
              <a:grpSpLocks noChangeAspect="1"/>
            </p:cNvGrpSpPr>
            <p:nvPr/>
          </p:nvGrpSpPr>
          <p:grpSpPr>
            <a:xfrm>
              <a:off x="1417280" y="4671283"/>
              <a:ext cx="431093" cy="466380"/>
              <a:chOff x="4766112" y="1593874"/>
              <a:chExt cx="3862142" cy="4178276"/>
            </a:xfrm>
            <a:solidFill>
              <a:schemeClr val="accent6"/>
            </a:solidFill>
            <a:effectLst>
              <a:glow rad="12700">
                <a:schemeClr val="bg1"/>
              </a:glow>
            </a:effectLst>
          </p:grpSpPr>
          <p:sp>
            <p:nvSpPr>
              <p:cNvPr id="178"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9"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80"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81"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1" name="グループ化 120"/>
            <p:cNvGrpSpPr>
              <a:grpSpLocks noChangeAspect="1"/>
            </p:cNvGrpSpPr>
            <p:nvPr/>
          </p:nvGrpSpPr>
          <p:grpSpPr>
            <a:xfrm>
              <a:off x="1828550" y="4773205"/>
              <a:ext cx="431093" cy="466380"/>
              <a:chOff x="4766112" y="1593874"/>
              <a:chExt cx="3862142" cy="4178276"/>
            </a:xfrm>
            <a:solidFill>
              <a:schemeClr val="accent6"/>
            </a:solidFill>
            <a:effectLst>
              <a:glow rad="12700">
                <a:schemeClr val="bg1"/>
              </a:glow>
            </a:effectLst>
          </p:grpSpPr>
          <p:sp>
            <p:nvSpPr>
              <p:cNvPr id="174"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5"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6"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7"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2" name="グループ化 121"/>
            <p:cNvGrpSpPr>
              <a:grpSpLocks noChangeAspect="1"/>
            </p:cNvGrpSpPr>
            <p:nvPr/>
          </p:nvGrpSpPr>
          <p:grpSpPr>
            <a:xfrm>
              <a:off x="2239818" y="4875126"/>
              <a:ext cx="431093" cy="466380"/>
              <a:chOff x="4766112" y="1593874"/>
              <a:chExt cx="3862142" cy="4178276"/>
            </a:xfrm>
            <a:solidFill>
              <a:schemeClr val="accent6"/>
            </a:solidFill>
            <a:effectLst>
              <a:glow rad="12700">
                <a:schemeClr val="bg1"/>
              </a:glow>
            </a:effectLst>
          </p:grpSpPr>
          <p:sp>
            <p:nvSpPr>
              <p:cNvPr id="170"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1"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2"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73"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3" name="グループ化 122"/>
            <p:cNvGrpSpPr>
              <a:grpSpLocks noChangeAspect="1"/>
            </p:cNvGrpSpPr>
            <p:nvPr/>
          </p:nvGrpSpPr>
          <p:grpSpPr>
            <a:xfrm>
              <a:off x="1128350" y="4874483"/>
              <a:ext cx="431093" cy="466380"/>
              <a:chOff x="4766112" y="1593874"/>
              <a:chExt cx="3862142" cy="4178276"/>
            </a:xfrm>
            <a:solidFill>
              <a:schemeClr val="accent6"/>
            </a:solidFill>
            <a:effectLst>
              <a:glow rad="12700">
                <a:schemeClr val="bg1"/>
              </a:glow>
            </a:effectLst>
          </p:grpSpPr>
          <p:sp>
            <p:nvSpPr>
              <p:cNvPr id="14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7"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8"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69"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4" name="グループ化 123"/>
            <p:cNvGrpSpPr>
              <a:grpSpLocks noChangeAspect="1"/>
            </p:cNvGrpSpPr>
            <p:nvPr/>
          </p:nvGrpSpPr>
          <p:grpSpPr>
            <a:xfrm>
              <a:off x="1539619" y="4976405"/>
              <a:ext cx="431093" cy="466380"/>
              <a:chOff x="4766112" y="1593874"/>
              <a:chExt cx="3862142" cy="4178276"/>
            </a:xfrm>
            <a:solidFill>
              <a:schemeClr val="accent6"/>
            </a:solidFill>
            <a:effectLst>
              <a:glow rad="12700">
                <a:schemeClr val="bg1"/>
              </a:glow>
            </a:effectLst>
          </p:grpSpPr>
          <p:sp>
            <p:nvSpPr>
              <p:cNvPr id="145"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6"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7"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8"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5" name="グループ化 124"/>
            <p:cNvGrpSpPr>
              <a:grpSpLocks noChangeAspect="1"/>
            </p:cNvGrpSpPr>
            <p:nvPr/>
          </p:nvGrpSpPr>
          <p:grpSpPr>
            <a:xfrm>
              <a:off x="1950887" y="5078326"/>
              <a:ext cx="431093" cy="466380"/>
              <a:chOff x="4766112" y="1593874"/>
              <a:chExt cx="3862142" cy="4178276"/>
            </a:xfrm>
            <a:solidFill>
              <a:schemeClr val="accent6"/>
            </a:solidFill>
            <a:effectLst>
              <a:glow rad="12700">
                <a:schemeClr val="bg1"/>
              </a:glow>
            </a:effectLst>
          </p:grpSpPr>
          <p:sp>
            <p:nvSpPr>
              <p:cNvPr id="141"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2"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3"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4"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6" name="グループ化 125"/>
            <p:cNvGrpSpPr>
              <a:grpSpLocks noChangeAspect="1"/>
            </p:cNvGrpSpPr>
            <p:nvPr/>
          </p:nvGrpSpPr>
          <p:grpSpPr>
            <a:xfrm>
              <a:off x="839426" y="5084033"/>
              <a:ext cx="431093" cy="466380"/>
              <a:chOff x="4766112" y="1593874"/>
              <a:chExt cx="3862142" cy="4178276"/>
            </a:xfrm>
            <a:solidFill>
              <a:schemeClr val="accent6"/>
            </a:solidFill>
            <a:effectLst>
              <a:glow rad="12700">
                <a:schemeClr val="bg1"/>
              </a:glow>
            </a:effectLst>
          </p:grpSpPr>
          <p:sp>
            <p:nvSpPr>
              <p:cNvPr id="137"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8"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9"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40"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7" name="グループ化 126"/>
            <p:cNvGrpSpPr>
              <a:grpSpLocks noChangeAspect="1"/>
            </p:cNvGrpSpPr>
            <p:nvPr/>
          </p:nvGrpSpPr>
          <p:grpSpPr>
            <a:xfrm>
              <a:off x="1250695" y="5185954"/>
              <a:ext cx="431093" cy="466380"/>
              <a:chOff x="4766112" y="1593874"/>
              <a:chExt cx="3862142" cy="4178276"/>
            </a:xfrm>
            <a:solidFill>
              <a:schemeClr val="accent6"/>
            </a:solidFill>
            <a:effectLst>
              <a:glow rad="12700">
                <a:schemeClr val="bg1"/>
              </a:glow>
            </a:effectLst>
          </p:grpSpPr>
          <p:sp>
            <p:nvSpPr>
              <p:cNvPr id="133"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4"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5"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6"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nvGrpSpPr>
            <p:cNvPr id="128" name="グループ化 127"/>
            <p:cNvGrpSpPr>
              <a:grpSpLocks noChangeAspect="1"/>
            </p:cNvGrpSpPr>
            <p:nvPr/>
          </p:nvGrpSpPr>
          <p:grpSpPr>
            <a:xfrm>
              <a:off x="1661963" y="5287875"/>
              <a:ext cx="431093" cy="466380"/>
              <a:chOff x="4766112" y="1593874"/>
              <a:chExt cx="3862142" cy="4178276"/>
            </a:xfrm>
            <a:solidFill>
              <a:schemeClr val="accent6"/>
            </a:solidFill>
            <a:effectLst>
              <a:glow rad="12700">
                <a:schemeClr val="bg1"/>
              </a:glow>
            </a:effectLst>
          </p:grpSpPr>
          <p:sp>
            <p:nvSpPr>
              <p:cNvPr id="129" name="Freeform 17"/>
              <p:cNvSpPr>
                <a:spLocks/>
              </p:cNvSpPr>
              <p:nvPr/>
            </p:nvSpPr>
            <p:spPr bwMode="auto">
              <a:xfrm>
                <a:off x="4766112" y="1593874"/>
                <a:ext cx="3862142" cy="3705202"/>
              </a:xfrm>
              <a:custGeom>
                <a:avLst/>
                <a:gdLst/>
                <a:ahLst/>
                <a:cxnLst/>
                <a:rect l="l" t="t" r="r" b="b"/>
                <a:pathLst>
                  <a:path w="3862142" h="3705202">
                    <a:moveTo>
                      <a:pt x="712934" y="933426"/>
                    </a:moveTo>
                    <a:cubicBezTo>
                      <a:pt x="724214" y="955991"/>
                      <a:pt x="731734" y="982316"/>
                      <a:pt x="743013" y="1004881"/>
                    </a:cubicBezTo>
                    <a:cubicBezTo>
                      <a:pt x="754293" y="1027446"/>
                      <a:pt x="765572" y="1050011"/>
                      <a:pt x="780612" y="1068815"/>
                    </a:cubicBezTo>
                    <a:cubicBezTo>
                      <a:pt x="780612" y="1068815"/>
                      <a:pt x="780612" y="1068815"/>
                      <a:pt x="340707" y="1407286"/>
                    </a:cubicBezTo>
                    <a:cubicBezTo>
                      <a:pt x="340707" y="1407286"/>
                      <a:pt x="340707" y="1407286"/>
                      <a:pt x="239191" y="1486263"/>
                    </a:cubicBezTo>
                    <a:cubicBezTo>
                      <a:pt x="239191" y="1486263"/>
                      <a:pt x="239191" y="1486263"/>
                      <a:pt x="453503" y="1542675"/>
                    </a:cubicBezTo>
                    <a:cubicBezTo>
                      <a:pt x="453503" y="1542675"/>
                      <a:pt x="453503" y="1542675"/>
                      <a:pt x="645257" y="1595326"/>
                    </a:cubicBezTo>
                    <a:cubicBezTo>
                      <a:pt x="637737" y="1617891"/>
                      <a:pt x="630217" y="1644216"/>
                      <a:pt x="626457" y="1666781"/>
                    </a:cubicBezTo>
                    <a:cubicBezTo>
                      <a:pt x="622697" y="1689346"/>
                      <a:pt x="618938" y="1708150"/>
                      <a:pt x="618938" y="1726954"/>
                    </a:cubicBezTo>
                    <a:lnTo>
                      <a:pt x="615178" y="1745758"/>
                    </a:lnTo>
                    <a:cubicBezTo>
                      <a:pt x="615178" y="1745758"/>
                      <a:pt x="615178" y="1745758"/>
                      <a:pt x="453503" y="1700628"/>
                    </a:cubicBezTo>
                    <a:cubicBezTo>
                      <a:pt x="453503" y="1700628"/>
                      <a:pt x="453503" y="1700628"/>
                      <a:pt x="453503" y="1862342"/>
                    </a:cubicBezTo>
                    <a:cubicBezTo>
                      <a:pt x="442224" y="1869864"/>
                      <a:pt x="434704" y="1877385"/>
                      <a:pt x="427184" y="1884907"/>
                    </a:cubicBezTo>
                    <a:cubicBezTo>
                      <a:pt x="400865" y="1911232"/>
                      <a:pt x="385826" y="1948840"/>
                      <a:pt x="385826" y="1990209"/>
                    </a:cubicBezTo>
                    <a:cubicBezTo>
                      <a:pt x="385826" y="1990209"/>
                      <a:pt x="385826" y="1990209"/>
                      <a:pt x="385826" y="2949211"/>
                    </a:cubicBezTo>
                    <a:cubicBezTo>
                      <a:pt x="367026" y="2964255"/>
                      <a:pt x="340707" y="2971776"/>
                      <a:pt x="318148" y="2971776"/>
                    </a:cubicBezTo>
                    <a:cubicBezTo>
                      <a:pt x="242951" y="2971776"/>
                      <a:pt x="182793" y="2911604"/>
                      <a:pt x="182793" y="2836388"/>
                    </a:cubicBezTo>
                    <a:cubicBezTo>
                      <a:pt x="182793" y="2836388"/>
                      <a:pt x="182793" y="2836388"/>
                      <a:pt x="182793" y="1625412"/>
                    </a:cubicBezTo>
                    <a:cubicBezTo>
                      <a:pt x="182793" y="1625412"/>
                      <a:pt x="182793" y="1625412"/>
                      <a:pt x="54958" y="1591565"/>
                    </a:cubicBezTo>
                    <a:cubicBezTo>
                      <a:pt x="28639" y="1584043"/>
                      <a:pt x="6079" y="1561479"/>
                      <a:pt x="2319" y="1535153"/>
                    </a:cubicBezTo>
                    <a:cubicBezTo>
                      <a:pt x="-5200" y="1505067"/>
                      <a:pt x="6079" y="1478741"/>
                      <a:pt x="28639" y="1459937"/>
                    </a:cubicBezTo>
                    <a:cubicBezTo>
                      <a:pt x="28639" y="1459937"/>
                      <a:pt x="28639" y="1459937"/>
                      <a:pt x="712934" y="933426"/>
                    </a:cubicBezTo>
                    <a:close/>
                    <a:moveTo>
                      <a:pt x="1456716" y="1148"/>
                    </a:moveTo>
                    <a:cubicBezTo>
                      <a:pt x="1456716" y="1148"/>
                      <a:pt x="1456716" y="1148"/>
                      <a:pt x="2960614" y="271901"/>
                    </a:cubicBezTo>
                    <a:cubicBezTo>
                      <a:pt x="2986932" y="275662"/>
                      <a:pt x="3005731" y="290703"/>
                      <a:pt x="3020770" y="309506"/>
                    </a:cubicBezTo>
                    <a:cubicBezTo>
                      <a:pt x="3035809" y="332069"/>
                      <a:pt x="3039569" y="354631"/>
                      <a:pt x="3035809" y="380955"/>
                    </a:cubicBezTo>
                    <a:cubicBezTo>
                      <a:pt x="3035809" y="380955"/>
                      <a:pt x="3035809" y="380955"/>
                      <a:pt x="2877900" y="1155610"/>
                    </a:cubicBezTo>
                    <a:cubicBezTo>
                      <a:pt x="2877900" y="1155610"/>
                      <a:pt x="2877900" y="1155610"/>
                      <a:pt x="3802797" y="1354914"/>
                    </a:cubicBezTo>
                    <a:cubicBezTo>
                      <a:pt x="3829115" y="1362435"/>
                      <a:pt x="3851673" y="1381237"/>
                      <a:pt x="3859193" y="1407560"/>
                    </a:cubicBezTo>
                    <a:cubicBezTo>
                      <a:pt x="3866712" y="1433884"/>
                      <a:pt x="3859193" y="1460207"/>
                      <a:pt x="3844153" y="1479009"/>
                    </a:cubicBezTo>
                    <a:cubicBezTo>
                      <a:pt x="3844153" y="1479009"/>
                      <a:pt x="3844153" y="1479009"/>
                      <a:pt x="3708803" y="1625667"/>
                    </a:cubicBezTo>
                    <a:cubicBezTo>
                      <a:pt x="3708803" y="1625667"/>
                      <a:pt x="3708803" y="1625667"/>
                      <a:pt x="3708803" y="2719961"/>
                    </a:cubicBezTo>
                    <a:cubicBezTo>
                      <a:pt x="3708803" y="2780129"/>
                      <a:pt x="3659926" y="2832775"/>
                      <a:pt x="3596011" y="2832775"/>
                    </a:cubicBezTo>
                    <a:cubicBezTo>
                      <a:pt x="3535855" y="2832775"/>
                      <a:pt x="3483218" y="2780129"/>
                      <a:pt x="3483218" y="2719961"/>
                    </a:cubicBezTo>
                    <a:cubicBezTo>
                      <a:pt x="3483218" y="2719961"/>
                      <a:pt x="3483218" y="2719961"/>
                      <a:pt x="3483218" y="1873858"/>
                    </a:cubicBezTo>
                    <a:cubicBezTo>
                      <a:pt x="3483218" y="1873858"/>
                      <a:pt x="3483218" y="1873858"/>
                      <a:pt x="3047088" y="2358957"/>
                    </a:cubicBezTo>
                    <a:cubicBezTo>
                      <a:pt x="3032049" y="2373999"/>
                      <a:pt x="3013250" y="2381520"/>
                      <a:pt x="2990692" y="2381520"/>
                    </a:cubicBezTo>
                    <a:cubicBezTo>
                      <a:pt x="2983172" y="2381520"/>
                      <a:pt x="2979413" y="2381520"/>
                      <a:pt x="2971893" y="2381520"/>
                    </a:cubicBezTo>
                    <a:cubicBezTo>
                      <a:pt x="2971893" y="2381520"/>
                      <a:pt x="2971893" y="2381520"/>
                      <a:pt x="2813984" y="2336394"/>
                    </a:cubicBezTo>
                    <a:cubicBezTo>
                      <a:pt x="2813984" y="2336394"/>
                      <a:pt x="2813984" y="2336394"/>
                      <a:pt x="2813984" y="3569825"/>
                    </a:cubicBezTo>
                    <a:cubicBezTo>
                      <a:pt x="2813984" y="3645035"/>
                      <a:pt x="2753828" y="3705202"/>
                      <a:pt x="2678633" y="3705202"/>
                    </a:cubicBezTo>
                    <a:cubicBezTo>
                      <a:pt x="2603438" y="3705202"/>
                      <a:pt x="2543282" y="3645035"/>
                      <a:pt x="2543282" y="3569825"/>
                    </a:cubicBezTo>
                    <a:cubicBezTo>
                      <a:pt x="2543282" y="3569825"/>
                      <a:pt x="2543282" y="3569825"/>
                      <a:pt x="2543282" y="2276227"/>
                    </a:cubicBezTo>
                    <a:cubicBezTo>
                      <a:pt x="2543282" y="2272466"/>
                      <a:pt x="2543282" y="2268706"/>
                      <a:pt x="2543282" y="2264946"/>
                    </a:cubicBezTo>
                    <a:cubicBezTo>
                      <a:pt x="2543282" y="2264946"/>
                      <a:pt x="2543282" y="2264946"/>
                      <a:pt x="2189866" y="2170934"/>
                    </a:cubicBezTo>
                    <a:cubicBezTo>
                      <a:pt x="2189866" y="2170934"/>
                      <a:pt x="2189866" y="2170934"/>
                      <a:pt x="2351535" y="2137090"/>
                    </a:cubicBezTo>
                    <a:cubicBezTo>
                      <a:pt x="2351535" y="2137090"/>
                      <a:pt x="2351535" y="2137090"/>
                      <a:pt x="2464328" y="2110767"/>
                    </a:cubicBezTo>
                    <a:cubicBezTo>
                      <a:pt x="2479367" y="2107006"/>
                      <a:pt x="2494406" y="2103246"/>
                      <a:pt x="2505685" y="2099485"/>
                    </a:cubicBezTo>
                    <a:cubicBezTo>
                      <a:pt x="2505685" y="2099485"/>
                      <a:pt x="2505685" y="2099485"/>
                      <a:pt x="2667354" y="2144611"/>
                    </a:cubicBezTo>
                    <a:cubicBezTo>
                      <a:pt x="2667354" y="2144611"/>
                      <a:pt x="2667354" y="2144611"/>
                      <a:pt x="2753828" y="2167174"/>
                    </a:cubicBezTo>
                    <a:cubicBezTo>
                      <a:pt x="2753828" y="2167174"/>
                      <a:pt x="2753828" y="2167174"/>
                      <a:pt x="2964374" y="2223580"/>
                    </a:cubicBezTo>
                    <a:cubicBezTo>
                      <a:pt x="2964374" y="2223580"/>
                      <a:pt x="2964374" y="2223580"/>
                      <a:pt x="3483218" y="1651990"/>
                    </a:cubicBezTo>
                    <a:cubicBezTo>
                      <a:pt x="3483218" y="1651990"/>
                      <a:pt x="3483218" y="1651990"/>
                      <a:pt x="3644887" y="1475249"/>
                    </a:cubicBezTo>
                    <a:cubicBezTo>
                      <a:pt x="3644887" y="1475249"/>
                      <a:pt x="3644887" y="1475249"/>
                      <a:pt x="3483218" y="1441405"/>
                    </a:cubicBezTo>
                    <a:cubicBezTo>
                      <a:pt x="3483218" y="1441405"/>
                      <a:pt x="3483218" y="1441405"/>
                      <a:pt x="2847822" y="1302268"/>
                    </a:cubicBezTo>
                    <a:cubicBezTo>
                      <a:pt x="2847822" y="1302268"/>
                      <a:pt x="2847822" y="1302268"/>
                      <a:pt x="2825263" y="1433884"/>
                    </a:cubicBezTo>
                    <a:cubicBezTo>
                      <a:pt x="2817744" y="1456446"/>
                      <a:pt x="2806464" y="1479009"/>
                      <a:pt x="2783906" y="1490291"/>
                    </a:cubicBezTo>
                    <a:cubicBezTo>
                      <a:pt x="2768867" y="1501572"/>
                      <a:pt x="2753828" y="1505332"/>
                      <a:pt x="2735029" y="1505332"/>
                    </a:cubicBezTo>
                    <a:cubicBezTo>
                      <a:pt x="2727510" y="1505332"/>
                      <a:pt x="2719990" y="1505332"/>
                      <a:pt x="2716231" y="1501572"/>
                    </a:cubicBezTo>
                    <a:cubicBezTo>
                      <a:pt x="2716231" y="1501572"/>
                      <a:pt x="2716231" y="1501572"/>
                      <a:pt x="2223704" y="1388758"/>
                    </a:cubicBezTo>
                    <a:cubicBezTo>
                      <a:pt x="2223704" y="1388758"/>
                      <a:pt x="2223704" y="1388758"/>
                      <a:pt x="2208665" y="1467728"/>
                    </a:cubicBezTo>
                    <a:cubicBezTo>
                      <a:pt x="2208665" y="1467728"/>
                      <a:pt x="2208665" y="1467728"/>
                      <a:pt x="2396652" y="1512853"/>
                    </a:cubicBezTo>
                    <a:cubicBezTo>
                      <a:pt x="2411691" y="1516614"/>
                      <a:pt x="2422970" y="1527895"/>
                      <a:pt x="2426730" y="1539177"/>
                    </a:cubicBezTo>
                    <a:cubicBezTo>
                      <a:pt x="2430490" y="1554218"/>
                      <a:pt x="2422970" y="1569260"/>
                      <a:pt x="2411691" y="1576781"/>
                    </a:cubicBezTo>
                    <a:cubicBezTo>
                      <a:pt x="2411691" y="1576781"/>
                      <a:pt x="2411691" y="1576781"/>
                      <a:pt x="2261302" y="1693356"/>
                    </a:cubicBezTo>
                    <a:cubicBezTo>
                      <a:pt x="2261302" y="1693356"/>
                      <a:pt x="2261302" y="1693356"/>
                      <a:pt x="2171068" y="1712158"/>
                    </a:cubicBezTo>
                    <a:cubicBezTo>
                      <a:pt x="2171068" y="1712158"/>
                      <a:pt x="2171068" y="1712158"/>
                      <a:pt x="1704859" y="1584302"/>
                    </a:cubicBezTo>
                    <a:cubicBezTo>
                      <a:pt x="1704859" y="1584302"/>
                      <a:pt x="1704859" y="1584302"/>
                      <a:pt x="1584548" y="1512853"/>
                    </a:cubicBezTo>
                    <a:cubicBezTo>
                      <a:pt x="1584548" y="1512853"/>
                      <a:pt x="1584548" y="1512853"/>
                      <a:pt x="1445437" y="1430123"/>
                    </a:cubicBezTo>
                    <a:cubicBezTo>
                      <a:pt x="1445437" y="1430123"/>
                      <a:pt x="1445437" y="1430123"/>
                      <a:pt x="1407840" y="1407560"/>
                    </a:cubicBezTo>
                    <a:cubicBezTo>
                      <a:pt x="1407840" y="1407560"/>
                      <a:pt x="1407840" y="1407560"/>
                      <a:pt x="1558229" y="1321070"/>
                    </a:cubicBezTo>
                    <a:cubicBezTo>
                      <a:pt x="1565749" y="1317309"/>
                      <a:pt x="1577028" y="1313549"/>
                      <a:pt x="1584548" y="1317309"/>
                    </a:cubicBezTo>
                    <a:cubicBezTo>
                      <a:pt x="1584548" y="1317309"/>
                      <a:pt x="1584548" y="1317309"/>
                      <a:pt x="1659742" y="1332351"/>
                    </a:cubicBezTo>
                    <a:cubicBezTo>
                      <a:pt x="1659742" y="1332351"/>
                      <a:pt x="1659742" y="1332351"/>
                      <a:pt x="1659742" y="1253382"/>
                    </a:cubicBezTo>
                    <a:cubicBezTo>
                      <a:pt x="1659742" y="1253382"/>
                      <a:pt x="1659742" y="1253382"/>
                      <a:pt x="1407840" y="1196975"/>
                    </a:cubicBezTo>
                    <a:cubicBezTo>
                      <a:pt x="1437918" y="1174412"/>
                      <a:pt x="1464236" y="1151849"/>
                      <a:pt x="1490554" y="1121765"/>
                    </a:cubicBezTo>
                    <a:cubicBezTo>
                      <a:pt x="1513112" y="1099203"/>
                      <a:pt x="1535671" y="1072879"/>
                      <a:pt x="1550710" y="1042796"/>
                    </a:cubicBezTo>
                    <a:cubicBezTo>
                      <a:pt x="1550710" y="1042796"/>
                      <a:pt x="1550710" y="1042796"/>
                      <a:pt x="2663594" y="1306028"/>
                    </a:cubicBezTo>
                    <a:cubicBezTo>
                      <a:pt x="2663594" y="1306028"/>
                      <a:pt x="2663594" y="1306028"/>
                      <a:pt x="2671114" y="1264663"/>
                    </a:cubicBezTo>
                    <a:cubicBezTo>
                      <a:pt x="2671114" y="1264663"/>
                      <a:pt x="2671114" y="1264663"/>
                      <a:pt x="2686153" y="1193214"/>
                    </a:cubicBezTo>
                    <a:cubicBezTo>
                      <a:pt x="2686153" y="1193214"/>
                      <a:pt x="2686153" y="1193214"/>
                      <a:pt x="2701192" y="1118005"/>
                    </a:cubicBezTo>
                    <a:cubicBezTo>
                      <a:pt x="2701192" y="1118005"/>
                      <a:pt x="2701192" y="1118005"/>
                      <a:pt x="2840302" y="433601"/>
                    </a:cubicBezTo>
                    <a:cubicBezTo>
                      <a:pt x="2840302" y="433601"/>
                      <a:pt x="2840302" y="433601"/>
                      <a:pt x="1513112" y="196692"/>
                    </a:cubicBezTo>
                    <a:cubicBezTo>
                      <a:pt x="1513112" y="196692"/>
                      <a:pt x="1513112" y="196692"/>
                      <a:pt x="1490554" y="324548"/>
                    </a:cubicBezTo>
                    <a:cubicBezTo>
                      <a:pt x="1467996" y="301985"/>
                      <a:pt x="1437918" y="279422"/>
                      <a:pt x="1411599" y="260620"/>
                    </a:cubicBezTo>
                    <a:cubicBezTo>
                      <a:pt x="1385281" y="241817"/>
                      <a:pt x="1355203" y="230536"/>
                      <a:pt x="1325125" y="219255"/>
                    </a:cubicBezTo>
                    <a:cubicBezTo>
                      <a:pt x="1325125" y="219255"/>
                      <a:pt x="1325125" y="219255"/>
                      <a:pt x="1351443" y="72597"/>
                    </a:cubicBezTo>
                    <a:cubicBezTo>
                      <a:pt x="1362723" y="23711"/>
                      <a:pt x="1407840" y="-6373"/>
                      <a:pt x="1456716" y="1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0" name="Freeform 19"/>
              <p:cNvSpPr>
                <a:spLocks/>
              </p:cNvSpPr>
              <p:nvPr/>
            </p:nvSpPr>
            <p:spPr bwMode="auto">
              <a:xfrm>
                <a:off x="6399213" y="1955654"/>
                <a:ext cx="782992" cy="708171"/>
              </a:xfrm>
              <a:custGeom>
                <a:avLst/>
                <a:gdLst/>
                <a:ahLst/>
                <a:cxnLst/>
                <a:rect l="l" t="t" r="r" b="b"/>
                <a:pathLst>
                  <a:path w="782992" h="708171">
                    <a:moveTo>
                      <a:pt x="631856" y="420489"/>
                    </a:moveTo>
                    <a:cubicBezTo>
                      <a:pt x="634672" y="421432"/>
                      <a:pt x="637488" y="423319"/>
                      <a:pt x="639366" y="425205"/>
                    </a:cubicBezTo>
                    <a:cubicBezTo>
                      <a:pt x="639366" y="425205"/>
                      <a:pt x="639366" y="425205"/>
                      <a:pt x="665651" y="455388"/>
                    </a:cubicBezTo>
                    <a:cubicBezTo>
                      <a:pt x="665651" y="455388"/>
                      <a:pt x="665651" y="455388"/>
                      <a:pt x="714467" y="511981"/>
                    </a:cubicBezTo>
                    <a:cubicBezTo>
                      <a:pt x="714467" y="511981"/>
                      <a:pt x="714467" y="511981"/>
                      <a:pt x="782057" y="591212"/>
                    </a:cubicBezTo>
                    <a:cubicBezTo>
                      <a:pt x="785812" y="598758"/>
                      <a:pt x="785812" y="602530"/>
                      <a:pt x="782057" y="610076"/>
                    </a:cubicBezTo>
                    <a:cubicBezTo>
                      <a:pt x="778302" y="613849"/>
                      <a:pt x="774547" y="617622"/>
                      <a:pt x="767037" y="617622"/>
                    </a:cubicBezTo>
                    <a:lnTo>
                      <a:pt x="733242" y="606303"/>
                    </a:lnTo>
                    <a:cubicBezTo>
                      <a:pt x="733242" y="606303"/>
                      <a:pt x="733242" y="606303"/>
                      <a:pt x="699446" y="598758"/>
                    </a:cubicBezTo>
                    <a:cubicBezTo>
                      <a:pt x="699446" y="598758"/>
                      <a:pt x="699446" y="598758"/>
                      <a:pt x="710711" y="640259"/>
                    </a:cubicBezTo>
                    <a:cubicBezTo>
                      <a:pt x="710711" y="640259"/>
                      <a:pt x="710711" y="640259"/>
                      <a:pt x="721977" y="677988"/>
                    </a:cubicBezTo>
                    <a:cubicBezTo>
                      <a:pt x="721977" y="681601"/>
                      <a:pt x="721977" y="681754"/>
                      <a:pt x="721977" y="681761"/>
                    </a:cubicBezTo>
                    <a:cubicBezTo>
                      <a:pt x="721977" y="693080"/>
                      <a:pt x="714467" y="704398"/>
                      <a:pt x="706956" y="708171"/>
                    </a:cubicBezTo>
                    <a:cubicBezTo>
                      <a:pt x="703201" y="708171"/>
                      <a:pt x="703201" y="708171"/>
                      <a:pt x="699446" y="708171"/>
                    </a:cubicBezTo>
                    <a:cubicBezTo>
                      <a:pt x="688181" y="708171"/>
                      <a:pt x="680671" y="700625"/>
                      <a:pt x="676916" y="689307"/>
                    </a:cubicBezTo>
                    <a:cubicBezTo>
                      <a:pt x="676916" y="689307"/>
                      <a:pt x="676916" y="689307"/>
                      <a:pt x="676447" y="686949"/>
                    </a:cubicBezTo>
                    <a:lnTo>
                      <a:pt x="673161" y="670442"/>
                    </a:lnTo>
                    <a:cubicBezTo>
                      <a:pt x="673161" y="670442"/>
                      <a:pt x="673161" y="670442"/>
                      <a:pt x="672692" y="668556"/>
                    </a:cubicBezTo>
                    <a:lnTo>
                      <a:pt x="669406" y="655351"/>
                    </a:lnTo>
                    <a:cubicBezTo>
                      <a:pt x="669406" y="655351"/>
                      <a:pt x="669406" y="655351"/>
                      <a:pt x="658141" y="610076"/>
                    </a:cubicBezTo>
                    <a:cubicBezTo>
                      <a:pt x="654386" y="610076"/>
                      <a:pt x="654386" y="610076"/>
                      <a:pt x="635611" y="640259"/>
                    </a:cubicBezTo>
                    <a:cubicBezTo>
                      <a:pt x="635611" y="640259"/>
                      <a:pt x="635611" y="640259"/>
                      <a:pt x="633733" y="642617"/>
                    </a:cubicBezTo>
                    <a:lnTo>
                      <a:pt x="620591" y="659124"/>
                    </a:lnTo>
                    <a:lnTo>
                      <a:pt x="616836" y="662897"/>
                    </a:lnTo>
                    <a:cubicBezTo>
                      <a:pt x="616836" y="666669"/>
                      <a:pt x="609325" y="670442"/>
                      <a:pt x="605570" y="670442"/>
                    </a:cubicBezTo>
                    <a:cubicBezTo>
                      <a:pt x="594305" y="666669"/>
                      <a:pt x="590550" y="659124"/>
                      <a:pt x="590550" y="655351"/>
                    </a:cubicBezTo>
                    <a:cubicBezTo>
                      <a:pt x="590550" y="651578"/>
                      <a:pt x="590550" y="651578"/>
                      <a:pt x="598060" y="598758"/>
                    </a:cubicBezTo>
                    <a:cubicBezTo>
                      <a:pt x="598060" y="598758"/>
                      <a:pt x="598060" y="598758"/>
                      <a:pt x="601815" y="538391"/>
                    </a:cubicBezTo>
                    <a:cubicBezTo>
                      <a:pt x="601815" y="538391"/>
                      <a:pt x="601815" y="538391"/>
                      <a:pt x="613080" y="432751"/>
                    </a:cubicBezTo>
                    <a:cubicBezTo>
                      <a:pt x="613080" y="428978"/>
                      <a:pt x="616836" y="421432"/>
                      <a:pt x="624346" y="421432"/>
                    </a:cubicBezTo>
                    <a:cubicBezTo>
                      <a:pt x="626223" y="419546"/>
                      <a:pt x="629039" y="419546"/>
                      <a:pt x="631856" y="420489"/>
                    </a:cubicBezTo>
                    <a:close/>
                    <a:moveTo>
                      <a:pt x="82717" y="729"/>
                    </a:moveTo>
                    <a:cubicBezTo>
                      <a:pt x="82717" y="729"/>
                      <a:pt x="82717" y="729"/>
                      <a:pt x="759493" y="139766"/>
                    </a:cubicBezTo>
                    <a:cubicBezTo>
                      <a:pt x="778292" y="143524"/>
                      <a:pt x="785812" y="162312"/>
                      <a:pt x="782052" y="177343"/>
                    </a:cubicBezTo>
                    <a:cubicBezTo>
                      <a:pt x="782052" y="177343"/>
                      <a:pt x="782052" y="177343"/>
                      <a:pt x="725654" y="466690"/>
                    </a:cubicBezTo>
                    <a:cubicBezTo>
                      <a:pt x="725654" y="466690"/>
                      <a:pt x="725654" y="466690"/>
                      <a:pt x="673016" y="410324"/>
                    </a:cubicBezTo>
                    <a:cubicBezTo>
                      <a:pt x="673016" y="410324"/>
                      <a:pt x="673016" y="410324"/>
                      <a:pt x="718135" y="192374"/>
                    </a:cubicBezTo>
                    <a:cubicBezTo>
                      <a:pt x="718135" y="192374"/>
                      <a:pt x="718135" y="192374"/>
                      <a:pt x="101517" y="64611"/>
                    </a:cubicBezTo>
                    <a:cubicBezTo>
                      <a:pt x="101517" y="64611"/>
                      <a:pt x="101517" y="64611"/>
                      <a:pt x="26319" y="417839"/>
                    </a:cubicBezTo>
                    <a:cubicBezTo>
                      <a:pt x="26319" y="417839"/>
                      <a:pt x="26319" y="417839"/>
                      <a:pt x="563980" y="530572"/>
                    </a:cubicBezTo>
                    <a:cubicBezTo>
                      <a:pt x="563980" y="530572"/>
                      <a:pt x="563980" y="530572"/>
                      <a:pt x="560220" y="590696"/>
                    </a:cubicBezTo>
                    <a:cubicBezTo>
                      <a:pt x="560220" y="590696"/>
                      <a:pt x="560220" y="590696"/>
                      <a:pt x="0" y="474206"/>
                    </a:cubicBezTo>
                    <a:lnTo>
                      <a:pt x="7520" y="429113"/>
                    </a:lnTo>
                    <a:cubicBezTo>
                      <a:pt x="15040" y="365231"/>
                      <a:pt x="15040" y="301349"/>
                      <a:pt x="3760" y="241225"/>
                    </a:cubicBezTo>
                    <a:cubicBezTo>
                      <a:pt x="3760" y="241225"/>
                      <a:pt x="3760" y="241225"/>
                      <a:pt x="48879" y="23275"/>
                    </a:cubicBezTo>
                    <a:cubicBezTo>
                      <a:pt x="48879" y="8244"/>
                      <a:pt x="67678" y="-3029"/>
                      <a:pt x="8271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1" name="Freeform 21"/>
              <p:cNvSpPr>
                <a:spLocks/>
              </p:cNvSpPr>
              <p:nvPr/>
            </p:nvSpPr>
            <p:spPr bwMode="auto">
              <a:xfrm>
                <a:off x="7313613" y="3241675"/>
                <a:ext cx="296862" cy="428625"/>
              </a:xfrm>
              <a:custGeom>
                <a:avLst/>
                <a:gdLst>
                  <a:gd name="T0" fmla="*/ 16 w 79"/>
                  <a:gd name="T1" fmla="*/ 97 h 114"/>
                  <a:gd name="T2" fmla="*/ 12 w 79"/>
                  <a:gd name="T3" fmla="*/ 103 h 114"/>
                  <a:gd name="T4" fmla="*/ 3 w 79"/>
                  <a:gd name="T5" fmla="*/ 111 h 114"/>
                  <a:gd name="T6" fmla="*/ 17 w 79"/>
                  <a:gd name="T7" fmla="*/ 114 h 114"/>
                  <a:gd name="T8" fmla="*/ 51 w 79"/>
                  <a:gd name="T9" fmla="*/ 93 h 114"/>
                  <a:gd name="T10" fmla="*/ 72 w 79"/>
                  <a:gd name="T11" fmla="*/ 50 h 114"/>
                  <a:gd name="T12" fmla="*/ 60 w 79"/>
                  <a:gd name="T13" fmla="*/ 15 h 114"/>
                  <a:gd name="T14" fmla="*/ 35 w 79"/>
                  <a:gd name="T15" fmla="*/ 3 h 114"/>
                  <a:gd name="T16" fmla="*/ 24 w 79"/>
                  <a:gd name="T17" fmla="*/ 0 h 114"/>
                  <a:gd name="T18" fmla="*/ 0 w 79"/>
                  <a:gd name="T19" fmla="*/ 15 h 114"/>
                  <a:gd name="T20" fmla="*/ 0 w 79"/>
                  <a:gd name="T21" fmla="*/ 16 h 114"/>
                  <a:gd name="T22" fmla="*/ 8 w 79"/>
                  <a:gd name="T23" fmla="*/ 22 h 114"/>
                  <a:gd name="T24" fmla="*/ 15 w 79"/>
                  <a:gd name="T25" fmla="*/ 31 h 114"/>
                  <a:gd name="T26" fmla="*/ 24 w 79"/>
                  <a:gd name="T27" fmla="*/ 52 h 114"/>
                  <a:gd name="T28" fmla="*/ 18 w 79"/>
                  <a:gd name="T29" fmla="*/ 94 h 114"/>
                  <a:gd name="T30" fmla="*/ 16 w 79"/>
                  <a:gd name="T31" fmla="*/ 9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4">
                    <a:moveTo>
                      <a:pt x="16" y="97"/>
                    </a:moveTo>
                    <a:cubicBezTo>
                      <a:pt x="15" y="99"/>
                      <a:pt x="13" y="101"/>
                      <a:pt x="12" y="103"/>
                    </a:cubicBezTo>
                    <a:cubicBezTo>
                      <a:pt x="9" y="106"/>
                      <a:pt x="6" y="109"/>
                      <a:pt x="3" y="111"/>
                    </a:cubicBezTo>
                    <a:cubicBezTo>
                      <a:pt x="8" y="113"/>
                      <a:pt x="12" y="114"/>
                      <a:pt x="17" y="114"/>
                    </a:cubicBezTo>
                    <a:cubicBezTo>
                      <a:pt x="32" y="114"/>
                      <a:pt x="45" y="106"/>
                      <a:pt x="51" y="93"/>
                    </a:cubicBezTo>
                    <a:cubicBezTo>
                      <a:pt x="52" y="92"/>
                      <a:pt x="72" y="50"/>
                      <a:pt x="72" y="50"/>
                    </a:cubicBezTo>
                    <a:cubicBezTo>
                      <a:pt x="79" y="37"/>
                      <a:pt x="73" y="21"/>
                      <a:pt x="60" y="15"/>
                    </a:cubicBezTo>
                    <a:cubicBezTo>
                      <a:pt x="35" y="3"/>
                      <a:pt x="35" y="3"/>
                      <a:pt x="35" y="3"/>
                    </a:cubicBezTo>
                    <a:cubicBezTo>
                      <a:pt x="32" y="1"/>
                      <a:pt x="28" y="0"/>
                      <a:pt x="24" y="0"/>
                    </a:cubicBezTo>
                    <a:cubicBezTo>
                      <a:pt x="14" y="0"/>
                      <a:pt x="5" y="6"/>
                      <a:pt x="0" y="15"/>
                    </a:cubicBezTo>
                    <a:cubicBezTo>
                      <a:pt x="0" y="15"/>
                      <a:pt x="0" y="15"/>
                      <a:pt x="0" y="16"/>
                    </a:cubicBezTo>
                    <a:cubicBezTo>
                      <a:pt x="3" y="17"/>
                      <a:pt x="6" y="20"/>
                      <a:pt x="8" y="22"/>
                    </a:cubicBezTo>
                    <a:cubicBezTo>
                      <a:pt x="11" y="25"/>
                      <a:pt x="13" y="28"/>
                      <a:pt x="15" y="31"/>
                    </a:cubicBezTo>
                    <a:cubicBezTo>
                      <a:pt x="19" y="37"/>
                      <a:pt x="23" y="44"/>
                      <a:pt x="24" y="52"/>
                    </a:cubicBezTo>
                    <a:cubicBezTo>
                      <a:pt x="27" y="66"/>
                      <a:pt x="25" y="81"/>
                      <a:pt x="18" y="94"/>
                    </a:cubicBezTo>
                    <a:cubicBezTo>
                      <a:pt x="17" y="95"/>
                      <a:pt x="17" y="96"/>
                      <a:pt x="1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sp>
            <p:nvSpPr>
              <p:cNvPr id="132" name="Freeform 22"/>
              <p:cNvSpPr>
                <a:spLocks/>
              </p:cNvSpPr>
              <p:nvPr/>
            </p:nvSpPr>
            <p:spPr bwMode="auto">
              <a:xfrm>
                <a:off x="5226049" y="1831975"/>
                <a:ext cx="2138370" cy="3940175"/>
              </a:xfrm>
              <a:custGeom>
                <a:avLst/>
                <a:gdLst/>
                <a:ahLst/>
                <a:cxnLst/>
                <a:rect l="l" t="t" r="r" b="b"/>
                <a:pathLst>
                  <a:path w="2138370" h="3940175">
                    <a:moveTo>
                      <a:pt x="56411" y="1677988"/>
                    </a:moveTo>
                    <a:cubicBezTo>
                      <a:pt x="63933" y="1677988"/>
                      <a:pt x="67694" y="1677988"/>
                      <a:pt x="71455" y="1677988"/>
                    </a:cubicBezTo>
                    <a:cubicBezTo>
                      <a:pt x="75215" y="1677988"/>
                      <a:pt x="75215" y="1677988"/>
                      <a:pt x="78976" y="1677988"/>
                    </a:cubicBezTo>
                    <a:cubicBezTo>
                      <a:pt x="82737" y="1677988"/>
                      <a:pt x="86498" y="1677988"/>
                      <a:pt x="90258" y="1681746"/>
                    </a:cubicBezTo>
                    <a:cubicBezTo>
                      <a:pt x="90258" y="1681746"/>
                      <a:pt x="90258" y="1681746"/>
                      <a:pt x="139149" y="1689261"/>
                    </a:cubicBezTo>
                    <a:cubicBezTo>
                      <a:pt x="139149" y="1689261"/>
                      <a:pt x="139149" y="1689261"/>
                      <a:pt x="161713" y="1693019"/>
                    </a:cubicBezTo>
                    <a:cubicBezTo>
                      <a:pt x="161713" y="1693019"/>
                      <a:pt x="161713" y="1693019"/>
                      <a:pt x="184278" y="1700535"/>
                    </a:cubicBezTo>
                    <a:cubicBezTo>
                      <a:pt x="184278" y="1700535"/>
                      <a:pt x="184278" y="1700535"/>
                      <a:pt x="436251" y="1749386"/>
                    </a:cubicBezTo>
                    <a:cubicBezTo>
                      <a:pt x="436251" y="1749386"/>
                      <a:pt x="436251" y="1749386"/>
                      <a:pt x="661897" y="1794479"/>
                    </a:cubicBezTo>
                    <a:cubicBezTo>
                      <a:pt x="661897" y="1794479"/>
                      <a:pt x="661897" y="1794479"/>
                      <a:pt x="868740" y="1835815"/>
                    </a:cubicBezTo>
                    <a:cubicBezTo>
                      <a:pt x="887544" y="1839573"/>
                      <a:pt x="906348" y="1850846"/>
                      <a:pt x="917630" y="1862120"/>
                    </a:cubicBezTo>
                    <a:cubicBezTo>
                      <a:pt x="925152" y="1869635"/>
                      <a:pt x="932674" y="1877151"/>
                      <a:pt x="940195" y="1884666"/>
                    </a:cubicBezTo>
                    <a:cubicBezTo>
                      <a:pt x="951477" y="1903455"/>
                      <a:pt x="958999" y="1922244"/>
                      <a:pt x="958999" y="1941033"/>
                    </a:cubicBezTo>
                    <a:cubicBezTo>
                      <a:pt x="958999" y="1944632"/>
                      <a:pt x="958999" y="1944784"/>
                      <a:pt x="958999" y="1944791"/>
                    </a:cubicBezTo>
                    <a:cubicBezTo>
                      <a:pt x="958999" y="1944791"/>
                      <a:pt x="958999" y="1944791"/>
                      <a:pt x="958999" y="2286749"/>
                    </a:cubicBezTo>
                    <a:cubicBezTo>
                      <a:pt x="958999" y="2286749"/>
                      <a:pt x="958999" y="2286749"/>
                      <a:pt x="958999" y="2756473"/>
                    </a:cubicBezTo>
                    <a:cubicBezTo>
                      <a:pt x="958999" y="2756473"/>
                      <a:pt x="958999" y="2756473"/>
                      <a:pt x="958999" y="2925573"/>
                    </a:cubicBezTo>
                    <a:cubicBezTo>
                      <a:pt x="958999" y="2925573"/>
                      <a:pt x="958999" y="2925573"/>
                      <a:pt x="1286187" y="2775262"/>
                    </a:cubicBezTo>
                    <a:cubicBezTo>
                      <a:pt x="1286187" y="2775262"/>
                      <a:pt x="1286187" y="2775262"/>
                      <a:pt x="1286187" y="2733926"/>
                    </a:cubicBezTo>
                    <a:cubicBezTo>
                      <a:pt x="1286187" y="2733926"/>
                      <a:pt x="1286187" y="2733926"/>
                      <a:pt x="1286187" y="2692590"/>
                    </a:cubicBezTo>
                    <a:cubicBezTo>
                      <a:pt x="1286187" y="2692590"/>
                      <a:pt x="1286187" y="2692590"/>
                      <a:pt x="1286187" y="2624950"/>
                    </a:cubicBezTo>
                    <a:cubicBezTo>
                      <a:pt x="1286187" y="2624950"/>
                      <a:pt x="1286187" y="2624950"/>
                      <a:pt x="1034215" y="2726410"/>
                    </a:cubicBezTo>
                    <a:cubicBezTo>
                      <a:pt x="1034215" y="2726410"/>
                      <a:pt x="1034215" y="2726410"/>
                      <a:pt x="1034215" y="2256687"/>
                    </a:cubicBezTo>
                    <a:cubicBezTo>
                      <a:pt x="1034215" y="2256687"/>
                      <a:pt x="1034215" y="2256687"/>
                      <a:pt x="1425336" y="2102618"/>
                    </a:cubicBezTo>
                    <a:lnTo>
                      <a:pt x="1444140" y="2098860"/>
                    </a:lnTo>
                    <a:cubicBezTo>
                      <a:pt x="1447900" y="2098860"/>
                      <a:pt x="1447900" y="2095102"/>
                      <a:pt x="1451661" y="2095102"/>
                    </a:cubicBezTo>
                    <a:cubicBezTo>
                      <a:pt x="1455422" y="2095102"/>
                      <a:pt x="1459183" y="2095102"/>
                      <a:pt x="1462943" y="2091345"/>
                    </a:cubicBezTo>
                    <a:cubicBezTo>
                      <a:pt x="1466704" y="2091345"/>
                      <a:pt x="1470465" y="2091345"/>
                      <a:pt x="1474226" y="2091345"/>
                    </a:cubicBezTo>
                    <a:cubicBezTo>
                      <a:pt x="1477987" y="2091345"/>
                      <a:pt x="1481747" y="2091345"/>
                      <a:pt x="1485508" y="2091345"/>
                    </a:cubicBezTo>
                    <a:cubicBezTo>
                      <a:pt x="1489269" y="2091345"/>
                      <a:pt x="1493030" y="2091345"/>
                      <a:pt x="1500551" y="2091345"/>
                    </a:cubicBezTo>
                    <a:lnTo>
                      <a:pt x="1504312" y="2087587"/>
                    </a:lnTo>
                    <a:cubicBezTo>
                      <a:pt x="1511834" y="2087587"/>
                      <a:pt x="1515594" y="2091345"/>
                      <a:pt x="1523116" y="2091345"/>
                    </a:cubicBezTo>
                    <a:cubicBezTo>
                      <a:pt x="1534398" y="2091345"/>
                      <a:pt x="1538159" y="2091345"/>
                      <a:pt x="1541920" y="2091345"/>
                    </a:cubicBezTo>
                    <a:cubicBezTo>
                      <a:pt x="1545681" y="2091345"/>
                      <a:pt x="1545681" y="2095102"/>
                      <a:pt x="1549441" y="2095102"/>
                    </a:cubicBezTo>
                    <a:cubicBezTo>
                      <a:pt x="1553202" y="2095102"/>
                      <a:pt x="1556963" y="2095102"/>
                      <a:pt x="1560724" y="2095102"/>
                    </a:cubicBezTo>
                    <a:cubicBezTo>
                      <a:pt x="1564484" y="2098860"/>
                      <a:pt x="1568245" y="2098860"/>
                      <a:pt x="1572006" y="2098860"/>
                    </a:cubicBezTo>
                    <a:lnTo>
                      <a:pt x="1579528" y="2102618"/>
                    </a:lnTo>
                    <a:cubicBezTo>
                      <a:pt x="1583288" y="2102618"/>
                      <a:pt x="1587049" y="2106376"/>
                      <a:pt x="1590810" y="2106376"/>
                    </a:cubicBezTo>
                    <a:cubicBezTo>
                      <a:pt x="1594571" y="2106376"/>
                      <a:pt x="1594571" y="2110133"/>
                      <a:pt x="1598331" y="2110133"/>
                    </a:cubicBezTo>
                    <a:cubicBezTo>
                      <a:pt x="1602092" y="2113891"/>
                      <a:pt x="1605853" y="2113891"/>
                      <a:pt x="1609614" y="2117649"/>
                    </a:cubicBezTo>
                    <a:cubicBezTo>
                      <a:pt x="1613375" y="2117649"/>
                      <a:pt x="1613375" y="2121407"/>
                      <a:pt x="1617135" y="2121407"/>
                    </a:cubicBezTo>
                    <a:cubicBezTo>
                      <a:pt x="1620896" y="2121407"/>
                      <a:pt x="1624657" y="2125165"/>
                      <a:pt x="1628418" y="2128922"/>
                    </a:cubicBezTo>
                    <a:cubicBezTo>
                      <a:pt x="1632179" y="2128922"/>
                      <a:pt x="1635939" y="2132680"/>
                      <a:pt x="1635939" y="2136438"/>
                    </a:cubicBezTo>
                    <a:cubicBezTo>
                      <a:pt x="1639700" y="2136438"/>
                      <a:pt x="1643461" y="2136438"/>
                      <a:pt x="1643461" y="2140196"/>
                    </a:cubicBezTo>
                    <a:cubicBezTo>
                      <a:pt x="1647222" y="2143954"/>
                      <a:pt x="1650982" y="2147711"/>
                      <a:pt x="1654743" y="2147711"/>
                    </a:cubicBezTo>
                    <a:cubicBezTo>
                      <a:pt x="1654743" y="2151469"/>
                      <a:pt x="1658504" y="2151469"/>
                      <a:pt x="1658504" y="2155227"/>
                    </a:cubicBezTo>
                    <a:cubicBezTo>
                      <a:pt x="1662265" y="2155227"/>
                      <a:pt x="1666026" y="2158985"/>
                      <a:pt x="1669786" y="2162742"/>
                    </a:cubicBezTo>
                    <a:cubicBezTo>
                      <a:pt x="1669786" y="2166500"/>
                      <a:pt x="1673547" y="2166500"/>
                      <a:pt x="1673547" y="2170258"/>
                    </a:cubicBezTo>
                    <a:cubicBezTo>
                      <a:pt x="1677308" y="2174016"/>
                      <a:pt x="1677308" y="2177774"/>
                      <a:pt x="1681069" y="2177774"/>
                    </a:cubicBezTo>
                    <a:cubicBezTo>
                      <a:pt x="1681069" y="2181531"/>
                      <a:pt x="1684829" y="2185289"/>
                      <a:pt x="1684829" y="2185289"/>
                    </a:cubicBezTo>
                    <a:cubicBezTo>
                      <a:pt x="1688590" y="2189047"/>
                      <a:pt x="1688590" y="2192805"/>
                      <a:pt x="1692351" y="2196563"/>
                    </a:cubicBezTo>
                    <a:cubicBezTo>
                      <a:pt x="1692351" y="2200320"/>
                      <a:pt x="1696112" y="2204078"/>
                      <a:pt x="1696112" y="2204078"/>
                    </a:cubicBezTo>
                    <a:cubicBezTo>
                      <a:pt x="1699862" y="2207825"/>
                      <a:pt x="1699873" y="2211572"/>
                      <a:pt x="1699873" y="2211594"/>
                    </a:cubicBezTo>
                    <a:cubicBezTo>
                      <a:pt x="1703633" y="2215352"/>
                      <a:pt x="1703633" y="2222867"/>
                      <a:pt x="1707394" y="2226625"/>
                    </a:cubicBezTo>
                    <a:cubicBezTo>
                      <a:pt x="1707394" y="2230383"/>
                      <a:pt x="1707394" y="2230383"/>
                      <a:pt x="1711155" y="2234140"/>
                    </a:cubicBezTo>
                    <a:cubicBezTo>
                      <a:pt x="1711155" y="2237898"/>
                      <a:pt x="1711155" y="2241656"/>
                      <a:pt x="1714916" y="2245414"/>
                    </a:cubicBezTo>
                    <a:cubicBezTo>
                      <a:pt x="1714916" y="2249172"/>
                      <a:pt x="1714916" y="2252929"/>
                      <a:pt x="1714916" y="2256687"/>
                    </a:cubicBezTo>
                    <a:cubicBezTo>
                      <a:pt x="1718676" y="2260445"/>
                      <a:pt x="1718676" y="2264203"/>
                      <a:pt x="1718676" y="2267961"/>
                    </a:cubicBezTo>
                    <a:cubicBezTo>
                      <a:pt x="1718676" y="2271718"/>
                      <a:pt x="1718676" y="2275476"/>
                      <a:pt x="1718676" y="2279234"/>
                    </a:cubicBezTo>
                    <a:cubicBezTo>
                      <a:pt x="1722437" y="2282992"/>
                      <a:pt x="1722437" y="2282992"/>
                      <a:pt x="1722437" y="2286749"/>
                    </a:cubicBezTo>
                    <a:cubicBezTo>
                      <a:pt x="1722437" y="2294265"/>
                      <a:pt x="1722437" y="2298023"/>
                      <a:pt x="1722437" y="2301781"/>
                    </a:cubicBezTo>
                    <a:cubicBezTo>
                      <a:pt x="1722437" y="2305538"/>
                      <a:pt x="1722437" y="2305538"/>
                      <a:pt x="1722437" y="3301352"/>
                    </a:cubicBezTo>
                    <a:cubicBezTo>
                      <a:pt x="1722437" y="3301352"/>
                      <a:pt x="1722437" y="3301352"/>
                      <a:pt x="1722437" y="3346445"/>
                    </a:cubicBezTo>
                    <a:cubicBezTo>
                      <a:pt x="1722437" y="3466694"/>
                      <a:pt x="1624657" y="3564397"/>
                      <a:pt x="1504312" y="3564397"/>
                    </a:cubicBezTo>
                    <a:cubicBezTo>
                      <a:pt x="1383967" y="3564397"/>
                      <a:pt x="1286187" y="3466694"/>
                      <a:pt x="1286187" y="3346445"/>
                    </a:cubicBezTo>
                    <a:cubicBezTo>
                      <a:pt x="1286187" y="3346445"/>
                      <a:pt x="1286187" y="3346445"/>
                      <a:pt x="1286187" y="3301352"/>
                    </a:cubicBezTo>
                    <a:cubicBezTo>
                      <a:pt x="1286187" y="3301352"/>
                      <a:pt x="1286187" y="3301352"/>
                      <a:pt x="1286187" y="3105947"/>
                    </a:cubicBezTo>
                    <a:cubicBezTo>
                      <a:pt x="1286187" y="3105947"/>
                      <a:pt x="1286187" y="3105947"/>
                      <a:pt x="1286187" y="3064611"/>
                    </a:cubicBezTo>
                    <a:cubicBezTo>
                      <a:pt x="1286187" y="3064611"/>
                      <a:pt x="1286187" y="3064611"/>
                      <a:pt x="1286187" y="3023275"/>
                    </a:cubicBezTo>
                    <a:cubicBezTo>
                      <a:pt x="1109431" y="3102189"/>
                      <a:pt x="902588" y="3199891"/>
                      <a:pt x="898827" y="3199891"/>
                    </a:cubicBezTo>
                    <a:cubicBezTo>
                      <a:pt x="898827" y="3199891"/>
                      <a:pt x="898827" y="3199891"/>
                      <a:pt x="898827" y="3827442"/>
                    </a:cubicBezTo>
                    <a:cubicBezTo>
                      <a:pt x="898827" y="3891324"/>
                      <a:pt x="849936" y="3940175"/>
                      <a:pt x="786003" y="3940175"/>
                    </a:cubicBezTo>
                    <a:cubicBezTo>
                      <a:pt x="725831" y="3940175"/>
                      <a:pt x="673180" y="3891324"/>
                      <a:pt x="673180" y="3827442"/>
                    </a:cubicBezTo>
                    <a:cubicBezTo>
                      <a:pt x="673180" y="3827442"/>
                      <a:pt x="673180" y="3827442"/>
                      <a:pt x="673180" y="3154798"/>
                    </a:cubicBezTo>
                    <a:cubicBezTo>
                      <a:pt x="673180" y="3154798"/>
                      <a:pt x="673180" y="3154798"/>
                      <a:pt x="225647" y="3064611"/>
                    </a:cubicBezTo>
                    <a:cubicBezTo>
                      <a:pt x="225647" y="3064611"/>
                      <a:pt x="225647" y="3064611"/>
                      <a:pt x="225647" y="3677130"/>
                    </a:cubicBezTo>
                    <a:cubicBezTo>
                      <a:pt x="225647" y="3741013"/>
                      <a:pt x="176756" y="3789864"/>
                      <a:pt x="112823" y="3789864"/>
                    </a:cubicBezTo>
                    <a:cubicBezTo>
                      <a:pt x="52651" y="3789864"/>
                      <a:pt x="0" y="3741013"/>
                      <a:pt x="0" y="3677130"/>
                    </a:cubicBezTo>
                    <a:cubicBezTo>
                      <a:pt x="0" y="3677130"/>
                      <a:pt x="0" y="3677130"/>
                      <a:pt x="0" y="1753144"/>
                    </a:cubicBezTo>
                    <a:cubicBezTo>
                      <a:pt x="0" y="1745628"/>
                      <a:pt x="0" y="1741870"/>
                      <a:pt x="0" y="1738113"/>
                    </a:cubicBezTo>
                    <a:lnTo>
                      <a:pt x="3761" y="1734355"/>
                    </a:lnTo>
                    <a:cubicBezTo>
                      <a:pt x="3761" y="1730597"/>
                      <a:pt x="3761" y="1726839"/>
                      <a:pt x="3761" y="1723082"/>
                    </a:cubicBezTo>
                    <a:cubicBezTo>
                      <a:pt x="7400" y="1723082"/>
                      <a:pt x="7517" y="1723082"/>
                      <a:pt x="7521" y="1723082"/>
                    </a:cubicBezTo>
                    <a:cubicBezTo>
                      <a:pt x="7521" y="1719324"/>
                      <a:pt x="11282" y="1715566"/>
                      <a:pt x="11282" y="1711808"/>
                    </a:cubicBezTo>
                    <a:lnTo>
                      <a:pt x="15043" y="1708050"/>
                    </a:lnTo>
                    <a:cubicBezTo>
                      <a:pt x="15043" y="1704293"/>
                      <a:pt x="18804" y="1700535"/>
                      <a:pt x="22564" y="1700535"/>
                    </a:cubicBezTo>
                    <a:lnTo>
                      <a:pt x="30086" y="1689261"/>
                    </a:lnTo>
                    <a:cubicBezTo>
                      <a:pt x="33847" y="1689261"/>
                      <a:pt x="37608" y="1685504"/>
                      <a:pt x="41368" y="1685504"/>
                    </a:cubicBezTo>
                    <a:cubicBezTo>
                      <a:pt x="45121" y="1685504"/>
                      <a:pt x="45129" y="1681763"/>
                      <a:pt x="45129" y="1681746"/>
                    </a:cubicBezTo>
                    <a:cubicBezTo>
                      <a:pt x="48890" y="1681746"/>
                      <a:pt x="52651" y="1681746"/>
                      <a:pt x="56411" y="1677988"/>
                    </a:cubicBezTo>
                    <a:close/>
                    <a:moveTo>
                      <a:pt x="590566" y="1068388"/>
                    </a:moveTo>
                    <a:lnTo>
                      <a:pt x="609362" y="1068388"/>
                    </a:lnTo>
                    <a:cubicBezTo>
                      <a:pt x="628158" y="1068388"/>
                      <a:pt x="646954" y="1072150"/>
                      <a:pt x="661991" y="1075911"/>
                    </a:cubicBezTo>
                    <a:cubicBezTo>
                      <a:pt x="669510" y="1079673"/>
                      <a:pt x="677028" y="1079673"/>
                      <a:pt x="684546" y="1083435"/>
                    </a:cubicBezTo>
                    <a:cubicBezTo>
                      <a:pt x="707102" y="1087197"/>
                      <a:pt x="729657" y="1094720"/>
                      <a:pt x="752213" y="1106005"/>
                    </a:cubicBezTo>
                    <a:cubicBezTo>
                      <a:pt x="752222" y="1106011"/>
                      <a:pt x="753400" y="1106718"/>
                      <a:pt x="902581" y="1196285"/>
                    </a:cubicBezTo>
                    <a:cubicBezTo>
                      <a:pt x="902591" y="1196291"/>
                      <a:pt x="903183" y="1196647"/>
                      <a:pt x="940174" y="1218855"/>
                    </a:cubicBezTo>
                    <a:cubicBezTo>
                      <a:pt x="940180" y="1218858"/>
                      <a:pt x="940549" y="1219043"/>
                      <a:pt x="962729" y="1230140"/>
                    </a:cubicBezTo>
                    <a:cubicBezTo>
                      <a:pt x="962737" y="1230145"/>
                      <a:pt x="963690" y="1230711"/>
                      <a:pt x="1083024" y="1301612"/>
                    </a:cubicBezTo>
                    <a:cubicBezTo>
                      <a:pt x="1083036" y="1301619"/>
                      <a:pt x="1085299" y="1302966"/>
                      <a:pt x="1519094" y="1561169"/>
                    </a:cubicBezTo>
                    <a:cubicBezTo>
                      <a:pt x="1519107" y="1561166"/>
                      <a:pt x="1521349" y="1560705"/>
                      <a:pt x="1921331" y="1478412"/>
                    </a:cubicBezTo>
                    <a:cubicBezTo>
                      <a:pt x="1932609" y="1474650"/>
                      <a:pt x="1943886" y="1474650"/>
                      <a:pt x="1958923" y="1474650"/>
                    </a:cubicBezTo>
                    <a:cubicBezTo>
                      <a:pt x="1996515" y="1474650"/>
                      <a:pt x="2037867" y="1485935"/>
                      <a:pt x="2067941" y="1508505"/>
                    </a:cubicBezTo>
                    <a:cubicBezTo>
                      <a:pt x="2079218" y="1519790"/>
                      <a:pt x="2086737" y="1527313"/>
                      <a:pt x="2094255" y="1538598"/>
                    </a:cubicBezTo>
                    <a:cubicBezTo>
                      <a:pt x="2105533" y="1549884"/>
                      <a:pt x="2113051" y="1561169"/>
                      <a:pt x="2120570" y="1572454"/>
                    </a:cubicBezTo>
                    <a:cubicBezTo>
                      <a:pt x="2124329" y="1587500"/>
                      <a:pt x="2131847" y="1602547"/>
                      <a:pt x="2135607" y="1617594"/>
                    </a:cubicBezTo>
                    <a:cubicBezTo>
                      <a:pt x="2143125" y="1662734"/>
                      <a:pt x="2135607" y="1711636"/>
                      <a:pt x="2109292" y="1753014"/>
                    </a:cubicBezTo>
                    <a:cubicBezTo>
                      <a:pt x="2101774" y="1760538"/>
                      <a:pt x="2094255" y="1771823"/>
                      <a:pt x="2086737" y="1779346"/>
                    </a:cubicBezTo>
                    <a:cubicBezTo>
                      <a:pt x="2075459" y="1790631"/>
                      <a:pt x="2067941" y="1798155"/>
                      <a:pt x="2056663" y="1805678"/>
                    </a:cubicBezTo>
                    <a:cubicBezTo>
                      <a:pt x="2037867" y="1816963"/>
                      <a:pt x="2019071" y="1824486"/>
                      <a:pt x="1996515" y="1828248"/>
                    </a:cubicBezTo>
                    <a:cubicBezTo>
                      <a:pt x="1996505" y="1828251"/>
                      <a:pt x="1995905" y="1828431"/>
                      <a:pt x="1958923" y="1839533"/>
                    </a:cubicBezTo>
                    <a:cubicBezTo>
                      <a:pt x="1958913" y="1839535"/>
                      <a:pt x="1957616" y="1839807"/>
                      <a:pt x="1797277" y="1873388"/>
                    </a:cubicBezTo>
                    <a:cubicBezTo>
                      <a:pt x="1797266" y="1873390"/>
                      <a:pt x="1795978" y="1873660"/>
                      <a:pt x="1635630" y="1907243"/>
                    </a:cubicBezTo>
                    <a:cubicBezTo>
                      <a:pt x="1635618" y="1907246"/>
                      <a:pt x="1634439" y="1907482"/>
                      <a:pt x="1522853" y="1929813"/>
                    </a:cubicBezTo>
                    <a:cubicBezTo>
                      <a:pt x="1511576" y="1933575"/>
                      <a:pt x="1500298" y="1933575"/>
                      <a:pt x="1485261" y="1933575"/>
                    </a:cubicBezTo>
                    <a:cubicBezTo>
                      <a:pt x="1455187" y="1933575"/>
                      <a:pt x="1421354" y="1926052"/>
                      <a:pt x="1395040" y="1907243"/>
                    </a:cubicBezTo>
                    <a:cubicBezTo>
                      <a:pt x="1395028" y="1907236"/>
                      <a:pt x="1393436" y="1906326"/>
                      <a:pt x="1184523" y="1786870"/>
                    </a:cubicBezTo>
                    <a:cubicBezTo>
                      <a:pt x="1184514" y="1786864"/>
                      <a:pt x="1183059" y="1785999"/>
                      <a:pt x="943933" y="1643926"/>
                    </a:cubicBezTo>
                    <a:cubicBezTo>
                      <a:pt x="943930" y="1643923"/>
                      <a:pt x="943880" y="1643873"/>
                      <a:pt x="942993" y="1642985"/>
                    </a:cubicBezTo>
                    <a:lnTo>
                      <a:pt x="936414" y="1636402"/>
                    </a:lnTo>
                    <a:cubicBezTo>
                      <a:pt x="936414" y="1640164"/>
                      <a:pt x="936414" y="1640164"/>
                      <a:pt x="928896" y="1715398"/>
                    </a:cubicBezTo>
                    <a:cubicBezTo>
                      <a:pt x="928895" y="1715410"/>
                      <a:pt x="928842" y="1716264"/>
                      <a:pt x="925137" y="1775584"/>
                    </a:cubicBezTo>
                    <a:cubicBezTo>
                      <a:pt x="913859" y="1771823"/>
                      <a:pt x="898822" y="1764299"/>
                      <a:pt x="883785" y="1764299"/>
                    </a:cubicBezTo>
                    <a:cubicBezTo>
                      <a:pt x="883770" y="1764296"/>
                      <a:pt x="881962" y="1763928"/>
                      <a:pt x="661991" y="1719159"/>
                    </a:cubicBezTo>
                    <a:cubicBezTo>
                      <a:pt x="661977" y="1719156"/>
                      <a:pt x="660177" y="1718796"/>
                      <a:pt x="436438" y="1674019"/>
                    </a:cubicBezTo>
                    <a:cubicBezTo>
                      <a:pt x="436429" y="1674017"/>
                      <a:pt x="434938" y="1673719"/>
                      <a:pt x="192088" y="1625117"/>
                    </a:cubicBezTo>
                    <a:cubicBezTo>
                      <a:pt x="192089" y="1625106"/>
                      <a:pt x="192165" y="1624036"/>
                      <a:pt x="199606" y="1519790"/>
                    </a:cubicBezTo>
                    <a:cubicBezTo>
                      <a:pt x="199607" y="1519783"/>
                      <a:pt x="199668" y="1519357"/>
                      <a:pt x="203365" y="1493458"/>
                    </a:cubicBezTo>
                    <a:cubicBezTo>
                      <a:pt x="203365" y="1478412"/>
                      <a:pt x="207125" y="1459603"/>
                      <a:pt x="210884" y="1444556"/>
                    </a:cubicBezTo>
                    <a:cubicBezTo>
                      <a:pt x="214643" y="1418225"/>
                      <a:pt x="218402" y="1391893"/>
                      <a:pt x="229680" y="1369323"/>
                    </a:cubicBezTo>
                    <a:cubicBezTo>
                      <a:pt x="267273" y="1252711"/>
                      <a:pt x="342457" y="1158669"/>
                      <a:pt x="436438" y="1106005"/>
                    </a:cubicBezTo>
                    <a:cubicBezTo>
                      <a:pt x="485308" y="1083435"/>
                      <a:pt x="537937" y="1068388"/>
                      <a:pt x="590566" y="1068388"/>
                    </a:cubicBezTo>
                    <a:close/>
                    <a:moveTo>
                      <a:pt x="718213" y="0"/>
                    </a:moveTo>
                    <a:cubicBezTo>
                      <a:pt x="733244" y="0"/>
                      <a:pt x="748275" y="0"/>
                      <a:pt x="763306" y="3764"/>
                    </a:cubicBezTo>
                    <a:cubicBezTo>
                      <a:pt x="797126" y="7529"/>
                      <a:pt x="827188" y="15057"/>
                      <a:pt x="857250" y="26350"/>
                    </a:cubicBezTo>
                    <a:cubicBezTo>
                      <a:pt x="887312" y="37643"/>
                      <a:pt x="913616" y="52700"/>
                      <a:pt x="939920" y="71522"/>
                    </a:cubicBezTo>
                    <a:cubicBezTo>
                      <a:pt x="969982" y="90343"/>
                      <a:pt x="996287" y="112929"/>
                      <a:pt x="1018833" y="143043"/>
                    </a:cubicBezTo>
                    <a:cubicBezTo>
                      <a:pt x="1109019" y="244680"/>
                      <a:pt x="1154112" y="391487"/>
                      <a:pt x="1135323" y="549588"/>
                    </a:cubicBezTo>
                    <a:cubicBezTo>
                      <a:pt x="1135323" y="553352"/>
                      <a:pt x="1135323" y="553352"/>
                      <a:pt x="1135323" y="557116"/>
                    </a:cubicBezTo>
                    <a:cubicBezTo>
                      <a:pt x="1135323" y="560881"/>
                      <a:pt x="1135323" y="564645"/>
                      <a:pt x="1135323" y="568409"/>
                    </a:cubicBezTo>
                    <a:cubicBezTo>
                      <a:pt x="1131566" y="590995"/>
                      <a:pt x="1124050" y="613581"/>
                      <a:pt x="1120292" y="639931"/>
                    </a:cubicBezTo>
                    <a:cubicBezTo>
                      <a:pt x="1112777" y="662517"/>
                      <a:pt x="1101504" y="685103"/>
                      <a:pt x="1093988" y="711453"/>
                    </a:cubicBezTo>
                    <a:cubicBezTo>
                      <a:pt x="1082715" y="734039"/>
                      <a:pt x="1071442" y="756624"/>
                      <a:pt x="1056411" y="779210"/>
                    </a:cubicBezTo>
                    <a:cubicBezTo>
                      <a:pt x="1052653" y="782974"/>
                      <a:pt x="1048895" y="790503"/>
                      <a:pt x="1045137" y="794267"/>
                    </a:cubicBezTo>
                    <a:cubicBezTo>
                      <a:pt x="1026349" y="824382"/>
                      <a:pt x="1003802" y="850732"/>
                      <a:pt x="977498" y="873318"/>
                    </a:cubicBezTo>
                    <a:cubicBezTo>
                      <a:pt x="951194" y="899668"/>
                      <a:pt x="917374" y="926018"/>
                      <a:pt x="883554" y="944839"/>
                    </a:cubicBezTo>
                    <a:cubicBezTo>
                      <a:pt x="823430" y="974954"/>
                      <a:pt x="759548" y="993775"/>
                      <a:pt x="691909" y="993775"/>
                    </a:cubicBezTo>
                    <a:cubicBezTo>
                      <a:pt x="680636" y="993775"/>
                      <a:pt x="673120" y="993775"/>
                      <a:pt x="661847" y="993775"/>
                    </a:cubicBezTo>
                    <a:lnTo>
                      <a:pt x="646816" y="990011"/>
                    </a:lnTo>
                    <a:cubicBezTo>
                      <a:pt x="567903" y="982482"/>
                      <a:pt x="496506" y="948604"/>
                      <a:pt x="436382" y="899668"/>
                    </a:cubicBezTo>
                    <a:cubicBezTo>
                      <a:pt x="406320" y="873318"/>
                      <a:pt x="380016" y="839439"/>
                      <a:pt x="357469" y="805560"/>
                    </a:cubicBezTo>
                    <a:cubicBezTo>
                      <a:pt x="342438" y="786739"/>
                      <a:pt x="331165" y="764153"/>
                      <a:pt x="319892" y="737803"/>
                    </a:cubicBezTo>
                    <a:lnTo>
                      <a:pt x="289830" y="666281"/>
                    </a:lnTo>
                    <a:cubicBezTo>
                      <a:pt x="271041" y="598524"/>
                      <a:pt x="263525" y="523238"/>
                      <a:pt x="274799" y="444187"/>
                    </a:cubicBezTo>
                    <a:cubicBezTo>
                      <a:pt x="304861" y="188215"/>
                      <a:pt x="500264" y="0"/>
                      <a:pt x="7182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dirty="0"/>
              </a:p>
            </p:txBody>
          </p:sp>
        </p:grpSp>
      </p:grpSp>
      <p:pic>
        <p:nvPicPr>
          <p:cNvPr id="100" name="図 99"/>
          <p:cNvPicPr>
            <a:picLocks noChangeAspect="1"/>
          </p:cNvPicPr>
          <p:nvPr/>
        </p:nvPicPr>
        <p:blipFill rotWithShape="1">
          <a:blip r:embed="rId2">
            <a:extLst>
              <a:ext uri="{28A0092B-C50C-407E-A947-70E740481C1C}">
                <a14:useLocalDpi xmlns:a14="http://schemas.microsoft.com/office/drawing/2010/main" val="0"/>
              </a:ext>
            </a:extLst>
          </a:blip>
          <a:srcRect l="31861" t="9766" r="58689" b="14076"/>
          <a:stretch/>
        </p:blipFill>
        <p:spPr>
          <a:xfrm>
            <a:off x="3888000" y="1224000"/>
            <a:ext cx="1456730" cy="4500000"/>
          </a:xfrm>
          <a:prstGeom prst="rect">
            <a:avLst/>
          </a:prstGeom>
        </p:spPr>
      </p:pic>
      <p:sp>
        <p:nvSpPr>
          <p:cNvPr id="5" name="角丸四角形 4"/>
          <p:cNvSpPr/>
          <p:nvPr/>
        </p:nvSpPr>
        <p:spPr bwMode="auto">
          <a:xfrm>
            <a:off x="3995999" y="1285275"/>
            <a:ext cx="1461003" cy="4137952"/>
          </a:xfrm>
          <a:prstGeom prst="roundRect">
            <a:avLst/>
          </a:prstGeom>
          <a:noFill/>
          <a:ln w="38100">
            <a:solidFill>
              <a:schemeClr val="bg1"/>
            </a:solidFill>
            <a:prstDash val="sysDash"/>
          </a:ln>
          <a:effectLst/>
          <a:ex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algn="ctr"/>
            <a:r>
              <a:rPr lang="en-US" altLang="ja-JP" b="1" dirty="0" smtClean="0">
                <a:solidFill>
                  <a:srgbClr val="C00000"/>
                </a:solidFill>
                <a:effectLst>
                  <a:glow rad="127000">
                    <a:schemeClr val="bg1"/>
                  </a:glow>
                </a:effectLst>
                <a:latin typeface="+mn-ea"/>
              </a:rPr>
              <a:t>Frequently modified parts</a:t>
            </a:r>
            <a:endParaRPr kumimoji="1" lang="ja-JP" altLang="en-US" b="1" dirty="0" smtClean="0">
              <a:solidFill>
                <a:srgbClr val="C00000"/>
              </a:solidFill>
              <a:effectLst>
                <a:glow rad="127000">
                  <a:schemeClr val="bg1"/>
                </a:glow>
              </a:effectLst>
              <a:latin typeface="+mn-ea"/>
            </a:endParaRPr>
          </a:p>
        </p:txBody>
      </p:sp>
      <p:sp>
        <p:nvSpPr>
          <p:cNvPr id="188" name="テキスト ボックス 187"/>
          <p:cNvSpPr txBox="1"/>
          <p:nvPr/>
        </p:nvSpPr>
        <p:spPr>
          <a:xfrm>
            <a:off x="1492290" y="5517290"/>
            <a:ext cx="2528064" cy="1077218"/>
          </a:xfrm>
          <a:prstGeom prst="rect">
            <a:avLst/>
          </a:prstGeom>
          <a:noFill/>
        </p:spPr>
        <p:txBody>
          <a:bodyPr wrap="none" rtlCol="0">
            <a:spAutoFit/>
          </a:bodyPr>
          <a:lstStyle/>
          <a:p>
            <a:pPr algn="ctr"/>
            <a:r>
              <a:rPr lang="en-US" altLang="ja-JP" sz="3200" b="1" dirty="0" smtClean="0">
                <a:solidFill>
                  <a:schemeClr val="bg1"/>
                </a:solidFill>
              </a:rPr>
              <a:t>Monolithic</a:t>
            </a:r>
            <a:endParaRPr kumimoji="1" lang="en-US" altLang="ja-JP" sz="3200" b="1" dirty="0" smtClean="0">
              <a:solidFill>
                <a:schemeClr val="bg1"/>
              </a:solidFill>
            </a:endParaRPr>
          </a:p>
          <a:p>
            <a:pPr algn="ctr"/>
            <a:r>
              <a:rPr lang="en-US" altLang="ja-JP" sz="3200" b="1" dirty="0" smtClean="0">
                <a:solidFill>
                  <a:schemeClr val="bg1"/>
                </a:solidFill>
              </a:rPr>
              <a:t>(</a:t>
            </a:r>
            <a:r>
              <a:rPr lang="en-US" altLang="ja-JP" sz="3200" b="1" dirty="0" err="1" smtClean="0">
                <a:solidFill>
                  <a:schemeClr val="bg1"/>
                </a:solidFill>
              </a:rPr>
              <a:t>CloudLift</a:t>
            </a:r>
            <a:r>
              <a:rPr lang="en-US" altLang="ja-JP" sz="3200" b="1" dirty="0" smtClean="0">
                <a:solidFill>
                  <a:schemeClr val="bg1"/>
                </a:solidFill>
              </a:rPr>
              <a:t>)</a:t>
            </a:r>
            <a:endParaRPr kumimoji="1" lang="ja-JP" altLang="en-US" sz="3200" b="1" dirty="0">
              <a:solidFill>
                <a:schemeClr val="bg1"/>
              </a:solidFill>
            </a:endParaRPr>
          </a:p>
        </p:txBody>
      </p:sp>
      <p:sp>
        <p:nvSpPr>
          <p:cNvPr id="64" name="フリーフォーム 63"/>
          <p:cNvSpPr/>
          <p:nvPr/>
        </p:nvSpPr>
        <p:spPr bwMode="gray">
          <a:xfrm rot="1800000">
            <a:off x="4626439" y="1903169"/>
            <a:ext cx="1791595" cy="1514772"/>
          </a:xfrm>
          <a:custGeom>
            <a:avLst/>
            <a:gdLst>
              <a:gd name="connsiteX0" fmla="*/ 1903628 w 2549088"/>
              <a:gd name="connsiteY0" fmla="*/ 0 h 2155223"/>
              <a:gd name="connsiteX1" fmla="*/ 2549088 w 2549088"/>
              <a:gd name="connsiteY1" fmla="*/ 335559 h 2155223"/>
              <a:gd name="connsiteX2" fmla="*/ 1915567 w 2549088"/>
              <a:gd name="connsiteY2" fmla="*/ 742282 h 2155223"/>
              <a:gd name="connsiteX3" fmla="*/ 1912857 w 2549088"/>
              <a:gd name="connsiteY3" fmla="*/ 573788 h 2155223"/>
              <a:gd name="connsiteX4" fmla="*/ 1857599 w 2549088"/>
              <a:gd name="connsiteY4" fmla="*/ 575432 h 2155223"/>
              <a:gd name="connsiteX5" fmla="*/ 239 w 2549088"/>
              <a:gd name="connsiteY5" fmla="*/ 2153053 h 2155223"/>
              <a:gd name="connsiteX6" fmla="*/ 1826437 w 2549088"/>
              <a:gd name="connsiteY6" fmla="*/ 171651 h 2155223"/>
              <a:gd name="connsiteX7" fmla="*/ 1906232 w 2549088"/>
              <a:gd name="connsiteY7" fmla="*/ 161890 h 21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088" h="2155223">
                <a:moveTo>
                  <a:pt x="1903628" y="0"/>
                </a:moveTo>
                <a:lnTo>
                  <a:pt x="2549088" y="335559"/>
                </a:lnTo>
                <a:lnTo>
                  <a:pt x="1915567" y="742282"/>
                </a:lnTo>
                <a:lnTo>
                  <a:pt x="1912857" y="573788"/>
                </a:lnTo>
                <a:lnTo>
                  <a:pt x="1857599" y="575432"/>
                </a:lnTo>
                <a:cubicBezTo>
                  <a:pt x="79601" y="677534"/>
                  <a:pt x="5419" y="2220881"/>
                  <a:pt x="239" y="2153053"/>
                </a:cubicBezTo>
                <a:cubicBezTo>
                  <a:pt x="-4941" y="2085225"/>
                  <a:pt x="58019" y="440199"/>
                  <a:pt x="1826437" y="171651"/>
                </a:cubicBezTo>
                <a:lnTo>
                  <a:pt x="1906232" y="161890"/>
                </a:lnTo>
                <a:close/>
              </a:path>
            </a:pathLst>
          </a:custGeom>
          <a:gradFill flip="none" rotWithShape="1">
            <a:gsLst>
              <a:gs pos="0">
                <a:srgbClr val="C00000"/>
              </a:gs>
              <a:gs pos="55000">
                <a:srgbClr val="FF9F9F"/>
              </a:gs>
              <a:gs pos="100000">
                <a:srgbClr val="C00000"/>
              </a:gs>
            </a:gsLst>
            <a:lin ang="0" scaled="0"/>
            <a:tileRect/>
          </a:gra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dirty="0">
              <a:latin typeface="+mj-ea"/>
              <a:ea typeface="+mj-ea"/>
            </a:endParaRPr>
          </a:p>
        </p:txBody>
      </p:sp>
      <p:grpSp>
        <p:nvGrpSpPr>
          <p:cNvPr id="2" name="グループ化 1"/>
          <p:cNvGrpSpPr/>
          <p:nvPr/>
        </p:nvGrpSpPr>
        <p:grpSpPr>
          <a:xfrm>
            <a:off x="6807652" y="1285274"/>
            <a:ext cx="5255490" cy="5063013"/>
            <a:chOff x="6807652" y="1285274"/>
            <a:chExt cx="5255490" cy="5063013"/>
          </a:xfrm>
        </p:grpSpPr>
        <p:grpSp>
          <p:nvGrpSpPr>
            <p:cNvPr id="65" name="グループ化 64"/>
            <p:cNvGrpSpPr/>
            <p:nvPr/>
          </p:nvGrpSpPr>
          <p:grpSpPr>
            <a:xfrm>
              <a:off x="11301107" y="1285274"/>
              <a:ext cx="762035" cy="4163730"/>
              <a:chOff x="11301107" y="1637787"/>
              <a:chExt cx="762035" cy="4163730"/>
            </a:xfrm>
          </p:grpSpPr>
          <p:cxnSp>
            <p:nvCxnSpPr>
              <p:cNvPr id="66" name="直線矢印コネクタ 65"/>
              <p:cNvCxnSpPr/>
              <p:nvPr/>
            </p:nvCxnSpPr>
            <p:spPr bwMode="auto">
              <a:xfrm>
                <a:off x="11301853" y="3966639"/>
                <a:ext cx="0" cy="1344000"/>
              </a:xfrm>
              <a:prstGeom prst="straightConnector1">
                <a:avLst/>
              </a:prstGeom>
              <a:solidFill>
                <a:schemeClr val="bg1"/>
              </a:solidFill>
              <a:ln w="38100" cap="flat" cmpd="sng" algn="ctr">
                <a:solidFill>
                  <a:schemeClr val="accent6"/>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67" name="テキスト ボックス 66"/>
              <p:cNvSpPr txBox="1"/>
              <p:nvPr/>
            </p:nvSpPr>
            <p:spPr>
              <a:xfrm>
                <a:off x="11435350" y="4405505"/>
                <a:ext cx="355867" cy="425169"/>
              </a:xfrm>
              <a:prstGeom prst="rect">
                <a:avLst/>
              </a:prstGeom>
              <a:noFill/>
            </p:spPr>
            <p:txBody>
              <a:bodyPr wrap="none" lIns="0" tIns="96000" rIns="0" bIns="0" rtlCol="0">
                <a:spAutoFit/>
              </a:bodyPr>
              <a:lstStyle/>
              <a:p>
                <a:pPr algn="ctr"/>
                <a:r>
                  <a:rPr lang="en-US" altLang="ja-JP" sz="2133" b="1" dirty="0">
                    <a:solidFill>
                      <a:srgbClr val="002B62"/>
                    </a:solidFill>
                    <a:effectLst>
                      <a:glow rad="127000">
                        <a:schemeClr val="bg1"/>
                      </a:glow>
                    </a:effectLst>
                  </a:rPr>
                  <a:t>PF</a:t>
                </a:r>
                <a:endParaRPr lang="ja-JP" altLang="en-US" sz="2133" b="1" dirty="0">
                  <a:solidFill>
                    <a:srgbClr val="002B62"/>
                  </a:solidFill>
                  <a:effectLst>
                    <a:glow rad="127000">
                      <a:schemeClr val="bg1"/>
                    </a:glow>
                  </a:effectLst>
                </a:endParaRPr>
              </a:p>
            </p:txBody>
          </p:sp>
          <p:cxnSp>
            <p:nvCxnSpPr>
              <p:cNvPr id="68" name="直線矢印コネクタ 67"/>
              <p:cNvCxnSpPr/>
              <p:nvPr/>
            </p:nvCxnSpPr>
            <p:spPr bwMode="auto">
              <a:xfrm>
                <a:off x="11301853" y="2160608"/>
                <a:ext cx="0" cy="1680000"/>
              </a:xfrm>
              <a:prstGeom prst="straightConnector1">
                <a:avLst/>
              </a:prstGeom>
              <a:solidFill>
                <a:schemeClr val="bg1"/>
              </a:solidFill>
              <a:ln w="38100" cap="flat" cmpd="sng" algn="ctr">
                <a:solidFill>
                  <a:schemeClr val="accent6"/>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69" name="テキスト ボックス 68"/>
              <p:cNvSpPr txBox="1"/>
              <p:nvPr/>
            </p:nvSpPr>
            <p:spPr>
              <a:xfrm>
                <a:off x="11444166" y="2787992"/>
                <a:ext cx="389531" cy="425169"/>
              </a:xfrm>
              <a:prstGeom prst="rect">
                <a:avLst/>
              </a:prstGeom>
              <a:noFill/>
            </p:spPr>
            <p:txBody>
              <a:bodyPr wrap="none" lIns="0" tIns="96000" rIns="0" bIns="0" rtlCol="0">
                <a:spAutoFit/>
              </a:bodyPr>
              <a:lstStyle/>
              <a:p>
                <a:pPr algn="ctr"/>
                <a:r>
                  <a:rPr lang="en-US" altLang="ja-JP" sz="2133" b="1" dirty="0">
                    <a:solidFill>
                      <a:srgbClr val="002B62"/>
                    </a:solidFill>
                    <a:effectLst>
                      <a:glow rad="127000">
                        <a:schemeClr val="bg1"/>
                      </a:glow>
                    </a:effectLst>
                  </a:rPr>
                  <a:t>AP</a:t>
                </a:r>
                <a:endParaRPr lang="ja-JP" altLang="en-US" sz="2133" b="1" dirty="0">
                  <a:solidFill>
                    <a:srgbClr val="002B62"/>
                  </a:solidFill>
                  <a:effectLst>
                    <a:glow rad="127000">
                      <a:schemeClr val="bg1"/>
                    </a:glow>
                  </a:effectLst>
                </a:endParaRPr>
              </a:p>
            </p:txBody>
          </p:sp>
          <p:cxnSp>
            <p:nvCxnSpPr>
              <p:cNvPr id="70" name="直線矢印コネクタ 69"/>
              <p:cNvCxnSpPr/>
              <p:nvPr/>
            </p:nvCxnSpPr>
            <p:spPr bwMode="auto">
              <a:xfrm>
                <a:off x="11303823" y="1637787"/>
                <a:ext cx="0" cy="436309"/>
              </a:xfrm>
              <a:prstGeom prst="straightConnector1">
                <a:avLst/>
              </a:prstGeom>
              <a:solidFill>
                <a:schemeClr val="bg1"/>
              </a:solidFill>
              <a:ln w="38100" cap="flat" cmpd="sng" algn="ctr">
                <a:solidFill>
                  <a:schemeClr val="accent6"/>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71" name="テキスト ボックス 70"/>
              <p:cNvSpPr txBox="1"/>
              <p:nvPr/>
            </p:nvSpPr>
            <p:spPr>
              <a:xfrm>
                <a:off x="11406295" y="1672619"/>
                <a:ext cx="656847" cy="420564"/>
              </a:xfrm>
              <a:prstGeom prst="rect">
                <a:avLst/>
              </a:prstGeom>
              <a:noFill/>
            </p:spPr>
            <p:txBody>
              <a:bodyPr wrap="none" lIns="0" rIns="0" rtlCol="0">
                <a:spAutoFit/>
              </a:bodyPr>
              <a:lstStyle/>
              <a:p>
                <a:pPr algn="ctr"/>
                <a:r>
                  <a:rPr lang="en-US" altLang="ja-JP" sz="2133" b="1" dirty="0">
                    <a:solidFill>
                      <a:srgbClr val="002B62"/>
                    </a:solidFill>
                    <a:effectLst>
                      <a:glow rad="127000">
                        <a:schemeClr val="bg1"/>
                      </a:glow>
                    </a:effectLst>
                  </a:rPr>
                  <a:t>Tech</a:t>
                </a:r>
                <a:endParaRPr lang="ja-JP" altLang="en-US" sz="2133" b="1" dirty="0">
                  <a:solidFill>
                    <a:srgbClr val="002B62"/>
                  </a:solidFill>
                  <a:effectLst>
                    <a:glow rad="127000">
                      <a:schemeClr val="bg1"/>
                    </a:glow>
                  </a:effectLst>
                </a:endParaRPr>
              </a:p>
            </p:txBody>
          </p:sp>
          <p:cxnSp>
            <p:nvCxnSpPr>
              <p:cNvPr id="72" name="直線矢印コネクタ 71"/>
              <p:cNvCxnSpPr/>
              <p:nvPr/>
            </p:nvCxnSpPr>
            <p:spPr bwMode="auto">
              <a:xfrm>
                <a:off x="11301107" y="5373078"/>
                <a:ext cx="0" cy="428439"/>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outerShdw dist="35921" dir="2700000" algn="ctr" rotWithShape="0">
                  <a:schemeClr val="tx1">
                    <a:alpha val="50000"/>
                  </a:schemeClr>
                </a:outerShdw>
              </a:effectLst>
              <a:extLst/>
            </p:spPr>
          </p:cxnSp>
          <p:sp>
            <p:nvSpPr>
              <p:cNvPr id="73" name="テキスト ボックス 72"/>
              <p:cNvSpPr txBox="1"/>
              <p:nvPr/>
            </p:nvSpPr>
            <p:spPr>
              <a:xfrm>
                <a:off x="11435350" y="5373078"/>
                <a:ext cx="407163" cy="425169"/>
              </a:xfrm>
              <a:prstGeom prst="rect">
                <a:avLst/>
              </a:prstGeom>
              <a:noFill/>
            </p:spPr>
            <p:txBody>
              <a:bodyPr wrap="none" lIns="0" tIns="96000" rIns="0" bIns="0" rtlCol="0">
                <a:spAutoFit/>
              </a:bodyPr>
              <a:lstStyle/>
              <a:p>
                <a:pPr algn="ctr"/>
                <a:r>
                  <a:rPr lang="en-US" altLang="ja-JP" sz="2133" b="1" dirty="0">
                    <a:solidFill>
                      <a:srgbClr val="002B62"/>
                    </a:solidFill>
                    <a:effectLst>
                      <a:glow rad="127000">
                        <a:schemeClr val="bg1"/>
                      </a:glow>
                    </a:effectLst>
                  </a:rPr>
                  <a:t>OP</a:t>
                </a:r>
                <a:endParaRPr lang="ja-JP" altLang="en-US" sz="2133" b="1" dirty="0">
                  <a:solidFill>
                    <a:srgbClr val="002B62"/>
                  </a:solidFill>
                  <a:effectLst>
                    <a:glow rad="127000">
                      <a:schemeClr val="bg1"/>
                    </a:glow>
                  </a:effectLst>
                </a:endParaRPr>
              </a:p>
            </p:txBody>
          </p:sp>
          <p:cxnSp>
            <p:nvCxnSpPr>
              <p:cNvPr id="74" name="直線矢印コネクタ 73"/>
              <p:cNvCxnSpPr/>
              <p:nvPr/>
            </p:nvCxnSpPr>
            <p:spPr bwMode="auto">
              <a:xfrm>
                <a:off x="11311923" y="3970451"/>
                <a:ext cx="0" cy="1344000"/>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outerShdw dist="35921" dir="2700000" algn="ctr" rotWithShape="0">
                  <a:schemeClr val="tx1">
                    <a:alpha val="50000"/>
                  </a:schemeClr>
                </a:outerShdw>
              </a:effectLst>
              <a:extLst/>
            </p:spPr>
          </p:cxnSp>
          <p:cxnSp>
            <p:nvCxnSpPr>
              <p:cNvPr id="75" name="直線矢印コネクタ 74"/>
              <p:cNvCxnSpPr/>
              <p:nvPr/>
            </p:nvCxnSpPr>
            <p:spPr bwMode="auto">
              <a:xfrm>
                <a:off x="11311923" y="2164420"/>
                <a:ext cx="0" cy="1680000"/>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outerShdw dist="35921" dir="2700000" algn="ctr" rotWithShape="0">
                  <a:schemeClr val="tx1">
                    <a:alpha val="50000"/>
                  </a:schemeClr>
                </a:outerShdw>
              </a:effectLst>
              <a:extLst/>
            </p:spPr>
          </p:cxnSp>
          <p:cxnSp>
            <p:nvCxnSpPr>
              <p:cNvPr id="76" name="直線矢印コネクタ 75"/>
              <p:cNvCxnSpPr/>
              <p:nvPr/>
            </p:nvCxnSpPr>
            <p:spPr bwMode="auto">
              <a:xfrm>
                <a:off x="11313894" y="1641600"/>
                <a:ext cx="0" cy="436309"/>
              </a:xfrm>
              <a:prstGeom prst="straightConnector1">
                <a:avLst/>
              </a:prstGeom>
              <a:solidFill>
                <a:schemeClr val="bg1"/>
              </a:solidFill>
              <a:ln w="38100" cap="flat" cmpd="sng" algn="ctr">
                <a:solidFill>
                  <a:schemeClr val="accent6"/>
                </a:solidFill>
                <a:prstDash val="solid"/>
                <a:round/>
                <a:headEnd type="triangle" w="med" len="med"/>
                <a:tailEnd type="triangle"/>
              </a:ln>
              <a:effectLst>
                <a:glow rad="38100">
                  <a:schemeClr val="bg1"/>
                </a:glow>
                <a:outerShdw dist="35921" dir="2700000" algn="ctr" rotWithShape="0">
                  <a:schemeClr val="tx1">
                    <a:alpha val="50000"/>
                  </a:schemeClr>
                </a:outerShdw>
              </a:effectLst>
              <a:extLst/>
            </p:spPr>
          </p:cxnSp>
        </p:grpSp>
        <p:grpSp>
          <p:nvGrpSpPr>
            <p:cNvPr id="77" name="グループ化 76"/>
            <p:cNvGrpSpPr/>
            <p:nvPr/>
          </p:nvGrpSpPr>
          <p:grpSpPr>
            <a:xfrm>
              <a:off x="6807652" y="1285274"/>
              <a:ext cx="4330816" cy="4438727"/>
              <a:chOff x="6807652" y="1637787"/>
              <a:chExt cx="4330816" cy="4438727"/>
            </a:xfrm>
          </p:grpSpPr>
          <p:sp>
            <p:nvSpPr>
              <p:cNvPr id="78" name="正方形/長方形 77"/>
              <p:cNvSpPr/>
              <p:nvPr/>
            </p:nvSpPr>
            <p:spPr bwMode="auto">
              <a:xfrm>
                <a:off x="6808397" y="3949223"/>
                <a:ext cx="4319999" cy="1344000"/>
              </a:xfrm>
              <a:prstGeom prst="rect">
                <a:avLst/>
              </a:prstGeom>
              <a:solidFill>
                <a:schemeClr val="accent6">
                  <a:lumMod val="10000"/>
                  <a:lumOff val="90000"/>
                </a:schemeClr>
              </a:solidFill>
              <a:ln w="38100">
                <a:solidFill>
                  <a:srgbClr val="002B62"/>
                </a:solidFill>
              </a:ln>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ja-JP" altLang="en-US" sz="2400" b="1" dirty="0">
                    <a:solidFill>
                      <a:srgbClr val="002B62"/>
                    </a:solidFill>
                    <a:latin typeface="+mj-ea"/>
                    <a:ea typeface="+mj-ea"/>
                  </a:rPr>
                  <a:t>近代的でダイナミックな環境</a:t>
                </a:r>
                <a:endParaRPr lang="en-US" altLang="ja-JP" sz="2400" b="1" dirty="0">
                  <a:solidFill>
                    <a:srgbClr val="002B62"/>
                  </a:solidFill>
                  <a:latin typeface="+mj-ea"/>
                  <a:ea typeface="+mj-ea"/>
                </a:endParaRPr>
              </a:p>
              <a:p>
                <a:pPr algn="ctr"/>
                <a:r>
                  <a:rPr lang="ja-JP" altLang="en-US" sz="1867" dirty="0">
                    <a:solidFill>
                      <a:srgbClr val="002B62"/>
                    </a:solidFill>
                    <a:latin typeface="+mj-ea"/>
                    <a:ea typeface="+mj-ea"/>
                  </a:rPr>
                  <a:t>パブリッククラウド</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プライベートクラウド</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ハイブリッドクラウド</a:t>
                </a:r>
                <a:endParaRPr lang="en-US" altLang="ja-JP" sz="1867" dirty="0">
                  <a:solidFill>
                    <a:srgbClr val="002B62"/>
                  </a:solidFill>
                  <a:latin typeface="+mj-ea"/>
                  <a:ea typeface="+mj-ea"/>
                </a:endParaRPr>
              </a:p>
            </p:txBody>
          </p:sp>
          <p:sp>
            <p:nvSpPr>
              <p:cNvPr id="79" name="正方形/長方形 78"/>
              <p:cNvSpPr/>
              <p:nvPr/>
            </p:nvSpPr>
            <p:spPr bwMode="auto">
              <a:xfrm>
                <a:off x="6808397" y="2160608"/>
                <a:ext cx="4319999" cy="1680000"/>
              </a:xfrm>
              <a:prstGeom prst="rect">
                <a:avLst/>
              </a:prstGeom>
              <a:solidFill>
                <a:srgbClr val="DDD4E4"/>
              </a:solidFill>
              <a:ln w="38100">
                <a:solidFill>
                  <a:srgbClr val="002B62"/>
                </a:solidFill>
              </a:ln>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ja-JP" altLang="en-US" sz="2400" b="1" dirty="0">
                    <a:solidFill>
                      <a:srgbClr val="002B62"/>
                    </a:solidFill>
                    <a:latin typeface="+mj-ea"/>
                    <a:ea typeface="+mj-ea"/>
                  </a:rPr>
                  <a:t>スケーラブルなアプリ</a:t>
                </a:r>
                <a:endParaRPr lang="en-US" altLang="ja-JP" sz="2400" b="1" dirty="0">
                  <a:solidFill>
                    <a:srgbClr val="002B62"/>
                  </a:solidFill>
                  <a:latin typeface="+mj-ea"/>
                  <a:ea typeface="+mj-ea"/>
                </a:endParaRPr>
              </a:p>
              <a:p>
                <a:pPr algn="ctr"/>
                <a:r>
                  <a:rPr lang="ja-JP" altLang="en-US" sz="1867" dirty="0">
                    <a:solidFill>
                      <a:srgbClr val="002B62"/>
                    </a:solidFill>
                    <a:latin typeface="+mj-ea"/>
                    <a:ea typeface="+mj-ea"/>
                  </a:rPr>
                  <a:t>コンテナ</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サービスメッシュ</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イミュータブルインフラストラクチャ</a:t>
                </a:r>
                <a:endParaRPr lang="en-US" altLang="ja-JP" sz="1867" dirty="0">
                  <a:solidFill>
                    <a:srgbClr val="002B62"/>
                  </a:solidFill>
                  <a:latin typeface="+mj-ea"/>
                  <a:ea typeface="+mj-ea"/>
                </a:endParaRPr>
              </a:p>
              <a:p>
                <a:pPr algn="ctr"/>
                <a:r>
                  <a:rPr lang="ja-JP" altLang="en-US" sz="1867" dirty="0">
                    <a:solidFill>
                      <a:srgbClr val="002B62"/>
                    </a:solidFill>
                    <a:latin typeface="+mj-ea"/>
                    <a:ea typeface="+mj-ea"/>
                  </a:rPr>
                  <a:t>宣言型</a:t>
                </a:r>
                <a:r>
                  <a:rPr lang="en-US" altLang="ja-JP" sz="1867" dirty="0">
                    <a:solidFill>
                      <a:srgbClr val="002B62"/>
                    </a:solidFill>
                    <a:latin typeface="+mj-ea"/>
                    <a:ea typeface="+mj-ea"/>
                  </a:rPr>
                  <a:t>API</a:t>
                </a:r>
                <a:endParaRPr lang="ja-JP" altLang="en-US" sz="1867" dirty="0">
                  <a:solidFill>
                    <a:srgbClr val="002B62"/>
                  </a:solidFill>
                  <a:latin typeface="+mj-ea"/>
                  <a:ea typeface="+mj-ea"/>
                </a:endParaRPr>
              </a:p>
            </p:txBody>
          </p:sp>
          <p:sp>
            <p:nvSpPr>
              <p:cNvPr id="80" name="角丸四角形 79"/>
              <p:cNvSpPr/>
              <p:nvPr/>
            </p:nvSpPr>
            <p:spPr bwMode="auto">
              <a:xfrm>
                <a:off x="6808397" y="1637787"/>
                <a:ext cx="960000" cy="418892"/>
              </a:xfrm>
              <a:prstGeom prst="roundRect">
                <a:avLst/>
              </a:prstGeom>
              <a:solidFill>
                <a:schemeClr val="accent1">
                  <a:lumMod val="20000"/>
                  <a:lumOff val="80000"/>
                </a:schemeClr>
              </a:solidFill>
              <a:ln w="38100">
                <a:solidFill>
                  <a:schemeClr val="accent6"/>
                </a:solidFill>
              </a:ln>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Mobile</a:t>
                </a:r>
                <a:endParaRPr lang="ja-JP" altLang="en-US" sz="1867" b="1" dirty="0">
                  <a:solidFill>
                    <a:srgbClr val="002B62"/>
                  </a:solidFill>
                  <a:latin typeface="+mj-ea"/>
                  <a:ea typeface="+mj-ea"/>
                </a:endParaRPr>
              </a:p>
            </p:txBody>
          </p:sp>
          <p:sp>
            <p:nvSpPr>
              <p:cNvPr id="81" name="角丸四角形 80"/>
              <p:cNvSpPr/>
              <p:nvPr/>
            </p:nvSpPr>
            <p:spPr bwMode="auto">
              <a:xfrm>
                <a:off x="7945813" y="1637787"/>
                <a:ext cx="960000" cy="418892"/>
              </a:xfrm>
              <a:prstGeom prst="roundRect">
                <a:avLst/>
              </a:prstGeom>
              <a:solidFill>
                <a:schemeClr val="accent1">
                  <a:lumMod val="20000"/>
                  <a:lumOff val="80000"/>
                </a:schemeClr>
              </a:solidFill>
              <a:ln w="38100">
                <a:solidFill>
                  <a:schemeClr val="accent6"/>
                </a:solidFill>
              </a:ln>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Social</a:t>
                </a:r>
                <a:endParaRPr lang="ja-JP" altLang="en-US" sz="1867" b="1" dirty="0">
                  <a:solidFill>
                    <a:srgbClr val="002B62"/>
                  </a:solidFill>
                  <a:latin typeface="+mj-ea"/>
                  <a:ea typeface="+mj-ea"/>
                </a:endParaRPr>
              </a:p>
            </p:txBody>
          </p:sp>
          <p:sp>
            <p:nvSpPr>
              <p:cNvPr id="82" name="角丸四角形 81"/>
              <p:cNvSpPr/>
              <p:nvPr/>
            </p:nvSpPr>
            <p:spPr bwMode="auto">
              <a:xfrm>
                <a:off x="9057105" y="1637787"/>
                <a:ext cx="960000" cy="418892"/>
              </a:xfrm>
              <a:prstGeom prst="roundRect">
                <a:avLst/>
              </a:prstGeom>
              <a:solidFill>
                <a:schemeClr val="accent1">
                  <a:lumMod val="20000"/>
                  <a:lumOff val="80000"/>
                </a:schemeClr>
              </a:solidFill>
              <a:ln w="38100">
                <a:solidFill>
                  <a:schemeClr val="accent6"/>
                </a:solidFill>
              </a:ln>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IoT</a:t>
                </a:r>
                <a:endParaRPr lang="ja-JP" altLang="en-US" sz="1867" b="1" dirty="0">
                  <a:solidFill>
                    <a:srgbClr val="002B62"/>
                  </a:solidFill>
                  <a:latin typeface="+mj-ea"/>
                  <a:ea typeface="+mj-ea"/>
                </a:endParaRPr>
              </a:p>
            </p:txBody>
          </p:sp>
          <p:sp>
            <p:nvSpPr>
              <p:cNvPr id="83" name="角丸四角形 82"/>
              <p:cNvSpPr/>
              <p:nvPr/>
            </p:nvSpPr>
            <p:spPr bwMode="auto">
              <a:xfrm>
                <a:off x="10168397" y="1637787"/>
                <a:ext cx="960000" cy="418892"/>
              </a:xfrm>
              <a:prstGeom prst="roundRect">
                <a:avLst/>
              </a:prstGeom>
              <a:solidFill>
                <a:schemeClr val="accent1">
                  <a:lumMod val="20000"/>
                  <a:lumOff val="80000"/>
                </a:schemeClr>
              </a:solidFill>
              <a:ln w="38100">
                <a:solidFill>
                  <a:schemeClr val="accent6"/>
                </a:solidFill>
              </a:ln>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5G</a:t>
                </a:r>
                <a:endParaRPr lang="ja-JP" altLang="en-US" sz="1867" b="1" dirty="0">
                  <a:solidFill>
                    <a:srgbClr val="002B62"/>
                  </a:solidFill>
                  <a:latin typeface="+mj-ea"/>
                  <a:ea typeface="+mj-ea"/>
                </a:endParaRPr>
              </a:p>
            </p:txBody>
          </p:sp>
          <p:sp>
            <p:nvSpPr>
              <p:cNvPr id="84" name="正方形/長方形 83"/>
              <p:cNvSpPr/>
              <p:nvPr/>
            </p:nvSpPr>
            <p:spPr bwMode="auto">
              <a:xfrm>
                <a:off x="6807652" y="5399202"/>
                <a:ext cx="4319999" cy="402315"/>
              </a:xfrm>
              <a:prstGeom prst="rect">
                <a:avLst/>
              </a:prstGeom>
              <a:solidFill>
                <a:schemeClr val="accent4">
                  <a:lumMod val="20000"/>
                  <a:lumOff val="80000"/>
                </a:schemeClr>
              </a:solidFill>
              <a:ln w="38100">
                <a:solidFill>
                  <a:srgbClr val="002B62"/>
                </a:solidFill>
              </a:ln>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ja-JP" altLang="en-US" sz="2400" b="1" dirty="0">
                    <a:solidFill>
                      <a:srgbClr val="002B62"/>
                    </a:solidFill>
                    <a:latin typeface="+mj-ea"/>
                  </a:rPr>
                  <a:t>自動構築</a:t>
                </a:r>
                <a:r>
                  <a:rPr lang="ja-JP" altLang="en-US" sz="2400" b="1" dirty="0" smtClean="0">
                    <a:solidFill>
                      <a:srgbClr val="002B62"/>
                    </a:solidFill>
                    <a:latin typeface="+mj-ea"/>
                  </a:rPr>
                  <a:t>・自律運用</a:t>
                </a:r>
                <a:endParaRPr lang="en-US" altLang="ja-JP" sz="1867" b="1" dirty="0">
                  <a:solidFill>
                    <a:srgbClr val="002B62"/>
                  </a:solidFill>
                  <a:latin typeface="+mj-ea"/>
                </a:endParaRPr>
              </a:p>
            </p:txBody>
          </p:sp>
          <p:sp>
            <p:nvSpPr>
              <p:cNvPr id="85" name="正方形/長方形 84"/>
              <p:cNvSpPr/>
              <p:nvPr/>
            </p:nvSpPr>
            <p:spPr bwMode="auto">
              <a:xfrm>
                <a:off x="6818468" y="3953035"/>
                <a:ext cx="4319999" cy="1344000"/>
              </a:xfrm>
              <a:prstGeom prst="rect">
                <a:avLst/>
              </a:prstGeom>
              <a:solidFill>
                <a:schemeClr val="accent6">
                  <a:lumMod val="10000"/>
                  <a:lumOff val="90000"/>
                </a:schemeClr>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000" b="1" dirty="0" smtClean="0">
                    <a:solidFill>
                      <a:srgbClr val="002B62"/>
                    </a:solidFill>
                    <a:latin typeface="+mj-ea"/>
                    <a:ea typeface="+mj-ea"/>
                  </a:rPr>
                  <a:t>Modern Dynamic Environments</a:t>
                </a:r>
                <a:endParaRPr lang="en-US" altLang="ja-JP" sz="2000" b="1" dirty="0">
                  <a:solidFill>
                    <a:srgbClr val="002B62"/>
                  </a:solidFill>
                  <a:latin typeface="+mj-ea"/>
                  <a:ea typeface="+mj-ea"/>
                </a:endParaRPr>
              </a:p>
              <a:p>
                <a:pPr algn="ctr"/>
                <a:r>
                  <a:rPr lang="en-US" altLang="ja-JP" sz="1867" dirty="0" smtClean="0">
                    <a:solidFill>
                      <a:srgbClr val="002B62"/>
                    </a:solidFill>
                    <a:latin typeface="+mj-ea"/>
                    <a:ea typeface="+mj-ea"/>
                  </a:rPr>
                  <a:t>Public cloud</a:t>
                </a:r>
                <a:endParaRPr lang="en-US" altLang="ja-JP" sz="1867" dirty="0">
                  <a:solidFill>
                    <a:srgbClr val="002B62"/>
                  </a:solidFill>
                  <a:latin typeface="+mj-ea"/>
                  <a:ea typeface="+mj-ea"/>
                </a:endParaRPr>
              </a:p>
              <a:p>
                <a:pPr algn="ctr"/>
                <a:r>
                  <a:rPr lang="en-US" altLang="ja-JP" sz="1867" dirty="0" smtClean="0">
                    <a:solidFill>
                      <a:srgbClr val="002B62"/>
                    </a:solidFill>
                    <a:latin typeface="+mj-ea"/>
                    <a:ea typeface="+mj-ea"/>
                  </a:rPr>
                  <a:t>Private cloud</a:t>
                </a:r>
                <a:endParaRPr lang="en-US" altLang="ja-JP" sz="1867" dirty="0">
                  <a:solidFill>
                    <a:srgbClr val="002B62"/>
                  </a:solidFill>
                  <a:latin typeface="+mj-ea"/>
                  <a:ea typeface="+mj-ea"/>
                </a:endParaRPr>
              </a:p>
              <a:p>
                <a:pPr algn="ctr"/>
                <a:r>
                  <a:rPr lang="en-US" altLang="ja-JP" sz="1867" dirty="0" smtClean="0">
                    <a:solidFill>
                      <a:srgbClr val="002B62"/>
                    </a:solidFill>
                    <a:latin typeface="+mj-ea"/>
                    <a:ea typeface="+mj-ea"/>
                  </a:rPr>
                  <a:t>Hybrid cloud</a:t>
                </a:r>
                <a:endParaRPr lang="en-US" altLang="ja-JP" sz="1867" dirty="0">
                  <a:solidFill>
                    <a:srgbClr val="002B62"/>
                  </a:solidFill>
                  <a:latin typeface="+mj-ea"/>
                  <a:ea typeface="+mj-ea"/>
                </a:endParaRPr>
              </a:p>
            </p:txBody>
          </p:sp>
          <p:sp>
            <p:nvSpPr>
              <p:cNvPr id="86" name="正方形/長方形 85"/>
              <p:cNvSpPr/>
              <p:nvPr/>
            </p:nvSpPr>
            <p:spPr bwMode="auto">
              <a:xfrm>
                <a:off x="6818468" y="2164420"/>
                <a:ext cx="4319999" cy="1680000"/>
              </a:xfrm>
              <a:prstGeom prst="rect">
                <a:avLst/>
              </a:prstGeom>
              <a:solidFill>
                <a:srgbClr val="DDD4E4"/>
              </a:solidFill>
              <a:ln w="38100">
                <a:solidFill>
                  <a:srgbClr val="002B62"/>
                </a:solidFill>
              </a:ln>
              <a:effectLst>
                <a:glow rad="38100">
                  <a:schemeClr val="bg1"/>
                </a:glow>
              </a:effectLst>
              <a:extLst/>
            </p:spPr>
            <p:txBody>
              <a:bodyPr rot="0" spcFirstLastPara="0" vertOverflow="overflow" horzOverflow="overflow" vert="horz" wrap="square" lIns="121920" tIns="96000" rIns="121920" bIns="60960" numCol="1" spcCol="0" rtlCol="0" fromWordArt="0" anchor="t" anchorCtr="0" forceAA="0" compatLnSpc="1">
                <a:prstTxWarp prst="textNoShape">
                  <a:avLst/>
                </a:prstTxWarp>
                <a:noAutofit/>
              </a:bodyPr>
              <a:lstStyle/>
              <a:p>
                <a:pPr algn="ctr"/>
                <a:r>
                  <a:rPr lang="en-US" altLang="ja-JP" sz="2400" b="1" dirty="0" smtClean="0">
                    <a:solidFill>
                      <a:srgbClr val="002B62"/>
                    </a:solidFill>
                    <a:latin typeface="+mj-ea"/>
                    <a:ea typeface="+mj-ea"/>
                  </a:rPr>
                  <a:t>Scalable apps</a:t>
                </a:r>
                <a:endParaRPr lang="en-US" altLang="ja-JP" sz="2400" b="1" dirty="0">
                  <a:solidFill>
                    <a:srgbClr val="002B62"/>
                  </a:solidFill>
                  <a:latin typeface="+mj-ea"/>
                  <a:ea typeface="+mj-ea"/>
                </a:endParaRPr>
              </a:p>
              <a:p>
                <a:pPr algn="ctr"/>
                <a:r>
                  <a:rPr lang="en-US" altLang="ja-JP" sz="1867" dirty="0" smtClean="0">
                    <a:solidFill>
                      <a:srgbClr val="002B62"/>
                    </a:solidFill>
                    <a:latin typeface="+mj-ea"/>
                    <a:ea typeface="+mj-ea"/>
                  </a:rPr>
                  <a:t>Containers</a:t>
                </a:r>
                <a:endParaRPr lang="en-US" altLang="ja-JP" sz="1867" dirty="0">
                  <a:solidFill>
                    <a:srgbClr val="002B62"/>
                  </a:solidFill>
                  <a:latin typeface="+mj-ea"/>
                  <a:ea typeface="+mj-ea"/>
                </a:endParaRPr>
              </a:p>
              <a:p>
                <a:pPr algn="ctr"/>
                <a:r>
                  <a:rPr lang="en-US" altLang="ja-JP" sz="1867" dirty="0" smtClean="0">
                    <a:solidFill>
                      <a:srgbClr val="002B62"/>
                    </a:solidFill>
                    <a:latin typeface="+mj-ea"/>
                    <a:ea typeface="+mj-ea"/>
                  </a:rPr>
                  <a:t>Service Mesh</a:t>
                </a:r>
                <a:endParaRPr lang="en-US" altLang="ja-JP" sz="1867" dirty="0">
                  <a:solidFill>
                    <a:srgbClr val="002B62"/>
                  </a:solidFill>
                  <a:latin typeface="+mj-ea"/>
                  <a:ea typeface="+mj-ea"/>
                </a:endParaRPr>
              </a:p>
              <a:p>
                <a:pPr algn="ctr"/>
                <a:r>
                  <a:rPr lang="en-US" altLang="ja-JP" sz="1867" dirty="0" smtClean="0">
                    <a:solidFill>
                      <a:srgbClr val="002B62"/>
                    </a:solidFill>
                    <a:latin typeface="+mj-ea"/>
                    <a:ea typeface="+mj-ea"/>
                  </a:rPr>
                  <a:t>Immutable infrastructure</a:t>
                </a:r>
                <a:endParaRPr lang="en-US" altLang="ja-JP" sz="1867" dirty="0">
                  <a:solidFill>
                    <a:srgbClr val="002B62"/>
                  </a:solidFill>
                  <a:latin typeface="+mj-ea"/>
                  <a:ea typeface="+mj-ea"/>
                </a:endParaRPr>
              </a:p>
              <a:p>
                <a:pPr algn="ctr"/>
                <a:r>
                  <a:rPr lang="en-US" altLang="ja-JP" sz="1867" dirty="0" smtClean="0">
                    <a:solidFill>
                      <a:srgbClr val="002B62"/>
                    </a:solidFill>
                    <a:latin typeface="+mj-ea"/>
                    <a:ea typeface="+mj-ea"/>
                  </a:rPr>
                  <a:t>Declarative API</a:t>
                </a:r>
                <a:endParaRPr lang="ja-JP" altLang="en-US" sz="1867" dirty="0">
                  <a:solidFill>
                    <a:srgbClr val="002B62"/>
                  </a:solidFill>
                  <a:latin typeface="+mj-ea"/>
                  <a:ea typeface="+mj-ea"/>
                </a:endParaRPr>
              </a:p>
            </p:txBody>
          </p:sp>
          <p:sp>
            <p:nvSpPr>
              <p:cNvPr id="87" name="角丸四角形 86"/>
              <p:cNvSpPr/>
              <p:nvPr/>
            </p:nvSpPr>
            <p:spPr bwMode="auto">
              <a:xfrm>
                <a:off x="6818468" y="1641600"/>
                <a:ext cx="960000" cy="418892"/>
              </a:xfrm>
              <a:prstGeom prst="roundRect">
                <a:avLst/>
              </a:prstGeom>
              <a:solidFill>
                <a:schemeClr val="accent1">
                  <a:lumMod val="20000"/>
                  <a:lumOff val="80000"/>
                </a:schemeClr>
              </a:solidFill>
              <a:ln w="38100">
                <a:solidFill>
                  <a:schemeClr val="accent6"/>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Mobile</a:t>
                </a:r>
                <a:endParaRPr lang="ja-JP" altLang="en-US" sz="1867" b="1" dirty="0">
                  <a:solidFill>
                    <a:srgbClr val="002B62"/>
                  </a:solidFill>
                  <a:latin typeface="+mj-ea"/>
                  <a:ea typeface="+mj-ea"/>
                </a:endParaRPr>
              </a:p>
            </p:txBody>
          </p:sp>
          <p:sp>
            <p:nvSpPr>
              <p:cNvPr id="88" name="角丸四角形 87"/>
              <p:cNvSpPr/>
              <p:nvPr/>
            </p:nvSpPr>
            <p:spPr bwMode="auto">
              <a:xfrm>
                <a:off x="7955884" y="1641600"/>
                <a:ext cx="960000" cy="418892"/>
              </a:xfrm>
              <a:prstGeom prst="roundRect">
                <a:avLst/>
              </a:prstGeom>
              <a:solidFill>
                <a:schemeClr val="accent1">
                  <a:lumMod val="20000"/>
                  <a:lumOff val="80000"/>
                </a:schemeClr>
              </a:solidFill>
              <a:ln w="38100">
                <a:solidFill>
                  <a:schemeClr val="accent6"/>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Social</a:t>
                </a:r>
                <a:endParaRPr lang="ja-JP" altLang="en-US" sz="1867" b="1" dirty="0">
                  <a:solidFill>
                    <a:srgbClr val="002B62"/>
                  </a:solidFill>
                  <a:latin typeface="+mj-ea"/>
                  <a:ea typeface="+mj-ea"/>
                </a:endParaRPr>
              </a:p>
            </p:txBody>
          </p:sp>
          <p:sp>
            <p:nvSpPr>
              <p:cNvPr id="89" name="角丸四角形 88"/>
              <p:cNvSpPr/>
              <p:nvPr/>
            </p:nvSpPr>
            <p:spPr bwMode="auto">
              <a:xfrm>
                <a:off x="9067176" y="1641600"/>
                <a:ext cx="960000" cy="418892"/>
              </a:xfrm>
              <a:prstGeom prst="roundRect">
                <a:avLst/>
              </a:prstGeom>
              <a:solidFill>
                <a:schemeClr val="accent1">
                  <a:lumMod val="20000"/>
                  <a:lumOff val="80000"/>
                </a:schemeClr>
              </a:solidFill>
              <a:ln w="38100">
                <a:solidFill>
                  <a:schemeClr val="accent6"/>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IoT</a:t>
                </a:r>
                <a:endParaRPr lang="ja-JP" altLang="en-US" sz="1867" b="1" dirty="0">
                  <a:solidFill>
                    <a:srgbClr val="002B62"/>
                  </a:solidFill>
                  <a:latin typeface="+mj-ea"/>
                  <a:ea typeface="+mj-ea"/>
                </a:endParaRPr>
              </a:p>
            </p:txBody>
          </p:sp>
          <p:sp>
            <p:nvSpPr>
              <p:cNvPr id="90" name="角丸四角形 89"/>
              <p:cNvSpPr/>
              <p:nvPr/>
            </p:nvSpPr>
            <p:spPr bwMode="auto">
              <a:xfrm>
                <a:off x="10178468" y="1641600"/>
                <a:ext cx="960000" cy="418892"/>
              </a:xfrm>
              <a:prstGeom prst="roundRect">
                <a:avLst/>
              </a:prstGeom>
              <a:solidFill>
                <a:schemeClr val="accent1">
                  <a:lumMod val="20000"/>
                  <a:lumOff val="80000"/>
                </a:schemeClr>
              </a:solidFill>
              <a:ln w="38100">
                <a:solidFill>
                  <a:schemeClr val="accent6"/>
                </a:solidFill>
              </a:ln>
              <a:effectLst>
                <a:glow rad="38100">
                  <a:schemeClr val="bg1"/>
                </a:glow>
              </a:effectLst>
              <a:extLst/>
            </p:spPr>
            <p:txBody>
              <a:bodyPr rot="0" spcFirstLastPara="0" vertOverflow="overflow" horzOverflow="overflow" vert="horz" wrap="none" lIns="121920" tIns="144000" rIns="121920" bIns="60960" numCol="1" spcCol="0" rtlCol="0" fromWordArt="0" anchor="ctr" anchorCtr="0" forceAA="0" compatLnSpc="1">
                <a:prstTxWarp prst="textNoShape">
                  <a:avLst/>
                </a:prstTxWarp>
                <a:noAutofit/>
              </a:bodyPr>
              <a:lstStyle/>
              <a:p>
                <a:pPr algn="ctr"/>
                <a:r>
                  <a:rPr lang="en-US" altLang="ja-JP" sz="1867" b="1" dirty="0">
                    <a:solidFill>
                      <a:srgbClr val="002B62"/>
                    </a:solidFill>
                    <a:latin typeface="+mj-ea"/>
                    <a:ea typeface="+mj-ea"/>
                  </a:rPr>
                  <a:t>5G</a:t>
                </a:r>
                <a:endParaRPr lang="ja-JP" altLang="en-US" sz="1867" b="1" dirty="0">
                  <a:solidFill>
                    <a:srgbClr val="002B62"/>
                  </a:solidFill>
                  <a:latin typeface="+mj-ea"/>
                  <a:ea typeface="+mj-ea"/>
                </a:endParaRPr>
              </a:p>
            </p:txBody>
          </p:sp>
          <p:sp>
            <p:nvSpPr>
              <p:cNvPr id="91" name="正方形/長方形 90"/>
              <p:cNvSpPr/>
              <p:nvPr/>
            </p:nvSpPr>
            <p:spPr bwMode="auto">
              <a:xfrm>
                <a:off x="6817723" y="5403016"/>
                <a:ext cx="4319999" cy="673498"/>
              </a:xfrm>
              <a:prstGeom prst="rect">
                <a:avLst/>
              </a:prstGeom>
              <a:solidFill>
                <a:schemeClr val="accent4">
                  <a:lumMod val="20000"/>
                  <a:lumOff val="80000"/>
                </a:schemeClr>
              </a:solidFill>
              <a:ln w="38100">
                <a:solidFill>
                  <a:srgbClr val="002B62"/>
                </a:solidFill>
              </a:ln>
              <a:effectLst>
                <a:glow rad="38100">
                  <a:schemeClr val="bg1"/>
                </a:glow>
              </a:effectLst>
              <a:extLst/>
            </p:spPr>
            <p:txBody>
              <a:bodyPr rot="0" spcFirstLastPara="0" vertOverflow="overflow" horzOverflow="overflow" vert="horz" wrap="square" lIns="121920" tIns="144000" rIns="121920" bIns="60960" numCol="1" spcCol="0" rtlCol="0" fromWordArt="0" anchor="ctr" anchorCtr="0" forceAA="0" compatLnSpc="1">
                <a:prstTxWarp prst="textNoShape">
                  <a:avLst/>
                </a:prstTxWarp>
                <a:noAutofit/>
              </a:bodyPr>
              <a:lstStyle/>
              <a:p>
                <a:pPr algn="ctr"/>
                <a:r>
                  <a:rPr lang="en-US" altLang="ja-JP" sz="2000" b="1" dirty="0" smtClean="0">
                    <a:solidFill>
                      <a:srgbClr val="002B62"/>
                    </a:solidFill>
                    <a:latin typeface="+mj-ea"/>
                  </a:rPr>
                  <a:t>Automatic Construction</a:t>
                </a:r>
                <a:r>
                  <a:rPr lang="ja-JP" altLang="en-US" sz="2000" b="1" dirty="0" smtClean="0">
                    <a:solidFill>
                      <a:srgbClr val="002B62"/>
                    </a:solidFill>
                    <a:latin typeface="+mj-ea"/>
                  </a:rPr>
                  <a:t>・</a:t>
                </a:r>
                <a:r>
                  <a:rPr lang="en-US" altLang="ja-JP" sz="2000" b="1" dirty="0" smtClean="0">
                    <a:solidFill>
                      <a:srgbClr val="002B62"/>
                    </a:solidFill>
                    <a:latin typeface="+mj-ea"/>
                  </a:rPr>
                  <a:t>Autonomous Operation</a:t>
                </a:r>
                <a:endParaRPr lang="en-US" altLang="ja-JP" b="1" dirty="0">
                  <a:solidFill>
                    <a:srgbClr val="002B62"/>
                  </a:solidFill>
                  <a:latin typeface="+mj-ea"/>
                </a:endParaRPr>
              </a:p>
            </p:txBody>
          </p:sp>
        </p:grpSp>
        <p:sp>
          <p:nvSpPr>
            <p:cNvPr id="92" name="テキスト ボックス 91"/>
            <p:cNvSpPr txBox="1"/>
            <p:nvPr/>
          </p:nvSpPr>
          <p:spPr>
            <a:xfrm>
              <a:off x="7504552" y="5763512"/>
              <a:ext cx="2937022" cy="584775"/>
            </a:xfrm>
            <a:prstGeom prst="rect">
              <a:avLst/>
            </a:prstGeom>
            <a:noFill/>
          </p:spPr>
          <p:txBody>
            <a:bodyPr wrap="none" rtlCol="0">
              <a:spAutoFit/>
            </a:bodyPr>
            <a:lstStyle/>
            <a:p>
              <a:pPr algn="ctr"/>
              <a:r>
                <a:rPr lang="en-US" altLang="ja-JP" sz="3200" b="1" dirty="0" smtClean="0">
                  <a:solidFill>
                    <a:schemeClr val="bg1"/>
                  </a:solidFill>
                </a:rPr>
                <a:t>Cloud Native</a:t>
              </a:r>
              <a:endParaRPr kumimoji="1" lang="ja-JP" altLang="en-US" sz="3200" b="1" dirty="0">
                <a:solidFill>
                  <a:schemeClr val="bg1"/>
                </a:solidFill>
              </a:endParaRPr>
            </a:p>
          </p:txBody>
        </p:sp>
      </p:grpSp>
      <p:sp>
        <p:nvSpPr>
          <p:cNvPr id="93" name="テキスト ボックス 92"/>
          <p:cNvSpPr txBox="1"/>
          <p:nvPr/>
        </p:nvSpPr>
        <p:spPr>
          <a:xfrm>
            <a:off x="4153882" y="1486489"/>
            <a:ext cx="2488695" cy="369332"/>
          </a:xfrm>
          <a:prstGeom prst="rect">
            <a:avLst/>
          </a:prstGeom>
          <a:noFill/>
        </p:spPr>
        <p:txBody>
          <a:bodyPr wrap="none" rtlCol="0">
            <a:spAutoFit/>
          </a:bodyPr>
          <a:lstStyle/>
          <a:p>
            <a:pPr algn="ctr"/>
            <a:r>
              <a:rPr kumimoji="1" lang="en-US" altLang="ja-JP" b="1" dirty="0" smtClean="0">
                <a:solidFill>
                  <a:srgbClr val="C00000"/>
                </a:solidFill>
                <a:effectLst>
                  <a:glow rad="127000">
                    <a:schemeClr val="bg1"/>
                  </a:glow>
                </a:effectLst>
                <a:latin typeface="+mn-ea"/>
              </a:rPr>
              <a:t>Cut to cloud native</a:t>
            </a:r>
            <a:endParaRPr kumimoji="1" lang="ja-JP" altLang="en-US" b="1" dirty="0">
              <a:solidFill>
                <a:srgbClr val="C00000"/>
              </a:solidFill>
              <a:effectLst>
                <a:glow rad="127000">
                  <a:schemeClr val="bg1"/>
                </a:glow>
              </a:effectLst>
              <a:latin typeface="+mn-ea"/>
            </a:endParaRPr>
          </a:p>
        </p:txBody>
      </p:sp>
      <p:sp>
        <p:nvSpPr>
          <p:cNvPr id="94" name="テキスト ボックス 93"/>
          <p:cNvSpPr txBox="1"/>
          <p:nvPr/>
        </p:nvSpPr>
        <p:spPr>
          <a:xfrm>
            <a:off x="4438847" y="2093933"/>
            <a:ext cx="2359479" cy="830997"/>
          </a:xfrm>
          <a:prstGeom prst="rect">
            <a:avLst/>
          </a:prstGeom>
          <a:noFill/>
        </p:spPr>
        <p:txBody>
          <a:bodyPr wrap="square" rtlCol="0">
            <a:spAutoFit/>
          </a:bodyPr>
          <a:lstStyle/>
          <a:p>
            <a:r>
              <a:rPr lang="en-US" altLang="ja-JP" sz="1200" b="1" dirty="0" smtClean="0">
                <a:solidFill>
                  <a:schemeClr val="accent6">
                    <a:lumMod val="75000"/>
                    <a:lumOff val="25000"/>
                  </a:schemeClr>
                </a:solidFill>
                <a:effectLst>
                  <a:glow rad="127000">
                    <a:schemeClr val="bg1"/>
                  </a:glow>
                </a:effectLst>
                <a:latin typeface="+mn-ea"/>
              </a:rPr>
              <a:t>Hard to do</a:t>
            </a:r>
            <a:endParaRPr kumimoji="1" lang="en-US" altLang="ja-JP" sz="1200" b="1" dirty="0" smtClean="0">
              <a:solidFill>
                <a:schemeClr val="accent6">
                  <a:lumMod val="75000"/>
                  <a:lumOff val="25000"/>
                </a:schemeClr>
              </a:solidFill>
              <a:effectLst>
                <a:glow rad="127000">
                  <a:schemeClr val="bg1"/>
                </a:glow>
              </a:effectLst>
              <a:latin typeface="+mn-ea"/>
            </a:endParaRPr>
          </a:p>
          <a:p>
            <a:pPr marL="285750" indent="-285750">
              <a:buFont typeface="Wingdings" panose="05000000000000000000" pitchFamily="2" charset="2"/>
              <a:buChar char="ü"/>
            </a:pPr>
            <a:r>
              <a:rPr lang="en-US" altLang="ja-JP" sz="1200" b="1" dirty="0" smtClean="0">
                <a:solidFill>
                  <a:schemeClr val="accent6">
                    <a:lumMod val="75000"/>
                    <a:lumOff val="25000"/>
                  </a:schemeClr>
                </a:solidFill>
                <a:effectLst>
                  <a:glow rad="127000">
                    <a:schemeClr val="bg1"/>
                  </a:glow>
                </a:effectLst>
                <a:latin typeface="+mn-ea"/>
              </a:rPr>
              <a:t>Rebuilding apps</a:t>
            </a:r>
            <a:endParaRPr kumimoji="1" lang="en-US" altLang="ja-JP" sz="1200" b="1" dirty="0" smtClean="0">
              <a:solidFill>
                <a:schemeClr val="accent6">
                  <a:lumMod val="75000"/>
                  <a:lumOff val="25000"/>
                </a:schemeClr>
              </a:solidFill>
              <a:effectLst>
                <a:glow rad="127000">
                  <a:schemeClr val="bg1"/>
                </a:glow>
              </a:effectLst>
              <a:latin typeface="+mn-ea"/>
            </a:endParaRPr>
          </a:p>
          <a:p>
            <a:pPr marL="285750" indent="-285750">
              <a:buFont typeface="Wingdings" panose="05000000000000000000" pitchFamily="2" charset="2"/>
              <a:buChar char="ü"/>
            </a:pPr>
            <a:r>
              <a:rPr lang="en-US" altLang="ja-JP" sz="1200" b="1" dirty="0" smtClean="0">
                <a:solidFill>
                  <a:schemeClr val="accent6">
                    <a:lumMod val="75000"/>
                    <a:lumOff val="25000"/>
                  </a:schemeClr>
                </a:solidFill>
                <a:effectLst>
                  <a:glow rad="127000">
                    <a:schemeClr val="bg1"/>
                  </a:glow>
                </a:effectLst>
                <a:latin typeface="+mn-ea"/>
              </a:rPr>
              <a:t>Inserting mechanics during the initial setup.</a:t>
            </a:r>
            <a:endParaRPr kumimoji="1" lang="ja-JP" altLang="en-US" sz="1200" b="1" dirty="0">
              <a:solidFill>
                <a:schemeClr val="accent6">
                  <a:lumMod val="75000"/>
                  <a:lumOff val="25000"/>
                </a:schemeClr>
              </a:solidFill>
              <a:effectLst>
                <a:glow rad="127000">
                  <a:schemeClr val="bg1"/>
                </a:glow>
              </a:effectLst>
              <a:latin typeface="+mn-ea"/>
            </a:endParaRPr>
          </a:p>
        </p:txBody>
      </p:sp>
      <p:grpSp>
        <p:nvGrpSpPr>
          <p:cNvPr id="97" name="グループ化 96"/>
          <p:cNvGrpSpPr/>
          <p:nvPr/>
        </p:nvGrpSpPr>
        <p:grpSpPr>
          <a:xfrm>
            <a:off x="551230" y="3861000"/>
            <a:ext cx="3420000" cy="1656000"/>
            <a:chOff x="-610288" y="4504530"/>
            <a:chExt cx="3420000" cy="1656000"/>
          </a:xfrm>
        </p:grpSpPr>
        <p:sp>
          <p:nvSpPr>
            <p:cNvPr id="99" name="角丸四角形 98"/>
            <p:cNvSpPr/>
            <p:nvPr/>
          </p:nvSpPr>
          <p:spPr bwMode="auto">
            <a:xfrm>
              <a:off x="-610288" y="4504530"/>
              <a:ext cx="3420000" cy="1656000"/>
            </a:xfrm>
            <a:prstGeom prst="roundRect">
              <a:avLst>
                <a:gd name="adj" fmla="val 5933"/>
              </a:avLst>
            </a:prstGeom>
            <a:solidFill>
              <a:srgbClr val="C00000">
                <a:alpha val="49000"/>
              </a:srgbClr>
            </a:solidFill>
            <a:ln w="50800">
              <a:noFill/>
            </a:ln>
            <a:effectLst/>
            <a:extLst/>
          </p:spPr>
          <p:txBody>
            <a:bodyPr rot="0" spcFirstLastPara="0" vertOverflow="overflow" horzOverflow="overflow" vert="horz" wrap="square" lIns="121920" tIns="684000" rIns="121920" bIns="60960" numCol="1" spcCol="0" rtlCol="0" fromWordArt="0" anchor="ctr" anchorCtr="0" forceAA="0" compatLnSpc="1">
              <a:prstTxWarp prst="textNoShape">
                <a:avLst/>
              </a:prstTxWarp>
              <a:noAutofit/>
            </a:bodyPr>
            <a:lstStyle/>
            <a:p>
              <a:pPr algn="ctr"/>
              <a:r>
                <a:rPr lang="en-US" altLang="ja-JP" sz="3200" b="1" dirty="0" smtClean="0">
                  <a:solidFill>
                    <a:srgbClr val="C00000"/>
                  </a:solidFill>
                  <a:effectLst>
                    <a:glow rad="127000">
                      <a:schemeClr val="bg1"/>
                    </a:glow>
                  </a:effectLst>
                  <a:latin typeface="+mj-ea"/>
                  <a:ea typeface="+mj-ea"/>
                </a:rPr>
                <a:t>Defensive Automation</a:t>
              </a:r>
              <a:endParaRPr lang="ja-JP" altLang="en-US" sz="3200" b="1" dirty="0">
                <a:solidFill>
                  <a:srgbClr val="C00000"/>
                </a:solidFill>
                <a:effectLst>
                  <a:glow rad="127000">
                    <a:schemeClr val="bg1"/>
                  </a:glow>
                </a:effectLst>
                <a:latin typeface="+mj-ea"/>
                <a:ea typeface="+mj-ea"/>
              </a:endParaRPr>
            </a:p>
          </p:txBody>
        </p:sp>
        <p:sp>
          <p:nvSpPr>
            <p:cNvPr id="101" name="角丸四角形 100"/>
            <p:cNvSpPr/>
            <p:nvPr/>
          </p:nvSpPr>
          <p:spPr bwMode="auto">
            <a:xfrm>
              <a:off x="-610288" y="4504530"/>
              <a:ext cx="3420000" cy="1656000"/>
            </a:xfrm>
            <a:prstGeom prst="roundRect">
              <a:avLst>
                <a:gd name="adj" fmla="val 5933"/>
              </a:avLst>
            </a:prstGeom>
            <a:noFill/>
            <a:ln w="50800">
              <a:solidFill>
                <a:srgbClr val="C00000"/>
              </a:solidFill>
            </a:ln>
            <a:effectLst>
              <a:glow rad="38100">
                <a:schemeClr val="bg1"/>
              </a:glow>
            </a:effectLst>
            <a:extLst/>
          </p:spPr>
          <p:txBody>
            <a:bodyPr rot="0" spcFirstLastPara="0" vertOverflow="overflow" horzOverflow="overflow" vert="horz" wrap="square" lIns="121920" tIns="68400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grpSp>
        <p:nvGrpSpPr>
          <p:cNvPr id="103" name="グループ化 102"/>
          <p:cNvGrpSpPr/>
          <p:nvPr/>
        </p:nvGrpSpPr>
        <p:grpSpPr>
          <a:xfrm>
            <a:off x="6699265" y="3501000"/>
            <a:ext cx="4572000" cy="2262512"/>
            <a:chOff x="6076074" y="4222839"/>
            <a:chExt cx="4572000" cy="2088000"/>
          </a:xfrm>
        </p:grpSpPr>
        <p:sp>
          <p:nvSpPr>
            <p:cNvPr id="105" name="角丸四角形 104"/>
            <p:cNvSpPr/>
            <p:nvPr/>
          </p:nvSpPr>
          <p:spPr bwMode="auto">
            <a:xfrm>
              <a:off x="6076074" y="4222839"/>
              <a:ext cx="4572000" cy="2088000"/>
            </a:xfrm>
            <a:prstGeom prst="roundRect">
              <a:avLst>
                <a:gd name="adj" fmla="val 5933"/>
              </a:avLst>
            </a:prstGeom>
            <a:solidFill>
              <a:srgbClr val="C00000">
                <a:alpha val="49000"/>
              </a:srgbClr>
            </a:solidFill>
            <a:ln w="50800">
              <a:noFill/>
            </a:ln>
            <a:effectLst/>
            <a:extLst/>
          </p:spPr>
          <p:txBody>
            <a:bodyPr rot="0" spcFirstLastPara="0" vertOverflow="overflow" horzOverflow="overflow" vert="horz" wrap="square" lIns="121920" tIns="648000" rIns="121920" bIns="60960" numCol="1" spcCol="0" rtlCol="0" fromWordArt="0" anchor="ctr" anchorCtr="0" forceAA="0" compatLnSpc="1">
              <a:prstTxWarp prst="textNoShape">
                <a:avLst/>
              </a:prstTxWarp>
              <a:noAutofit/>
            </a:bodyPr>
            <a:lstStyle/>
            <a:p>
              <a:pPr algn="ctr"/>
              <a:r>
                <a:rPr lang="en-US" altLang="ja-JP" sz="3200" b="1" dirty="0" smtClean="0">
                  <a:solidFill>
                    <a:srgbClr val="C00000"/>
                  </a:solidFill>
                  <a:effectLst>
                    <a:glow rad="127000">
                      <a:schemeClr val="bg1"/>
                    </a:glow>
                  </a:effectLst>
                  <a:latin typeface="+mj-ea"/>
                  <a:ea typeface="+mj-ea"/>
                </a:rPr>
                <a:t>Offensive Automation</a:t>
              </a:r>
              <a:endParaRPr lang="ja-JP" altLang="en-US" sz="3200" b="1" dirty="0">
                <a:solidFill>
                  <a:srgbClr val="C00000"/>
                </a:solidFill>
                <a:effectLst>
                  <a:glow rad="127000">
                    <a:schemeClr val="bg1"/>
                  </a:glow>
                </a:effectLst>
                <a:latin typeface="+mj-ea"/>
                <a:ea typeface="+mj-ea"/>
              </a:endParaRPr>
            </a:p>
          </p:txBody>
        </p:sp>
        <p:sp>
          <p:nvSpPr>
            <p:cNvPr id="106" name="角丸四角形 105"/>
            <p:cNvSpPr/>
            <p:nvPr/>
          </p:nvSpPr>
          <p:spPr bwMode="auto">
            <a:xfrm>
              <a:off x="6076074" y="4222839"/>
              <a:ext cx="4572000" cy="2088000"/>
            </a:xfrm>
            <a:prstGeom prst="roundRect">
              <a:avLst>
                <a:gd name="adj" fmla="val 5933"/>
              </a:avLst>
            </a:prstGeom>
            <a:noFill/>
            <a:ln w="50800">
              <a:solidFill>
                <a:srgbClr val="C00000"/>
              </a:solidFill>
            </a:ln>
            <a:effectLst>
              <a:glow rad="38100">
                <a:schemeClr val="bg1"/>
              </a:glow>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pic>
        <p:nvPicPr>
          <p:cNvPr id="3" name="図 2"/>
          <p:cNvPicPr>
            <a:picLocks noChangeAspect="1"/>
          </p:cNvPicPr>
          <p:nvPr/>
        </p:nvPicPr>
        <p:blipFill>
          <a:blip r:embed="rId3"/>
          <a:stretch>
            <a:fillRect/>
          </a:stretch>
        </p:blipFill>
        <p:spPr>
          <a:xfrm>
            <a:off x="6901623" y="3660216"/>
            <a:ext cx="4251765" cy="605360"/>
          </a:xfrm>
          <a:prstGeom prst="rect">
            <a:avLst/>
          </a:prstGeom>
        </p:spPr>
      </p:pic>
      <p:pic>
        <p:nvPicPr>
          <p:cNvPr id="4" name="図 3"/>
          <p:cNvPicPr>
            <a:picLocks noChangeAspect="1"/>
          </p:cNvPicPr>
          <p:nvPr/>
        </p:nvPicPr>
        <p:blipFill>
          <a:blip r:embed="rId4"/>
          <a:stretch>
            <a:fillRect/>
          </a:stretch>
        </p:blipFill>
        <p:spPr>
          <a:xfrm>
            <a:off x="493800" y="3883055"/>
            <a:ext cx="3537623" cy="640087"/>
          </a:xfrm>
          <a:prstGeom prst="rect">
            <a:avLst/>
          </a:prstGeom>
        </p:spPr>
      </p:pic>
    </p:spTree>
    <p:extLst>
      <p:ext uri="{BB962C8B-B14F-4D97-AF65-F5344CB8AC3E}">
        <p14:creationId xmlns:p14="http://schemas.microsoft.com/office/powerpoint/2010/main" val="3367875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right)">
                                      <p:cBhvr>
                                        <p:cTn id="7" dur="1000"/>
                                        <p:tgtEl>
                                          <p:spTgt spid="10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4">
                                            <p:txEl>
                                              <p:pRg st="0" end="0"/>
                                            </p:txEl>
                                          </p:spTgt>
                                        </p:tgtEl>
                                        <p:attrNameLst>
                                          <p:attrName>style.visibility</p:attrName>
                                        </p:attrNameLst>
                                      </p:cBhvr>
                                      <p:to>
                                        <p:strVal val="visible"/>
                                      </p:to>
                                    </p:set>
                                    <p:animEffect transition="in" filter="wipe(left)">
                                      <p:cBhvr>
                                        <p:cTn id="19" dur="500"/>
                                        <p:tgtEl>
                                          <p:spTgt spid="9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4">
                                            <p:txEl>
                                              <p:pRg st="1" end="1"/>
                                            </p:txEl>
                                          </p:spTgt>
                                        </p:tgtEl>
                                        <p:attrNameLst>
                                          <p:attrName>style.visibility</p:attrName>
                                        </p:attrNameLst>
                                      </p:cBhvr>
                                      <p:to>
                                        <p:strVal val="visible"/>
                                      </p:to>
                                    </p:set>
                                    <p:animEffect transition="in" filter="wipe(left)">
                                      <p:cBhvr>
                                        <p:cTn id="24" dur="500"/>
                                        <p:tgtEl>
                                          <p:spTgt spid="94">
                                            <p:txEl>
                                              <p:pRg st="1" end="1"/>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94">
                                            <p:txEl>
                                              <p:pRg st="2" end="2"/>
                                            </p:txEl>
                                          </p:spTgt>
                                        </p:tgtEl>
                                        <p:attrNameLst>
                                          <p:attrName>style.visibility</p:attrName>
                                        </p:attrNameLst>
                                      </p:cBhvr>
                                      <p:to>
                                        <p:strVal val="visible"/>
                                      </p:to>
                                    </p:set>
                                    <p:animEffect transition="in" filter="wipe(left)">
                                      <p:cBhvr>
                                        <p:cTn id="28" dur="500"/>
                                        <p:tgtEl>
                                          <p:spTgt spid="94">
                                            <p:txEl>
                                              <p:pRg st="2" end="2"/>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4" grpId="0" animBg="1"/>
      <p:bldP spid="93" grpId="0"/>
      <p:bldP spid="94"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357020" y="2332721"/>
            <a:ext cx="3658026" cy="3728699"/>
            <a:chOff x="357020" y="2332721"/>
            <a:chExt cx="3658026" cy="3728699"/>
          </a:xfrm>
        </p:grpSpPr>
        <p:pic>
          <p:nvPicPr>
            <p:cNvPr id="20" name="図 19"/>
            <p:cNvPicPr>
              <a:picLocks noChangeAspect="1"/>
            </p:cNvPicPr>
            <p:nvPr/>
          </p:nvPicPr>
          <p:blipFill>
            <a:blip r:embed="rId2"/>
            <a:stretch>
              <a:fillRect/>
            </a:stretch>
          </p:blipFill>
          <p:spPr>
            <a:xfrm>
              <a:off x="357020" y="3119663"/>
              <a:ext cx="3048426" cy="1714740"/>
            </a:xfrm>
            <a:prstGeom prst="rect">
              <a:avLst/>
            </a:prstGeom>
            <a:ln>
              <a:solidFill>
                <a:schemeClr val="bg1">
                  <a:lumMod val="50000"/>
                </a:schemeClr>
              </a:solidFill>
            </a:ln>
          </p:spPr>
        </p:pic>
        <p:pic>
          <p:nvPicPr>
            <p:cNvPr id="21" name="図 20"/>
            <p:cNvPicPr>
              <a:picLocks noChangeAspect="1"/>
            </p:cNvPicPr>
            <p:nvPr/>
          </p:nvPicPr>
          <p:blipFill>
            <a:blip r:embed="rId3"/>
            <a:stretch>
              <a:fillRect/>
            </a:stretch>
          </p:blipFill>
          <p:spPr>
            <a:xfrm>
              <a:off x="509420" y="3272063"/>
              <a:ext cx="3048426" cy="1714740"/>
            </a:xfrm>
            <a:prstGeom prst="rect">
              <a:avLst/>
            </a:prstGeom>
            <a:ln>
              <a:solidFill>
                <a:schemeClr val="bg1">
                  <a:lumMod val="50000"/>
                </a:schemeClr>
              </a:solidFill>
            </a:ln>
          </p:spPr>
        </p:pic>
        <p:pic>
          <p:nvPicPr>
            <p:cNvPr id="22" name="図 21"/>
            <p:cNvPicPr>
              <a:picLocks noChangeAspect="1"/>
            </p:cNvPicPr>
            <p:nvPr/>
          </p:nvPicPr>
          <p:blipFill>
            <a:blip r:embed="rId4"/>
            <a:stretch>
              <a:fillRect/>
            </a:stretch>
          </p:blipFill>
          <p:spPr>
            <a:xfrm>
              <a:off x="661820" y="3424463"/>
              <a:ext cx="3048426" cy="1714740"/>
            </a:xfrm>
            <a:prstGeom prst="rect">
              <a:avLst/>
            </a:prstGeom>
            <a:ln>
              <a:solidFill>
                <a:schemeClr val="bg1">
                  <a:lumMod val="50000"/>
                </a:schemeClr>
              </a:solidFill>
            </a:ln>
          </p:spPr>
        </p:pic>
        <p:pic>
          <p:nvPicPr>
            <p:cNvPr id="23" name="図 22"/>
            <p:cNvPicPr>
              <a:picLocks noChangeAspect="1"/>
            </p:cNvPicPr>
            <p:nvPr/>
          </p:nvPicPr>
          <p:blipFill>
            <a:blip r:embed="rId5"/>
            <a:stretch>
              <a:fillRect/>
            </a:stretch>
          </p:blipFill>
          <p:spPr>
            <a:xfrm>
              <a:off x="814220" y="3576863"/>
              <a:ext cx="3048426" cy="1714740"/>
            </a:xfrm>
            <a:prstGeom prst="rect">
              <a:avLst/>
            </a:prstGeom>
            <a:ln>
              <a:solidFill>
                <a:schemeClr val="bg1">
                  <a:lumMod val="50000"/>
                </a:schemeClr>
              </a:solidFill>
            </a:ln>
          </p:spPr>
        </p:pic>
        <p:pic>
          <p:nvPicPr>
            <p:cNvPr id="24" name="図 23"/>
            <p:cNvPicPr>
              <a:picLocks noChangeAspect="1"/>
            </p:cNvPicPr>
            <p:nvPr/>
          </p:nvPicPr>
          <p:blipFill>
            <a:blip r:embed="rId6"/>
            <a:stretch>
              <a:fillRect/>
            </a:stretch>
          </p:blipFill>
          <p:spPr>
            <a:xfrm>
              <a:off x="966620" y="3729263"/>
              <a:ext cx="3048426" cy="1714740"/>
            </a:xfrm>
            <a:prstGeom prst="rect">
              <a:avLst/>
            </a:prstGeom>
            <a:ln>
              <a:solidFill>
                <a:schemeClr val="bg1">
                  <a:lumMod val="50000"/>
                </a:schemeClr>
              </a:solidFill>
            </a:ln>
          </p:spPr>
        </p:pic>
        <p:sp>
          <p:nvSpPr>
            <p:cNvPr id="2" name="テキスト ボックス 1"/>
            <p:cNvSpPr txBox="1"/>
            <p:nvPr/>
          </p:nvSpPr>
          <p:spPr>
            <a:xfrm>
              <a:off x="1309927" y="2332721"/>
              <a:ext cx="1752211" cy="646331"/>
            </a:xfrm>
            <a:prstGeom prst="rect">
              <a:avLst/>
            </a:prstGeom>
            <a:noFill/>
          </p:spPr>
          <p:txBody>
            <a:bodyPr wrap="none" rtlCol="0">
              <a:spAutoFit/>
            </a:bodyPr>
            <a:lstStyle/>
            <a:p>
              <a:r>
                <a:rPr kumimoji="1" lang="en-US" altLang="ja-JP" sz="3600" b="1" dirty="0" smtClean="0">
                  <a:solidFill>
                    <a:schemeClr val="bg1"/>
                  </a:solidFill>
                </a:rPr>
                <a:t>Step 1</a:t>
              </a:r>
              <a:endParaRPr kumimoji="1" lang="ja-JP" altLang="en-US" sz="3600" b="1" dirty="0">
                <a:solidFill>
                  <a:schemeClr val="bg1"/>
                </a:solidFill>
              </a:endParaRPr>
            </a:p>
          </p:txBody>
        </p:sp>
        <p:sp>
          <p:nvSpPr>
            <p:cNvPr id="31" name="テキスト ボックス 30"/>
            <p:cNvSpPr txBox="1"/>
            <p:nvPr/>
          </p:nvSpPr>
          <p:spPr>
            <a:xfrm>
              <a:off x="1365935" y="5661310"/>
              <a:ext cx="1156086" cy="400110"/>
            </a:xfrm>
            <a:prstGeom prst="rect">
              <a:avLst/>
            </a:prstGeom>
            <a:noFill/>
          </p:spPr>
          <p:txBody>
            <a:bodyPr wrap="none" rtlCol="0">
              <a:spAutoFit/>
            </a:bodyPr>
            <a:lstStyle/>
            <a:p>
              <a:r>
                <a:rPr kumimoji="1" lang="en-US" altLang="ja-JP" sz="2000" b="1" dirty="0" smtClean="0">
                  <a:solidFill>
                    <a:schemeClr val="bg1"/>
                  </a:solidFill>
                </a:rPr>
                <a:t>5 tasks</a:t>
              </a:r>
              <a:endParaRPr kumimoji="1" lang="ja-JP" altLang="en-US" sz="2000" b="1" dirty="0">
                <a:solidFill>
                  <a:schemeClr val="bg1"/>
                </a:solidFill>
              </a:endParaRPr>
            </a:p>
          </p:txBody>
        </p:sp>
      </p:grpSp>
      <p:grpSp>
        <p:nvGrpSpPr>
          <p:cNvPr id="6" name="グループ化 5"/>
          <p:cNvGrpSpPr/>
          <p:nvPr/>
        </p:nvGrpSpPr>
        <p:grpSpPr>
          <a:xfrm>
            <a:off x="4247340" y="2332735"/>
            <a:ext cx="3744926" cy="3728685"/>
            <a:chOff x="4247340" y="2332735"/>
            <a:chExt cx="3744926" cy="3728685"/>
          </a:xfrm>
        </p:grpSpPr>
        <p:pic>
          <p:nvPicPr>
            <p:cNvPr id="29" name="図 28"/>
            <p:cNvPicPr>
              <a:picLocks noChangeAspect="1"/>
            </p:cNvPicPr>
            <p:nvPr/>
          </p:nvPicPr>
          <p:blipFill>
            <a:blip r:embed="rId7"/>
            <a:stretch>
              <a:fillRect/>
            </a:stretch>
          </p:blipFill>
          <p:spPr>
            <a:xfrm>
              <a:off x="4247340" y="3132522"/>
              <a:ext cx="3048426" cy="1714740"/>
            </a:xfrm>
            <a:prstGeom prst="rect">
              <a:avLst/>
            </a:prstGeom>
            <a:ln>
              <a:solidFill>
                <a:schemeClr val="bg1">
                  <a:lumMod val="50000"/>
                </a:schemeClr>
              </a:solidFill>
            </a:ln>
          </p:spPr>
        </p:pic>
        <p:pic>
          <p:nvPicPr>
            <p:cNvPr id="28" name="図 27"/>
            <p:cNvPicPr>
              <a:picLocks noChangeAspect="1"/>
            </p:cNvPicPr>
            <p:nvPr/>
          </p:nvPicPr>
          <p:blipFill>
            <a:blip r:embed="rId8"/>
            <a:stretch>
              <a:fillRect/>
            </a:stretch>
          </p:blipFill>
          <p:spPr>
            <a:xfrm>
              <a:off x="4415216" y="3272471"/>
              <a:ext cx="3048426" cy="1714740"/>
            </a:xfrm>
            <a:prstGeom prst="rect">
              <a:avLst/>
            </a:prstGeom>
            <a:ln>
              <a:solidFill>
                <a:schemeClr val="bg1">
                  <a:lumMod val="50000"/>
                </a:schemeClr>
              </a:solidFill>
            </a:ln>
          </p:spPr>
        </p:pic>
        <p:pic>
          <p:nvPicPr>
            <p:cNvPr id="27" name="図 26"/>
            <p:cNvPicPr>
              <a:picLocks noChangeAspect="1"/>
            </p:cNvPicPr>
            <p:nvPr/>
          </p:nvPicPr>
          <p:blipFill>
            <a:blip r:embed="rId9"/>
            <a:stretch>
              <a:fillRect/>
            </a:stretch>
          </p:blipFill>
          <p:spPr>
            <a:xfrm>
              <a:off x="4605956" y="3416777"/>
              <a:ext cx="3048426" cy="1714740"/>
            </a:xfrm>
            <a:prstGeom prst="rect">
              <a:avLst/>
            </a:prstGeom>
            <a:ln>
              <a:solidFill>
                <a:schemeClr val="bg1">
                  <a:lumMod val="50000"/>
                </a:schemeClr>
              </a:solidFill>
            </a:ln>
          </p:spPr>
        </p:pic>
        <p:pic>
          <p:nvPicPr>
            <p:cNvPr id="16" name="図 15"/>
            <p:cNvPicPr>
              <a:picLocks noChangeAspect="1"/>
            </p:cNvPicPr>
            <p:nvPr/>
          </p:nvPicPr>
          <p:blipFill>
            <a:blip r:embed="rId10"/>
            <a:stretch>
              <a:fillRect/>
            </a:stretch>
          </p:blipFill>
          <p:spPr>
            <a:xfrm>
              <a:off x="4776836" y="3573020"/>
              <a:ext cx="3048426" cy="1714740"/>
            </a:xfrm>
            <a:prstGeom prst="rect">
              <a:avLst/>
            </a:prstGeom>
            <a:ln>
              <a:solidFill>
                <a:schemeClr val="bg1">
                  <a:lumMod val="50000"/>
                </a:schemeClr>
              </a:solidFill>
            </a:ln>
          </p:spPr>
        </p:pic>
        <p:pic>
          <p:nvPicPr>
            <p:cNvPr id="3" name="図 2"/>
            <p:cNvPicPr>
              <a:picLocks noChangeAspect="1"/>
            </p:cNvPicPr>
            <p:nvPr/>
          </p:nvPicPr>
          <p:blipFill>
            <a:blip r:embed="rId11"/>
            <a:stretch>
              <a:fillRect/>
            </a:stretch>
          </p:blipFill>
          <p:spPr>
            <a:xfrm>
              <a:off x="4943840" y="3729263"/>
              <a:ext cx="3048426" cy="1714740"/>
            </a:xfrm>
            <a:prstGeom prst="rect">
              <a:avLst/>
            </a:prstGeom>
            <a:ln>
              <a:solidFill>
                <a:schemeClr val="bg1">
                  <a:lumMod val="50000"/>
                </a:schemeClr>
              </a:solidFill>
            </a:ln>
          </p:spPr>
        </p:pic>
        <p:sp>
          <p:nvSpPr>
            <p:cNvPr id="26" name="テキスト ボックス 25"/>
            <p:cNvSpPr txBox="1"/>
            <p:nvPr/>
          </p:nvSpPr>
          <p:spPr>
            <a:xfrm>
              <a:off x="5254063" y="2332735"/>
              <a:ext cx="1752211" cy="646331"/>
            </a:xfrm>
            <a:prstGeom prst="rect">
              <a:avLst/>
            </a:prstGeom>
            <a:noFill/>
          </p:spPr>
          <p:txBody>
            <a:bodyPr wrap="none" rtlCol="0">
              <a:spAutoFit/>
            </a:bodyPr>
            <a:lstStyle/>
            <a:p>
              <a:r>
                <a:rPr kumimoji="1" lang="en-US" altLang="ja-JP" sz="3600" b="1" dirty="0" smtClean="0">
                  <a:solidFill>
                    <a:schemeClr val="bg1"/>
                  </a:solidFill>
                </a:rPr>
                <a:t>Step 2</a:t>
              </a:r>
              <a:endParaRPr kumimoji="1" lang="ja-JP" altLang="en-US" sz="3600" b="1" dirty="0">
                <a:solidFill>
                  <a:schemeClr val="bg1"/>
                </a:solidFill>
              </a:endParaRPr>
            </a:p>
          </p:txBody>
        </p:sp>
        <p:sp>
          <p:nvSpPr>
            <p:cNvPr id="32" name="テキスト ボックス 31"/>
            <p:cNvSpPr txBox="1"/>
            <p:nvPr/>
          </p:nvSpPr>
          <p:spPr>
            <a:xfrm>
              <a:off x="5310071" y="5661310"/>
              <a:ext cx="1156086" cy="400110"/>
            </a:xfrm>
            <a:prstGeom prst="rect">
              <a:avLst/>
            </a:prstGeom>
            <a:noFill/>
          </p:spPr>
          <p:txBody>
            <a:bodyPr wrap="none" rtlCol="0">
              <a:spAutoFit/>
            </a:bodyPr>
            <a:lstStyle/>
            <a:p>
              <a:r>
                <a:rPr kumimoji="1" lang="en-US" altLang="ja-JP" sz="2000" b="1" dirty="0" smtClean="0">
                  <a:solidFill>
                    <a:schemeClr val="bg1"/>
                  </a:solidFill>
                </a:rPr>
                <a:t>5 tasks</a:t>
              </a:r>
              <a:endParaRPr kumimoji="1" lang="ja-JP" altLang="en-US" sz="2000" b="1" dirty="0">
                <a:solidFill>
                  <a:schemeClr val="bg1"/>
                </a:solidFill>
              </a:endParaRPr>
            </a:p>
          </p:txBody>
        </p:sp>
      </p:grpSp>
      <p:grpSp>
        <p:nvGrpSpPr>
          <p:cNvPr id="7" name="グループ化 6"/>
          <p:cNvGrpSpPr/>
          <p:nvPr/>
        </p:nvGrpSpPr>
        <p:grpSpPr>
          <a:xfrm>
            <a:off x="8449346" y="2327488"/>
            <a:ext cx="3215430" cy="3733932"/>
            <a:chOff x="8449346" y="2327488"/>
            <a:chExt cx="3215430" cy="3733932"/>
          </a:xfrm>
        </p:grpSpPr>
        <p:pic>
          <p:nvPicPr>
            <p:cNvPr id="18" name="図 17"/>
            <p:cNvPicPr>
              <a:picLocks noChangeAspect="1"/>
            </p:cNvPicPr>
            <p:nvPr/>
          </p:nvPicPr>
          <p:blipFill>
            <a:blip r:embed="rId12"/>
            <a:stretch>
              <a:fillRect/>
            </a:stretch>
          </p:blipFill>
          <p:spPr>
            <a:xfrm>
              <a:off x="8449346" y="3573020"/>
              <a:ext cx="3048426" cy="1714740"/>
            </a:xfrm>
            <a:prstGeom prst="rect">
              <a:avLst/>
            </a:prstGeom>
            <a:ln>
              <a:solidFill>
                <a:schemeClr val="bg1">
                  <a:lumMod val="50000"/>
                </a:schemeClr>
              </a:solidFill>
            </a:ln>
          </p:spPr>
        </p:pic>
        <p:pic>
          <p:nvPicPr>
            <p:cNvPr id="19" name="図 18"/>
            <p:cNvPicPr>
              <a:picLocks noChangeAspect="1"/>
            </p:cNvPicPr>
            <p:nvPr/>
          </p:nvPicPr>
          <p:blipFill>
            <a:blip r:embed="rId13"/>
            <a:stretch>
              <a:fillRect/>
            </a:stretch>
          </p:blipFill>
          <p:spPr>
            <a:xfrm>
              <a:off x="8616350" y="3729263"/>
              <a:ext cx="3048426" cy="1714740"/>
            </a:xfrm>
            <a:prstGeom prst="rect">
              <a:avLst/>
            </a:prstGeom>
            <a:ln>
              <a:solidFill>
                <a:schemeClr val="bg1">
                  <a:lumMod val="50000"/>
                </a:schemeClr>
              </a:solidFill>
            </a:ln>
          </p:spPr>
        </p:pic>
        <p:sp>
          <p:nvSpPr>
            <p:cNvPr id="30" name="テキスト ボックス 29"/>
            <p:cNvSpPr txBox="1"/>
            <p:nvPr/>
          </p:nvSpPr>
          <p:spPr>
            <a:xfrm>
              <a:off x="9198199" y="2327488"/>
              <a:ext cx="1752211" cy="646331"/>
            </a:xfrm>
            <a:prstGeom prst="rect">
              <a:avLst/>
            </a:prstGeom>
            <a:noFill/>
          </p:spPr>
          <p:txBody>
            <a:bodyPr wrap="none" rtlCol="0">
              <a:spAutoFit/>
            </a:bodyPr>
            <a:lstStyle/>
            <a:p>
              <a:r>
                <a:rPr kumimoji="1" lang="en-US" altLang="ja-JP" sz="3600" b="1" dirty="0" smtClean="0">
                  <a:solidFill>
                    <a:schemeClr val="bg1"/>
                  </a:solidFill>
                </a:rPr>
                <a:t>Step 3</a:t>
              </a:r>
              <a:endParaRPr kumimoji="1" lang="ja-JP" altLang="en-US" sz="3600" b="1" dirty="0">
                <a:solidFill>
                  <a:schemeClr val="bg1"/>
                </a:solidFill>
              </a:endParaRPr>
            </a:p>
          </p:txBody>
        </p:sp>
        <p:sp>
          <p:nvSpPr>
            <p:cNvPr id="33" name="テキスト ボックス 32"/>
            <p:cNvSpPr txBox="1"/>
            <p:nvPr/>
          </p:nvSpPr>
          <p:spPr>
            <a:xfrm>
              <a:off x="9254207" y="5661310"/>
              <a:ext cx="1156086" cy="400110"/>
            </a:xfrm>
            <a:prstGeom prst="rect">
              <a:avLst/>
            </a:prstGeom>
            <a:noFill/>
          </p:spPr>
          <p:txBody>
            <a:bodyPr wrap="none" rtlCol="0">
              <a:spAutoFit/>
            </a:bodyPr>
            <a:lstStyle/>
            <a:p>
              <a:r>
                <a:rPr lang="en-US" altLang="ja-JP" sz="2000" b="1" dirty="0" smtClean="0">
                  <a:solidFill>
                    <a:schemeClr val="bg1"/>
                  </a:solidFill>
                </a:rPr>
                <a:t>2 tasks</a:t>
              </a:r>
              <a:endParaRPr kumimoji="1" lang="ja-JP" altLang="en-US" sz="2000" b="1" dirty="0">
                <a:solidFill>
                  <a:schemeClr val="bg1"/>
                </a:solidFill>
              </a:endParaRPr>
            </a:p>
          </p:txBody>
        </p:sp>
      </p:grpSp>
      <p:sp>
        <p:nvSpPr>
          <p:cNvPr id="4" name="右矢印 3"/>
          <p:cNvSpPr/>
          <p:nvPr/>
        </p:nvSpPr>
        <p:spPr bwMode="auto">
          <a:xfrm>
            <a:off x="3891483" y="2335600"/>
            <a:ext cx="533235" cy="484632"/>
          </a:xfrm>
          <a:prstGeom prst="rightArrow">
            <a:avLst/>
          </a:prstGeom>
          <a:solidFill>
            <a:schemeClr val="bg1"/>
          </a:solidFill>
          <a:ln>
            <a:noFill/>
          </a:ln>
          <a:ex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5" name="右矢印 34"/>
          <p:cNvSpPr/>
          <p:nvPr/>
        </p:nvSpPr>
        <p:spPr bwMode="auto">
          <a:xfrm>
            <a:off x="7836392" y="2335600"/>
            <a:ext cx="533235" cy="484632"/>
          </a:xfrm>
          <a:prstGeom prst="rightArrow">
            <a:avLst/>
          </a:prstGeom>
          <a:solidFill>
            <a:schemeClr val="bg1"/>
          </a:solidFill>
          <a:ln>
            <a:noFill/>
          </a:ln>
          <a:ex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7" name="テキスト プレースホルダー 7"/>
          <p:cNvSpPr txBox="1">
            <a:spLocks/>
          </p:cNvSpPr>
          <p:nvPr/>
        </p:nvSpPr>
        <p:spPr bwMode="gray">
          <a:xfrm>
            <a:off x="239916" y="817532"/>
            <a:ext cx="11712168" cy="1030883"/>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800" b="1" kern="0" dirty="0" smtClean="0">
                <a:solidFill>
                  <a:srgbClr val="005DD6"/>
                </a:solidFill>
                <a:effectLst>
                  <a:glow rad="152400">
                    <a:srgbClr val="FFFFFF"/>
                  </a:glow>
                </a:effectLst>
                <a:latin typeface="メイリオ"/>
              </a:rPr>
              <a:t>More specifically, it can be solved with </a:t>
            </a:r>
            <a:r>
              <a:rPr lang="en-US" altLang="ja-JP" sz="2800" b="1" kern="0" dirty="0" smtClean="0">
                <a:solidFill>
                  <a:srgbClr val="C00000"/>
                </a:solidFill>
                <a:effectLst>
                  <a:glow rad="152400">
                    <a:srgbClr val="FFFFFF"/>
                  </a:glow>
                </a:effectLst>
                <a:latin typeface="メイリオ"/>
              </a:rPr>
              <a:t>12 smaller tasks.</a:t>
            </a:r>
            <a:endParaRPr lang="en-US" altLang="ja-JP" sz="2800" b="1" kern="0" dirty="0">
              <a:solidFill>
                <a:srgbClr val="005DD6"/>
              </a:solidFill>
              <a:effectLst>
                <a:glow rad="152400">
                  <a:srgbClr val="FFFFFF"/>
                </a:glow>
              </a:effectLst>
              <a:latin typeface="メイリオ"/>
              <a:ea typeface="メイリオ"/>
            </a:endParaRPr>
          </a:p>
        </p:txBody>
      </p:sp>
      <p:sp>
        <p:nvSpPr>
          <p:cNvPr id="39" name="タイトル 32"/>
          <p:cNvSpPr txBox="1">
            <a:spLocks/>
          </p:cNvSpPr>
          <p:nvPr/>
        </p:nvSpPr>
        <p:spPr>
          <a:xfrm>
            <a:off x="83429" y="116600"/>
            <a:ext cx="11712000" cy="468000"/>
          </a:xfrm>
          <a:prstGeom prst="rect">
            <a:avLst/>
          </a:prstGeom>
        </p:spPr>
        <p:txBody>
          <a:bodyPr/>
          <a:lst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sz="2000" dirty="0"/>
              <a:t>【Defensive automation】 Guidebook for improving system C</a:t>
            </a:r>
            <a:r>
              <a:rPr lang="en-US" altLang="ja-JP" sz="2000" dirty="0" smtClean="0"/>
              <a:t>onstruction/Operation(3/5</a:t>
            </a:r>
            <a:r>
              <a:rPr lang="en-US" altLang="ja-JP" sz="2000" dirty="0"/>
              <a:t>)</a:t>
            </a:r>
            <a:endParaRPr lang="ja-JP" altLang="en-US" sz="2000" kern="0" dirty="0"/>
          </a:p>
        </p:txBody>
      </p:sp>
      <p:sp>
        <p:nvSpPr>
          <p:cNvPr id="34" name="正方形/長方形 33"/>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a:solidFill>
                  <a:srgbClr val="173E70"/>
                </a:solidFill>
                <a:effectLst>
                  <a:glow rad="63500">
                    <a:schemeClr val="bg1"/>
                  </a:glow>
                </a:effectLst>
                <a:latin typeface="+mn-ea"/>
              </a:rPr>
              <a:t>Ref.</a:t>
            </a:r>
            <a:endParaRPr lang="ja-JP" altLang="en-US" sz="2800" b="1" dirty="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1852372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0878" y="80600"/>
            <a:ext cx="11712000" cy="468000"/>
          </a:xfrm>
        </p:spPr>
        <p:txBody>
          <a:bodyPr>
            <a:normAutofit/>
          </a:bodyPr>
          <a:lstStyle/>
          <a:p>
            <a:r>
              <a:rPr lang="en-US" altLang="ja-JP" sz="2000" dirty="0"/>
              <a:t>【Defensive automation】 Guidebook for improving system C</a:t>
            </a:r>
            <a:r>
              <a:rPr lang="en-US" altLang="ja-JP" sz="2000" dirty="0" smtClean="0"/>
              <a:t>onstruction/Operation(4/5</a:t>
            </a:r>
            <a:r>
              <a:rPr lang="en-US" altLang="ja-JP" sz="2000" dirty="0"/>
              <a:t>)</a:t>
            </a:r>
            <a:endParaRPr kumimoji="1" lang="ja-JP" altLang="en-US" sz="2000" dirty="0"/>
          </a:p>
        </p:txBody>
      </p:sp>
      <p:sp>
        <p:nvSpPr>
          <p:cNvPr id="4" name="正方形/長方形 3"/>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a:solidFill>
                  <a:srgbClr val="173E70"/>
                </a:solidFill>
                <a:effectLst>
                  <a:glow rad="63500">
                    <a:schemeClr val="bg1"/>
                  </a:glow>
                </a:effectLst>
                <a:latin typeface="+mn-ea"/>
              </a:rPr>
              <a:t>Ref.</a:t>
            </a:r>
            <a:endParaRPr lang="ja-JP" altLang="en-US" sz="2800" b="1" dirty="0">
              <a:solidFill>
                <a:srgbClr val="173E70"/>
              </a:solidFill>
              <a:effectLst>
                <a:glow rad="63500">
                  <a:schemeClr val="bg1"/>
                </a:glow>
              </a:effectLst>
              <a:latin typeface="+mn-ea"/>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2630"/>
            <a:ext cx="12192000" cy="5905500"/>
          </a:xfrm>
          <a:prstGeom prst="rect">
            <a:avLst/>
          </a:prstGeom>
        </p:spPr>
      </p:pic>
    </p:spTree>
    <p:extLst>
      <p:ext uri="{BB962C8B-B14F-4D97-AF65-F5344CB8AC3E}">
        <p14:creationId xmlns:p14="http://schemas.microsoft.com/office/powerpoint/2010/main" val="706835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77940"/>
            <a:ext cx="11712000" cy="468000"/>
          </a:xfrm>
        </p:spPr>
        <p:txBody>
          <a:bodyPr>
            <a:normAutofit/>
          </a:bodyPr>
          <a:lstStyle/>
          <a:p>
            <a:r>
              <a:rPr lang="en-US" altLang="ja-JP" sz="2000" dirty="0"/>
              <a:t>【Defensive automation】 Guidebook for improving system C</a:t>
            </a:r>
            <a:r>
              <a:rPr lang="en-US" altLang="ja-JP" sz="2000" dirty="0" smtClean="0"/>
              <a:t>onstruction/Operation(5/5</a:t>
            </a:r>
            <a:r>
              <a:rPr lang="en-US" altLang="ja-JP" sz="2000" dirty="0"/>
              <a:t>)</a:t>
            </a:r>
            <a:endParaRPr kumimoji="1" lang="ja-JP" altLang="en-US" sz="2000" dirty="0"/>
          </a:p>
        </p:txBody>
      </p:sp>
      <p:sp>
        <p:nvSpPr>
          <p:cNvPr id="11" name="テキスト プレースホルダー 7"/>
          <p:cNvSpPr txBox="1">
            <a:spLocks/>
          </p:cNvSpPr>
          <p:nvPr/>
        </p:nvSpPr>
        <p:spPr bwMode="gray">
          <a:xfrm>
            <a:off x="239916" y="831942"/>
            <a:ext cx="11712168" cy="80059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marL="0" marR="0" lvl="0" indent="0" algn="ctr" defTabSz="914400" rtl="0" eaLnBrk="1" fontAlgn="base" latinLnBrk="0" hangingPunct="1">
              <a:lnSpc>
                <a:spcPct val="100000"/>
              </a:lnSpc>
              <a:spcBef>
                <a:spcPts val="500"/>
              </a:spcBef>
              <a:spcAft>
                <a:spcPct val="0"/>
              </a:spcAft>
              <a:buClr>
                <a:srgbClr val="002B62"/>
              </a:buClr>
              <a:buSzTx/>
              <a:buFont typeface="Arial" panose="020B0604020202020204" pitchFamily="34" charset="0"/>
              <a:buNone/>
              <a:tabLst/>
              <a:defRPr/>
            </a:pPr>
            <a:r>
              <a:rPr kumimoji="1" lang="en-US" altLang="ja-JP" sz="2400" b="1" i="0" u="none" strike="noStrike" kern="0" cap="none" spc="0" normalizeH="0" baseline="0" noProof="0" dirty="0" smtClean="0">
                <a:ln>
                  <a:noFill/>
                </a:ln>
                <a:solidFill>
                  <a:srgbClr val="005DD6"/>
                </a:solidFill>
                <a:effectLst>
                  <a:glow rad="152400">
                    <a:srgbClr val="FFFFFF"/>
                  </a:glow>
                </a:effectLst>
                <a:uLnTx/>
                <a:uFillTx/>
                <a:latin typeface="メイリオ"/>
                <a:ea typeface="メイリオ"/>
              </a:rPr>
              <a:t>The guide can be downloaded from the OSS</a:t>
            </a:r>
            <a:br>
              <a:rPr kumimoji="1" lang="en-US" altLang="ja-JP" sz="2400" b="1" i="0" u="none" strike="noStrike" kern="0" cap="none" spc="0" normalizeH="0" baseline="0" noProof="0" dirty="0" smtClean="0">
                <a:ln>
                  <a:noFill/>
                </a:ln>
                <a:solidFill>
                  <a:srgbClr val="005DD6"/>
                </a:solidFill>
                <a:effectLst>
                  <a:glow rad="152400">
                    <a:srgbClr val="FFFFFF"/>
                  </a:glow>
                </a:effectLst>
                <a:uLnTx/>
                <a:uFillTx/>
                <a:latin typeface="メイリオ"/>
                <a:ea typeface="メイリオ"/>
              </a:rPr>
            </a:br>
            <a:r>
              <a:rPr kumimoji="1" lang="en-US" altLang="ja-JP" sz="2400" b="1" i="0" u="none" strike="noStrike" kern="0" cap="none" spc="0" normalizeH="0" baseline="0" noProof="0" dirty="0" smtClean="0">
                <a:ln>
                  <a:noFill/>
                </a:ln>
                <a:solidFill>
                  <a:srgbClr val="005DD6"/>
                </a:solidFill>
                <a:effectLst>
                  <a:glow rad="152400">
                    <a:srgbClr val="FFFFFF"/>
                  </a:glow>
                </a:effectLst>
                <a:uLnTx/>
                <a:uFillTx/>
                <a:latin typeface="メイリオ"/>
                <a:ea typeface="メイリオ"/>
              </a:rPr>
              <a:t>Community site</a:t>
            </a:r>
          </a:p>
        </p:txBody>
      </p:sp>
      <p:sp>
        <p:nvSpPr>
          <p:cNvPr id="5" name="正方形/長方形 4"/>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a:solidFill>
                  <a:srgbClr val="173E70"/>
                </a:solidFill>
                <a:effectLst>
                  <a:glow rad="63500">
                    <a:schemeClr val="bg1"/>
                  </a:glow>
                </a:effectLst>
                <a:latin typeface="+mn-ea"/>
              </a:rPr>
              <a:t>Ref.</a:t>
            </a:r>
            <a:endParaRPr lang="ja-JP" altLang="en-US" sz="2800" b="1" dirty="0">
              <a:solidFill>
                <a:srgbClr val="173E70"/>
              </a:solidFill>
              <a:effectLst>
                <a:glow rad="63500">
                  <a:schemeClr val="bg1"/>
                </a:glow>
              </a:effectLst>
              <a:latin typeface="+mn-ea"/>
            </a:endParaRPr>
          </a:p>
        </p:txBody>
      </p:sp>
      <p:pic>
        <p:nvPicPr>
          <p:cNvPr id="4" name="図 3"/>
          <p:cNvPicPr>
            <a:picLocks noChangeAspect="1"/>
          </p:cNvPicPr>
          <p:nvPr/>
        </p:nvPicPr>
        <p:blipFill>
          <a:blip r:embed="rId2"/>
          <a:stretch>
            <a:fillRect/>
          </a:stretch>
        </p:blipFill>
        <p:spPr>
          <a:xfrm>
            <a:off x="551490" y="2408891"/>
            <a:ext cx="6408890" cy="3773360"/>
          </a:xfrm>
          <a:prstGeom prst="rect">
            <a:avLst/>
          </a:prstGeom>
        </p:spPr>
      </p:pic>
      <p:pic>
        <p:nvPicPr>
          <p:cNvPr id="8" name="図 7"/>
          <p:cNvPicPr>
            <a:picLocks noChangeAspect="1"/>
          </p:cNvPicPr>
          <p:nvPr/>
        </p:nvPicPr>
        <p:blipFill>
          <a:blip r:embed="rId3"/>
          <a:stretch>
            <a:fillRect/>
          </a:stretch>
        </p:blipFill>
        <p:spPr>
          <a:xfrm>
            <a:off x="7536459" y="2624921"/>
            <a:ext cx="1032143" cy="432060"/>
          </a:xfrm>
          <a:prstGeom prst="rect">
            <a:avLst/>
          </a:prstGeom>
        </p:spPr>
      </p:pic>
      <p:pic>
        <p:nvPicPr>
          <p:cNvPr id="9" name="図 8"/>
          <p:cNvPicPr>
            <a:picLocks noChangeAspect="1"/>
          </p:cNvPicPr>
          <p:nvPr/>
        </p:nvPicPr>
        <p:blipFill>
          <a:blip r:embed="rId4"/>
          <a:stretch>
            <a:fillRect/>
          </a:stretch>
        </p:blipFill>
        <p:spPr>
          <a:xfrm>
            <a:off x="7608501" y="3735691"/>
            <a:ext cx="1923951" cy="1119760"/>
          </a:xfrm>
          <a:prstGeom prst="rect">
            <a:avLst/>
          </a:prstGeom>
        </p:spPr>
      </p:pic>
      <p:pic>
        <p:nvPicPr>
          <p:cNvPr id="13" name="図 12"/>
          <p:cNvPicPr>
            <a:picLocks noChangeAspect="1"/>
          </p:cNvPicPr>
          <p:nvPr/>
        </p:nvPicPr>
        <p:blipFill>
          <a:blip r:embed="rId5"/>
          <a:stretch>
            <a:fillRect/>
          </a:stretch>
        </p:blipFill>
        <p:spPr>
          <a:xfrm>
            <a:off x="7608501" y="5615581"/>
            <a:ext cx="2705100" cy="504825"/>
          </a:xfrm>
          <a:prstGeom prst="rect">
            <a:avLst/>
          </a:prstGeom>
        </p:spPr>
      </p:pic>
      <p:sp>
        <p:nvSpPr>
          <p:cNvPr id="14" name="正方形/長方形 13"/>
          <p:cNvSpPr/>
          <p:nvPr/>
        </p:nvSpPr>
        <p:spPr bwMode="auto">
          <a:xfrm>
            <a:off x="2072343" y="2393742"/>
            <a:ext cx="421125" cy="193579"/>
          </a:xfrm>
          <a:prstGeom prst="rect">
            <a:avLst/>
          </a:prstGeom>
          <a:noFill/>
          <a:ln w="28575" cap="flat" cmpd="sng" algn="ctr">
            <a:solidFill>
              <a:srgbClr val="FFC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16" name="カギ線コネクタ 15"/>
          <p:cNvCxnSpPr>
            <a:endCxn id="8" idx="1"/>
          </p:cNvCxnSpPr>
          <p:nvPr/>
        </p:nvCxnSpPr>
        <p:spPr bwMode="auto">
          <a:xfrm>
            <a:off x="2493468" y="2393742"/>
            <a:ext cx="5042991" cy="447209"/>
          </a:xfrm>
          <a:prstGeom prst="bentConnector3">
            <a:avLst>
              <a:gd name="adj1" fmla="val 91250"/>
            </a:avLst>
          </a:prstGeom>
          <a:solidFill>
            <a:schemeClr val="bg1"/>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2" name="正方形/長方形 21"/>
          <p:cNvSpPr/>
          <p:nvPr/>
        </p:nvSpPr>
        <p:spPr bwMode="auto">
          <a:xfrm>
            <a:off x="7608501" y="3757099"/>
            <a:ext cx="1923951" cy="1098352"/>
          </a:xfrm>
          <a:prstGeom prst="rect">
            <a:avLst/>
          </a:prstGeom>
          <a:noFill/>
          <a:ln w="28575" cap="flat" cmpd="sng" algn="ctr">
            <a:solidFill>
              <a:srgbClr val="FFC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正方形/長方形 22"/>
          <p:cNvSpPr/>
          <p:nvPr/>
        </p:nvSpPr>
        <p:spPr bwMode="auto">
          <a:xfrm>
            <a:off x="7519257" y="2624921"/>
            <a:ext cx="1049345" cy="414786"/>
          </a:xfrm>
          <a:prstGeom prst="rect">
            <a:avLst/>
          </a:prstGeom>
          <a:noFill/>
          <a:ln w="28575" cap="flat" cmpd="sng" algn="ctr">
            <a:solidFill>
              <a:srgbClr val="FFC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5051556" y="2587321"/>
            <a:ext cx="800678" cy="479456"/>
          </a:xfrm>
          <a:prstGeom prst="rect">
            <a:avLst/>
          </a:prstGeom>
          <a:noFill/>
          <a:ln w="28575" cap="flat" cmpd="sng" algn="ctr">
            <a:solidFill>
              <a:srgbClr val="FFC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6" name="カギ線コネクタ 25"/>
          <p:cNvCxnSpPr/>
          <p:nvPr/>
        </p:nvCxnSpPr>
        <p:spPr bwMode="auto">
          <a:xfrm>
            <a:off x="5852234" y="3062476"/>
            <a:ext cx="1756267" cy="1194995"/>
          </a:xfrm>
          <a:prstGeom prst="bentConnector3">
            <a:avLst>
              <a:gd name="adj1" fmla="val 67788"/>
            </a:avLst>
          </a:prstGeom>
          <a:solidFill>
            <a:schemeClr val="bg1"/>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正方形/長方形 38"/>
          <p:cNvSpPr/>
          <p:nvPr/>
        </p:nvSpPr>
        <p:spPr bwMode="auto">
          <a:xfrm>
            <a:off x="2027235" y="3948622"/>
            <a:ext cx="1015695" cy="258814"/>
          </a:xfrm>
          <a:prstGeom prst="rect">
            <a:avLst/>
          </a:prstGeom>
          <a:noFill/>
          <a:ln w="28575" cap="flat" cmpd="sng" algn="ctr">
            <a:solidFill>
              <a:srgbClr val="FFC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40" name="カギ線コネクタ 39"/>
          <p:cNvCxnSpPr>
            <a:endCxn id="42" idx="1"/>
          </p:cNvCxnSpPr>
          <p:nvPr/>
        </p:nvCxnSpPr>
        <p:spPr bwMode="auto">
          <a:xfrm>
            <a:off x="3050149" y="4078029"/>
            <a:ext cx="4558352" cy="1789964"/>
          </a:xfrm>
          <a:prstGeom prst="bentConnector3">
            <a:avLst>
              <a:gd name="adj1" fmla="val 74239"/>
            </a:avLst>
          </a:prstGeom>
          <a:solidFill>
            <a:schemeClr val="bg1"/>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2" name="正方形/長方形 41"/>
          <p:cNvSpPr/>
          <p:nvPr/>
        </p:nvSpPr>
        <p:spPr bwMode="auto">
          <a:xfrm>
            <a:off x="7608501" y="5615580"/>
            <a:ext cx="2705100" cy="504825"/>
          </a:xfrm>
          <a:prstGeom prst="rect">
            <a:avLst/>
          </a:prstGeom>
          <a:noFill/>
          <a:ln w="28575" cap="flat" cmpd="sng" algn="ctr">
            <a:solidFill>
              <a:srgbClr val="FFC000"/>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45" name="図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3480" y="2247253"/>
            <a:ext cx="1412720" cy="1412720"/>
          </a:xfrm>
          <a:prstGeom prst="rect">
            <a:avLst/>
          </a:prstGeom>
        </p:spPr>
      </p:pic>
      <p:sp>
        <p:nvSpPr>
          <p:cNvPr id="46" name="二等辺三角形 45"/>
          <p:cNvSpPr/>
          <p:nvPr/>
        </p:nvSpPr>
        <p:spPr bwMode="auto">
          <a:xfrm rot="10800000">
            <a:off x="7810906" y="2247506"/>
            <a:ext cx="463309" cy="270463"/>
          </a:xfrm>
          <a:prstGeom prst="triangle">
            <a:avLst/>
          </a:prstGeom>
          <a:solidFill>
            <a:srgbClr val="FFC000"/>
          </a:solidFill>
          <a:ln>
            <a:solidFill>
              <a:schemeClr val="bg1"/>
            </a:solidFill>
          </a:ln>
          <a:ex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7" name="二等辺三角形 46"/>
          <p:cNvSpPr/>
          <p:nvPr/>
        </p:nvSpPr>
        <p:spPr bwMode="auto">
          <a:xfrm rot="10800000">
            <a:off x="7874552" y="5145270"/>
            <a:ext cx="454018" cy="275351"/>
          </a:xfrm>
          <a:prstGeom prst="triangle">
            <a:avLst/>
          </a:prstGeom>
          <a:solidFill>
            <a:srgbClr val="FFC000"/>
          </a:solidFill>
          <a:ln>
            <a:solidFill>
              <a:schemeClr val="bg1"/>
            </a:solidFill>
          </a:ln>
          <a:ex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8" name="二等辺三角形 47"/>
          <p:cNvSpPr/>
          <p:nvPr/>
        </p:nvSpPr>
        <p:spPr bwMode="auto">
          <a:xfrm rot="10800000">
            <a:off x="7874552" y="3329525"/>
            <a:ext cx="454018" cy="264016"/>
          </a:xfrm>
          <a:prstGeom prst="triangle">
            <a:avLst/>
          </a:prstGeom>
          <a:solidFill>
            <a:srgbClr val="FFC000"/>
          </a:solidFill>
          <a:ln>
            <a:solidFill>
              <a:schemeClr val="bg1"/>
            </a:solidFill>
          </a:ln>
          <a:ex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0" name="テキスト ボックス 49"/>
          <p:cNvSpPr txBox="1"/>
          <p:nvPr/>
        </p:nvSpPr>
        <p:spPr>
          <a:xfrm>
            <a:off x="682093" y="1615077"/>
            <a:ext cx="9797747" cy="646331"/>
          </a:xfrm>
          <a:prstGeom prst="rect">
            <a:avLst/>
          </a:prstGeom>
          <a:noFill/>
        </p:spPr>
        <p:txBody>
          <a:bodyPr wrap="none" rtlCol="0">
            <a:spAutoFit/>
          </a:bodyPr>
          <a:lstStyle/>
          <a:p>
            <a:r>
              <a:rPr kumimoji="1" lang="en-US" altLang="ja-JP" b="1" dirty="0" smtClean="0">
                <a:solidFill>
                  <a:schemeClr val="bg1"/>
                </a:solidFill>
              </a:rPr>
              <a:t>Exastro</a:t>
            </a:r>
            <a:r>
              <a:rPr kumimoji="1" lang="ja-JP" altLang="en-US" b="1" dirty="0" smtClean="0">
                <a:solidFill>
                  <a:schemeClr val="bg1"/>
                </a:solidFill>
              </a:rPr>
              <a:t> </a:t>
            </a:r>
            <a:r>
              <a:rPr kumimoji="1" lang="en-US" altLang="ja-JP" b="1" dirty="0" smtClean="0">
                <a:solidFill>
                  <a:schemeClr val="bg1"/>
                </a:solidFill>
              </a:rPr>
              <a:t>IT</a:t>
            </a:r>
            <a:r>
              <a:rPr lang="ja-JP" altLang="en-US" b="1" dirty="0">
                <a:solidFill>
                  <a:schemeClr val="bg1"/>
                </a:solidFill>
              </a:rPr>
              <a:t> </a:t>
            </a:r>
            <a:r>
              <a:rPr kumimoji="1" lang="en-US" altLang="ja-JP" b="1" dirty="0" smtClean="0">
                <a:solidFill>
                  <a:schemeClr val="bg1"/>
                </a:solidFill>
              </a:rPr>
              <a:t>Automation</a:t>
            </a:r>
            <a:r>
              <a:rPr lang="ja-JP" altLang="en-US" b="1" dirty="0">
                <a:solidFill>
                  <a:schemeClr val="bg1"/>
                </a:solidFill>
              </a:rPr>
              <a:t> </a:t>
            </a:r>
            <a:r>
              <a:rPr kumimoji="1" lang="en-US" altLang="ja-JP" b="1" dirty="0" smtClean="0">
                <a:solidFill>
                  <a:schemeClr val="bg1"/>
                </a:solidFill>
              </a:rPr>
              <a:t>Community</a:t>
            </a:r>
            <a:r>
              <a:rPr kumimoji="1" lang="ja-JP" altLang="en-US" b="1" dirty="0" smtClean="0">
                <a:solidFill>
                  <a:schemeClr val="bg1"/>
                </a:solidFill>
              </a:rPr>
              <a:t> </a:t>
            </a:r>
            <a:r>
              <a:rPr lang="en-US" altLang="ja-JP" b="1" dirty="0">
                <a:solidFill>
                  <a:schemeClr val="bg1"/>
                </a:solidFill>
              </a:rPr>
              <a:t>site</a:t>
            </a:r>
            <a:r>
              <a:rPr lang="en-US" altLang="ja-JP" b="1" dirty="0" smtClean="0">
                <a:solidFill>
                  <a:schemeClr val="bg1"/>
                </a:solidFill>
              </a:rPr>
              <a:t>:</a:t>
            </a:r>
            <a:br>
              <a:rPr lang="en-US" altLang="ja-JP" b="1" dirty="0" smtClean="0">
                <a:solidFill>
                  <a:schemeClr val="bg1"/>
                </a:solidFill>
              </a:rPr>
            </a:br>
            <a:r>
              <a:rPr lang="en-US" altLang="ja-JP" b="1" dirty="0" smtClean="0">
                <a:solidFill>
                  <a:schemeClr val="bg1"/>
                </a:solidFill>
              </a:rPr>
              <a:t>		</a:t>
            </a:r>
            <a:r>
              <a:rPr lang="en-US" altLang="ja-JP" b="1" dirty="0" smtClean="0">
                <a:solidFill>
                  <a:schemeClr val="bg1"/>
                </a:solidFill>
                <a:hlinkClick r:id="rId7"/>
              </a:rPr>
              <a:t>https</a:t>
            </a:r>
            <a:r>
              <a:rPr lang="en-US" altLang="ja-JP" b="1" dirty="0">
                <a:solidFill>
                  <a:schemeClr val="bg1"/>
                </a:solidFill>
                <a:hlinkClick r:id="rId7"/>
              </a:rPr>
              <a:t>://exastro-suite.github.io/it-automation-docs/index.html</a:t>
            </a:r>
            <a:endParaRPr kumimoji="1" lang="ja-JP" altLang="en-US" b="1" dirty="0">
              <a:solidFill>
                <a:schemeClr val="bg1"/>
              </a:solidFill>
            </a:endParaRPr>
          </a:p>
        </p:txBody>
      </p:sp>
    </p:spTree>
    <p:extLst>
      <p:ext uri="{BB962C8B-B14F-4D97-AF65-F5344CB8AC3E}">
        <p14:creationId xmlns:p14="http://schemas.microsoft.com/office/powerpoint/2010/main" val="742299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Reference 5)</a:t>
            </a:r>
            <a:r>
              <a:rPr lang="ja-JP" altLang="en-US" sz="3600" b="1" dirty="0" smtClean="0"/>
              <a:t> </a:t>
            </a:r>
            <a:r>
              <a:rPr lang="en-US" altLang="ja-JP" sz="3600" b="1" dirty="0" smtClean="0"/>
              <a:t>Ecosystem and related software</a:t>
            </a:r>
            <a:endParaRPr kumimoji="1" lang="ja-JP" altLang="en-US" sz="3600" b="1" dirty="0"/>
          </a:p>
        </p:txBody>
      </p:sp>
      <p:sp>
        <p:nvSpPr>
          <p:cNvPr id="3" name="正方形/長方形 2"/>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a:solidFill>
                  <a:srgbClr val="173E70"/>
                </a:solidFill>
                <a:effectLst>
                  <a:glow rad="63500">
                    <a:schemeClr val="bg1"/>
                  </a:glow>
                </a:effectLst>
                <a:latin typeface="+mn-ea"/>
              </a:rPr>
              <a:t>Ref.</a:t>
            </a:r>
            <a:endParaRPr lang="ja-JP" altLang="en-US" sz="2800" b="1" dirty="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3515141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正方形/長方形 70"/>
          <p:cNvSpPr/>
          <p:nvPr/>
        </p:nvSpPr>
        <p:spPr bwMode="auto">
          <a:xfrm>
            <a:off x="1001158" y="743778"/>
            <a:ext cx="5363910" cy="5709642"/>
          </a:xfrm>
          <a:prstGeom prst="rect">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sp>
        <p:nvSpPr>
          <p:cNvPr id="33" name="タイトル 32"/>
          <p:cNvSpPr>
            <a:spLocks noGrp="1"/>
          </p:cNvSpPr>
          <p:nvPr>
            <p:ph type="title"/>
          </p:nvPr>
        </p:nvSpPr>
        <p:spPr/>
        <p:txBody>
          <a:bodyPr>
            <a:normAutofit/>
          </a:bodyPr>
          <a:lstStyle/>
          <a:p>
            <a:r>
              <a:rPr lang="en-US" altLang="ja-JP" dirty="0"/>
              <a:t>Exastro IT Automation</a:t>
            </a:r>
            <a:r>
              <a:rPr lang="ja-JP" altLang="en-US" dirty="0" smtClean="0"/>
              <a:t>：</a:t>
            </a:r>
            <a:r>
              <a:rPr lang="en-US" altLang="ja-JP" dirty="0" smtClean="0"/>
              <a:t>Where to use Automation software (cloud, etc.)</a:t>
            </a:r>
            <a:endParaRPr kumimoji="1" lang="ja-JP" altLang="en-US" dirty="0"/>
          </a:p>
        </p:txBody>
      </p:sp>
      <p:sp>
        <p:nvSpPr>
          <p:cNvPr id="175" name="角丸四角形 174"/>
          <p:cNvSpPr/>
          <p:nvPr/>
        </p:nvSpPr>
        <p:spPr bwMode="auto">
          <a:xfrm>
            <a:off x="3606136" y="799231"/>
            <a:ext cx="1499592" cy="5516822"/>
          </a:xfrm>
          <a:prstGeom prst="roundRect">
            <a:avLst>
              <a:gd name="adj" fmla="val 9956"/>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2" name="円柱 141"/>
          <p:cNvSpPr/>
          <p:nvPr/>
        </p:nvSpPr>
        <p:spPr bwMode="auto">
          <a:xfrm>
            <a:off x="1280581" y="1351751"/>
            <a:ext cx="1930362" cy="5010481"/>
          </a:xfrm>
          <a:prstGeom prst="can">
            <a:avLst>
              <a:gd name="adj" fmla="val 14319"/>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144" name="グループ化 143"/>
          <p:cNvGrpSpPr/>
          <p:nvPr/>
        </p:nvGrpSpPr>
        <p:grpSpPr>
          <a:xfrm>
            <a:off x="1636821" y="3212938"/>
            <a:ext cx="1217882" cy="864216"/>
            <a:chOff x="814621" y="3077330"/>
            <a:chExt cx="1217882" cy="864216"/>
          </a:xfrm>
        </p:grpSpPr>
        <p:sp>
          <p:nvSpPr>
            <p:cNvPr id="64" name="フローチャート: 内部記憶 63"/>
            <p:cNvSpPr/>
            <p:nvPr/>
          </p:nvSpPr>
          <p:spPr bwMode="auto">
            <a:xfrm>
              <a:off x="952503" y="3077330"/>
              <a:ext cx="1080000" cy="720000"/>
            </a:xfrm>
            <a:prstGeom prst="flowChartInternalStorage">
              <a:avLst/>
            </a:prstGeom>
            <a:solidFill>
              <a:schemeClr val="bg1"/>
            </a:solidFill>
            <a:ln w="19050">
              <a:solidFill>
                <a:srgbClr val="002B62"/>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smtClean="0">
                  <a:solidFill>
                    <a:srgbClr val="002B62"/>
                  </a:solidFill>
                  <a:effectLst>
                    <a:glow rad="101600">
                      <a:schemeClr val="bg1"/>
                    </a:glow>
                  </a:effectLst>
                  <a:latin typeface="+mj-ea"/>
                  <a:ea typeface="+mj-ea"/>
                </a:rPr>
                <a:t>パラメータ</a:t>
              </a:r>
              <a:r>
                <a:rPr lang="en-US" altLang="ja-JP" sz="1067" b="1" dirty="0" smtClean="0">
                  <a:solidFill>
                    <a:srgbClr val="002B62"/>
                  </a:solidFill>
                  <a:effectLst>
                    <a:glow rad="101600">
                      <a:schemeClr val="bg1"/>
                    </a:glow>
                  </a:effectLst>
                  <a:latin typeface="+mj-ea"/>
                  <a:ea typeface="+mj-ea"/>
                </a:rPr>
                <a:t/>
              </a:r>
              <a:br>
                <a:rPr lang="en-US" altLang="ja-JP" sz="1067" b="1" dirty="0" smtClean="0">
                  <a:solidFill>
                    <a:srgbClr val="002B62"/>
                  </a:solidFill>
                  <a:effectLst>
                    <a:glow rad="101600">
                      <a:schemeClr val="bg1"/>
                    </a:glow>
                  </a:effectLst>
                  <a:latin typeface="+mj-ea"/>
                  <a:ea typeface="+mj-ea"/>
                </a:rPr>
              </a:br>
              <a:r>
                <a:rPr lang="ja-JP" altLang="en-US" sz="1067" b="1" dirty="0" smtClean="0">
                  <a:solidFill>
                    <a:srgbClr val="002B62"/>
                  </a:solidFill>
                  <a:effectLst>
                    <a:glow rad="101600">
                      <a:schemeClr val="bg1"/>
                    </a:glow>
                  </a:effectLst>
                  <a:latin typeface="+mj-ea"/>
                  <a:ea typeface="+mj-ea"/>
                </a:rPr>
                <a:t>シート</a:t>
              </a:r>
              <a:endParaRPr lang="ja-JP" altLang="en-US" sz="1067" b="1" dirty="0">
                <a:solidFill>
                  <a:srgbClr val="002B62"/>
                </a:solidFill>
                <a:effectLst>
                  <a:glow rad="101600">
                    <a:schemeClr val="bg1"/>
                  </a:glow>
                </a:effectLst>
                <a:latin typeface="+mj-ea"/>
                <a:ea typeface="+mj-ea"/>
              </a:endParaRPr>
            </a:p>
          </p:txBody>
        </p:sp>
        <p:sp>
          <p:nvSpPr>
            <p:cNvPr id="65" name="フローチャート: 内部記憶 64"/>
            <p:cNvSpPr/>
            <p:nvPr/>
          </p:nvSpPr>
          <p:spPr bwMode="auto">
            <a:xfrm>
              <a:off x="883562" y="3149438"/>
              <a:ext cx="1080000" cy="720000"/>
            </a:xfrm>
            <a:prstGeom prst="flowChartInternalStorage">
              <a:avLst/>
            </a:prstGeom>
            <a:solidFill>
              <a:schemeClr val="bg1"/>
            </a:solidFill>
            <a:ln w="19050">
              <a:solidFill>
                <a:srgbClr val="002B62"/>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smtClean="0">
                  <a:solidFill>
                    <a:srgbClr val="002B62"/>
                  </a:solidFill>
                  <a:effectLst>
                    <a:glow rad="101600">
                      <a:schemeClr val="bg1"/>
                    </a:glow>
                  </a:effectLst>
                  <a:latin typeface="+mj-ea"/>
                  <a:ea typeface="+mj-ea"/>
                </a:rPr>
                <a:t>パラメータ</a:t>
              </a:r>
              <a:r>
                <a:rPr lang="en-US" altLang="ja-JP" sz="1067" b="1" dirty="0" smtClean="0">
                  <a:solidFill>
                    <a:srgbClr val="002B62"/>
                  </a:solidFill>
                  <a:effectLst>
                    <a:glow rad="101600">
                      <a:schemeClr val="bg1"/>
                    </a:glow>
                  </a:effectLst>
                  <a:latin typeface="+mj-ea"/>
                  <a:ea typeface="+mj-ea"/>
                </a:rPr>
                <a:t/>
              </a:r>
              <a:br>
                <a:rPr lang="en-US" altLang="ja-JP" sz="1067" b="1" dirty="0" smtClean="0">
                  <a:solidFill>
                    <a:srgbClr val="002B62"/>
                  </a:solidFill>
                  <a:effectLst>
                    <a:glow rad="101600">
                      <a:schemeClr val="bg1"/>
                    </a:glow>
                  </a:effectLst>
                  <a:latin typeface="+mj-ea"/>
                  <a:ea typeface="+mj-ea"/>
                </a:rPr>
              </a:br>
              <a:r>
                <a:rPr lang="ja-JP" altLang="en-US" sz="1067" b="1" dirty="0" smtClean="0">
                  <a:solidFill>
                    <a:srgbClr val="002B62"/>
                  </a:solidFill>
                  <a:effectLst>
                    <a:glow rad="101600">
                      <a:schemeClr val="bg1"/>
                    </a:glow>
                  </a:effectLst>
                  <a:latin typeface="+mj-ea"/>
                  <a:ea typeface="+mj-ea"/>
                </a:rPr>
                <a:t>シート</a:t>
              </a:r>
              <a:endParaRPr lang="ja-JP" altLang="en-US" sz="1067" b="1" dirty="0">
                <a:solidFill>
                  <a:srgbClr val="002B62"/>
                </a:solidFill>
                <a:effectLst>
                  <a:glow rad="101600">
                    <a:schemeClr val="bg1"/>
                  </a:glow>
                </a:effectLst>
                <a:latin typeface="+mj-ea"/>
                <a:ea typeface="+mj-ea"/>
              </a:endParaRPr>
            </a:p>
          </p:txBody>
        </p:sp>
        <p:sp>
          <p:nvSpPr>
            <p:cNvPr id="66" name="フローチャート: 内部記憶 65"/>
            <p:cNvSpPr/>
            <p:nvPr/>
          </p:nvSpPr>
          <p:spPr bwMode="auto">
            <a:xfrm>
              <a:off x="814621" y="3221546"/>
              <a:ext cx="1080000" cy="720000"/>
            </a:xfrm>
            <a:prstGeom prst="flowChartInternalStorage">
              <a:avLst/>
            </a:prstGeom>
            <a:solidFill>
              <a:schemeClr val="bg1"/>
            </a:solidFill>
            <a:ln w="19050">
              <a:solidFill>
                <a:srgbClr val="002B62"/>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effectLst>
                    <a:glow rad="101600">
                      <a:schemeClr val="bg1"/>
                    </a:glow>
                  </a:effectLst>
                  <a:latin typeface="+mj-ea"/>
                  <a:ea typeface="+mj-ea"/>
                </a:rPr>
                <a:t>System </a:t>
              </a:r>
              <a:br>
                <a:rPr lang="en-US" altLang="ja-JP" sz="1067" b="1" dirty="0" smtClean="0">
                  <a:solidFill>
                    <a:srgbClr val="002B62"/>
                  </a:solidFill>
                  <a:effectLst>
                    <a:glow rad="101600">
                      <a:schemeClr val="bg1"/>
                    </a:glow>
                  </a:effectLst>
                  <a:latin typeface="+mj-ea"/>
                  <a:ea typeface="+mj-ea"/>
                </a:rPr>
              </a:br>
              <a:r>
                <a:rPr lang="en-US" altLang="ja-JP" sz="1067" b="1" dirty="0" smtClean="0">
                  <a:solidFill>
                    <a:srgbClr val="002B62"/>
                  </a:solidFill>
                  <a:effectLst>
                    <a:glow rad="101600">
                      <a:schemeClr val="bg1"/>
                    </a:glow>
                  </a:effectLst>
                  <a:latin typeface="+mj-ea"/>
                  <a:ea typeface="+mj-ea"/>
                </a:rPr>
                <a:t>parameter</a:t>
              </a:r>
              <a:endParaRPr lang="ja-JP" altLang="en-US" sz="1067" b="1" dirty="0">
                <a:solidFill>
                  <a:srgbClr val="002B62"/>
                </a:solidFill>
                <a:effectLst>
                  <a:glow rad="101600">
                    <a:schemeClr val="bg1"/>
                  </a:glow>
                </a:effectLst>
                <a:latin typeface="+mj-ea"/>
                <a:ea typeface="+mj-ea"/>
              </a:endParaRPr>
            </a:p>
          </p:txBody>
        </p:sp>
      </p:grpSp>
      <p:grpSp>
        <p:nvGrpSpPr>
          <p:cNvPr id="143" name="グループ化 142"/>
          <p:cNvGrpSpPr/>
          <p:nvPr/>
        </p:nvGrpSpPr>
        <p:grpSpPr>
          <a:xfrm>
            <a:off x="1635542" y="2132920"/>
            <a:ext cx="1220440" cy="720000"/>
            <a:chOff x="813342" y="1997180"/>
            <a:chExt cx="1220440" cy="863260"/>
          </a:xfrm>
        </p:grpSpPr>
        <p:sp>
          <p:nvSpPr>
            <p:cNvPr id="67" name="フローチャート: 書類 66"/>
            <p:cNvSpPr/>
            <p:nvPr/>
          </p:nvSpPr>
          <p:spPr bwMode="auto">
            <a:xfrm>
              <a:off x="953782" y="199718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68" name="フローチャート: 書類 67"/>
            <p:cNvSpPr/>
            <p:nvPr/>
          </p:nvSpPr>
          <p:spPr bwMode="auto">
            <a:xfrm>
              <a:off x="883562" y="206881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69" name="フローチャート: 書類 68"/>
            <p:cNvSpPr/>
            <p:nvPr/>
          </p:nvSpPr>
          <p:spPr bwMode="auto">
            <a:xfrm>
              <a:off x="813342" y="214044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en-US" altLang="ja-JP" sz="933" b="1" dirty="0" smtClean="0">
                  <a:solidFill>
                    <a:srgbClr val="002B62"/>
                  </a:solidFill>
                  <a:latin typeface="+mj-ea"/>
                  <a:ea typeface="+mj-ea"/>
                </a:rPr>
                <a:t>part</a:t>
              </a:r>
              <a:endParaRPr lang="ja-JP" altLang="en-US" sz="933" b="1" dirty="0">
                <a:solidFill>
                  <a:srgbClr val="002B62"/>
                </a:solidFill>
                <a:latin typeface="+mj-ea"/>
                <a:ea typeface="+mj-ea"/>
              </a:endParaRPr>
            </a:p>
          </p:txBody>
        </p:sp>
      </p:grpSp>
      <p:sp>
        <p:nvSpPr>
          <p:cNvPr id="70" name="正方形/長方形 69"/>
          <p:cNvSpPr/>
          <p:nvPr/>
        </p:nvSpPr>
        <p:spPr bwMode="auto">
          <a:xfrm>
            <a:off x="1145177" y="1772770"/>
            <a:ext cx="5079841" cy="1332000"/>
          </a:xfrm>
          <a:prstGeom prst="rect">
            <a:avLst/>
          </a:prstGeom>
          <a:noFill/>
          <a:ln w="19050">
            <a:solidFill>
              <a:srgbClr val="002B62"/>
            </a:solidFill>
            <a:prstDash val="sysDash"/>
          </a:ln>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r>
              <a:rPr lang="en-US" altLang="ja-JP" sz="1200" b="1" dirty="0" err="1" smtClean="0">
                <a:solidFill>
                  <a:srgbClr val="002B62"/>
                </a:solidFill>
                <a:latin typeface="+mj-ea"/>
                <a:ea typeface="+mj-ea"/>
              </a:rPr>
              <a:t>Ansible</a:t>
            </a:r>
            <a:r>
              <a:rPr lang="ja-JP" altLang="en-US" sz="1200" b="1" dirty="0">
                <a:solidFill>
                  <a:srgbClr val="002B62"/>
                </a:solidFill>
                <a:latin typeface="+mj-ea"/>
                <a:ea typeface="+mj-ea"/>
              </a:rPr>
              <a:t> </a:t>
            </a:r>
            <a:r>
              <a:rPr lang="en-US" altLang="ja-JP" sz="1200" b="1" dirty="0" smtClean="0">
                <a:solidFill>
                  <a:srgbClr val="002B62"/>
                </a:solidFill>
                <a:latin typeface="+mj-ea"/>
                <a:ea typeface="+mj-ea"/>
              </a:rPr>
              <a:t>driver</a:t>
            </a:r>
            <a:endParaRPr lang="ja-JP" altLang="en-US" sz="1200" b="1" dirty="0">
              <a:solidFill>
                <a:srgbClr val="002B62"/>
              </a:solidFill>
              <a:latin typeface="+mj-ea"/>
              <a:ea typeface="+mj-ea"/>
            </a:endParaRPr>
          </a:p>
        </p:txBody>
      </p:sp>
      <p:pic>
        <p:nvPicPr>
          <p:cNvPr id="72" name="図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98" y="800700"/>
            <a:ext cx="1875120" cy="468000"/>
          </a:xfrm>
          <a:prstGeom prst="rect">
            <a:avLst/>
          </a:prstGeom>
        </p:spPr>
      </p:pic>
      <p:sp>
        <p:nvSpPr>
          <p:cNvPr id="14" name="フリーフォーム 13"/>
          <p:cNvSpPr/>
          <p:nvPr/>
        </p:nvSpPr>
        <p:spPr bwMode="auto">
          <a:xfrm>
            <a:off x="2958286" y="2279754"/>
            <a:ext cx="828400" cy="318032"/>
          </a:xfrm>
          <a:custGeom>
            <a:avLst/>
            <a:gdLst>
              <a:gd name="connsiteX0" fmla="*/ 798659 w 810234"/>
              <a:gd name="connsiteY0" fmla="*/ 0 h 289367"/>
              <a:gd name="connsiteX1" fmla="*/ 6 w 810234"/>
              <a:gd name="connsiteY1" fmla="*/ 104172 h 289367"/>
              <a:gd name="connsiteX2" fmla="*/ 810234 w 810234"/>
              <a:gd name="connsiteY2" fmla="*/ 289367 h 289367"/>
            </a:gdLst>
            <a:ahLst/>
            <a:cxnLst>
              <a:cxn ang="0">
                <a:pos x="connsiteX0" y="connsiteY0"/>
              </a:cxn>
              <a:cxn ang="0">
                <a:pos x="connsiteX1" y="connsiteY1"/>
              </a:cxn>
              <a:cxn ang="0">
                <a:pos x="connsiteX2" y="connsiteY2"/>
              </a:cxn>
            </a:cxnLst>
            <a:rect l="l" t="t" r="r" b="b"/>
            <a:pathLst>
              <a:path w="810234" h="289367">
                <a:moveTo>
                  <a:pt x="798659" y="0"/>
                </a:moveTo>
                <a:cubicBezTo>
                  <a:pt x="398368" y="27972"/>
                  <a:pt x="-1923" y="55944"/>
                  <a:pt x="6" y="104172"/>
                </a:cubicBezTo>
                <a:cubicBezTo>
                  <a:pt x="1935" y="152400"/>
                  <a:pt x="406084" y="220883"/>
                  <a:pt x="810234" y="289367"/>
                </a:cubicBezTo>
              </a:path>
            </a:pathLst>
          </a:custGeom>
          <a:noFill/>
          <a:ln w="19050">
            <a:solidFill>
              <a:srgbClr val="002B62"/>
            </a:solidFill>
            <a:tailEnd type="triangle"/>
          </a:ln>
          <a:effectLst>
            <a:glow rad="63500">
              <a:srgbClr val="F57F7F"/>
            </a:glow>
          </a:effectLst>
          <a:extLst/>
        </p:spPr>
        <p:txBody>
          <a:bodyPr rtlCol="0" anchor="ctr"/>
          <a:lstStyle/>
          <a:p>
            <a:pPr algn="ctr"/>
            <a:endParaRPr kumimoji="1" lang="ja-JP" altLang="en-US"/>
          </a:p>
        </p:txBody>
      </p:sp>
      <p:sp>
        <p:nvSpPr>
          <p:cNvPr id="16" name="フリーフォーム 15"/>
          <p:cNvSpPr/>
          <p:nvPr/>
        </p:nvSpPr>
        <p:spPr bwMode="auto">
          <a:xfrm>
            <a:off x="2934840" y="2739027"/>
            <a:ext cx="946718" cy="833993"/>
          </a:xfrm>
          <a:custGeom>
            <a:avLst/>
            <a:gdLst>
              <a:gd name="connsiteX0" fmla="*/ 606985 w 850825"/>
              <a:gd name="connsiteY0" fmla="*/ 0 h 911012"/>
              <a:gd name="connsiteX1" fmla="*/ 3481 w 850825"/>
              <a:gd name="connsiteY1" fmla="*/ 908304 h 911012"/>
              <a:gd name="connsiteX2" fmla="*/ 850825 w 850825"/>
              <a:gd name="connsiteY2" fmla="*/ 225552 h 911012"/>
            </a:gdLst>
            <a:ahLst/>
            <a:cxnLst>
              <a:cxn ang="0">
                <a:pos x="connsiteX0" y="connsiteY0"/>
              </a:cxn>
              <a:cxn ang="0">
                <a:pos x="connsiteX1" y="connsiteY1"/>
              </a:cxn>
              <a:cxn ang="0">
                <a:pos x="connsiteX2" y="connsiteY2"/>
              </a:cxn>
            </a:cxnLst>
            <a:rect l="l" t="t" r="r" b="b"/>
            <a:pathLst>
              <a:path w="850825" h="911012">
                <a:moveTo>
                  <a:pt x="606985" y="0"/>
                </a:moveTo>
                <a:cubicBezTo>
                  <a:pt x="284913" y="435356"/>
                  <a:pt x="-37159" y="870712"/>
                  <a:pt x="3481" y="908304"/>
                </a:cubicBezTo>
                <a:cubicBezTo>
                  <a:pt x="44121" y="945896"/>
                  <a:pt x="447473" y="585724"/>
                  <a:pt x="850825" y="225552"/>
                </a:cubicBezTo>
              </a:path>
            </a:pathLst>
          </a:custGeom>
          <a:noFill/>
          <a:ln w="19050">
            <a:solidFill>
              <a:srgbClr val="002B62"/>
            </a:solidFill>
            <a:tailEnd type="triangle"/>
          </a:ln>
          <a:effectLst>
            <a:glow rad="63500">
              <a:srgbClr val="F57F7F"/>
            </a:glow>
          </a:effectLst>
          <a:extLst/>
        </p:spPr>
        <p:txBody>
          <a:bodyPr rtlCol="0" anchor="ctr"/>
          <a:lstStyle/>
          <a:p>
            <a:pPr algn="ctr"/>
            <a:endParaRPr kumimoji="1" lang="ja-JP" altLang="en-US"/>
          </a:p>
        </p:txBody>
      </p:sp>
      <p:sp>
        <p:nvSpPr>
          <p:cNvPr id="87" name="正方形/長方形 86"/>
          <p:cNvSpPr/>
          <p:nvPr/>
        </p:nvSpPr>
        <p:spPr bwMode="auto">
          <a:xfrm>
            <a:off x="6761958" y="743779"/>
            <a:ext cx="2124570" cy="2757232"/>
          </a:xfrm>
          <a:prstGeom prst="rect">
            <a:avLst/>
          </a:prstGeom>
          <a:solidFill>
            <a:srgbClr val="F57F7F"/>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sp>
        <p:nvSpPr>
          <p:cNvPr id="90" name="正方形/長方形 89"/>
          <p:cNvSpPr/>
          <p:nvPr/>
        </p:nvSpPr>
        <p:spPr bwMode="auto">
          <a:xfrm>
            <a:off x="6761958" y="3969450"/>
            <a:ext cx="2124570" cy="2483970"/>
          </a:xfrm>
          <a:prstGeom prst="rect">
            <a:avLst/>
          </a:prstGeom>
          <a:solidFill>
            <a:srgbClr val="ACA5F2"/>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pic>
        <p:nvPicPr>
          <p:cNvPr id="36" name="図 3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27737" y="3969140"/>
            <a:ext cx="1356522" cy="468000"/>
          </a:xfrm>
          <a:prstGeom prst="rect">
            <a:avLst/>
          </a:prstGeom>
          <a:effectLst>
            <a:glow rad="25400">
              <a:schemeClr val="bg1"/>
            </a:glow>
          </a:effectLst>
        </p:spPr>
      </p:pic>
      <p:grpSp>
        <p:nvGrpSpPr>
          <p:cNvPr id="146" name="グループ化 145"/>
          <p:cNvGrpSpPr/>
          <p:nvPr/>
        </p:nvGrpSpPr>
        <p:grpSpPr>
          <a:xfrm>
            <a:off x="1635542" y="5142520"/>
            <a:ext cx="1220440" cy="540000"/>
            <a:chOff x="801320" y="5446140"/>
            <a:chExt cx="1220440" cy="863260"/>
          </a:xfrm>
        </p:grpSpPr>
        <p:sp>
          <p:nvSpPr>
            <p:cNvPr id="115" name="フローチャート: 書類 114"/>
            <p:cNvSpPr/>
            <p:nvPr/>
          </p:nvSpPr>
          <p:spPr bwMode="auto">
            <a:xfrm>
              <a:off x="941760" y="544614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116" name="フローチャート: 書類 115"/>
            <p:cNvSpPr/>
            <p:nvPr/>
          </p:nvSpPr>
          <p:spPr bwMode="auto">
            <a:xfrm>
              <a:off x="871540" y="551777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117" name="フローチャート: 書類 116"/>
            <p:cNvSpPr/>
            <p:nvPr/>
          </p:nvSpPr>
          <p:spPr bwMode="auto">
            <a:xfrm>
              <a:off x="801320" y="558940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err="1" smtClean="0">
                  <a:solidFill>
                    <a:srgbClr val="002B62"/>
                  </a:solidFill>
                  <a:latin typeface="+mj-ea"/>
                  <a:ea typeface="+mj-ea"/>
                </a:rPr>
                <a:t>Terrraform</a:t>
              </a:r>
              <a:r>
                <a:rPr lang="en-US" altLang="ja-JP" sz="933" b="1" dirty="0" smtClean="0">
                  <a:solidFill>
                    <a:srgbClr val="002B62"/>
                  </a:solidFill>
                  <a:latin typeface="+mj-ea"/>
                  <a:ea typeface="+mj-ea"/>
                </a:rPr>
                <a:t/>
              </a:r>
              <a:br>
                <a:rPr lang="en-US" altLang="ja-JP" sz="933" b="1" dirty="0" smtClean="0">
                  <a:solidFill>
                    <a:srgbClr val="002B62"/>
                  </a:solidFill>
                  <a:latin typeface="+mj-ea"/>
                  <a:ea typeface="+mj-ea"/>
                </a:rPr>
              </a:br>
              <a:r>
                <a:rPr lang="en-US" altLang="ja-JP" sz="933" b="1" dirty="0" smtClean="0">
                  <a:solidFill>
                    <a:srgbClr val="002B62"/>
                  </a:solidFill>
                  <a:latin typeface="+mj-ea"/>
                  <a:ea typeface="+mj-ea"/>
                </a:rPr>
                <a:t>Policy File</a:t>
              </a:r>
              <a:endParaRPr lang="ja-JP" altLang="en-US" sz="933" b="1" dirty="0">
                <a:solidFill>
                  <a:srgbClr val="002B62"/>
                </a:solidFill>
                <a:latin typeface="+mj-ea"/>
                <a:ea typeface="+mj-ea"/>
              </a:endParaRPr>
            </a:p>
          </p:txBody>
        </p:sp>
      </p:grpSp>
      <p:grpSp>
        <p:nvGrpSpPr>
          <p:cNvPr id="145" name="グループ化 144"/>
          <p:cNvGrpSpPr/>
          <p:nvPr/>
        </p:nvGrpSpPr>
        <p:grpSpPr>
          <a:xfrm>
            <a:off x="1635542" y="4530360"/>
            <a:ext cx="1220440" cy="540000"/>
            <a:chOff x="803194" y="4502490"/>
            <a:chExt cx="1220440" cy="863260"/>
          </a:xfrm>
        </p:grpSpPr>
        <p:sp>
          <p:nvSpPr>
            <p:cNvPr id="110" name="フローチャート: 書類 109"/>
            <p:cNvSpPr/>
            <p:nvPr/>
          </p:nvSpPr>
          <p:spPr bwMode="auto">
            <a:xfrm>
              <a:off x="943634" y="450249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111" name="フローチャート: 書類 110"/>
            <p:cNvSpPr/>
            <p:nvPr/>
          </p:nvSpPr>
          <p:spPr bwMode="auto">
            <a:xfrm>
              <a:off x="873414" y="457412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112" name="フローチャート: 書類 111"/>
            <p:cNvSpPr/>
            <p:nvPr/>
          </p:nvSpPr>
          <p:spPr bwMode="auto">
            <a:xfrm>
              <a:off x="803194" y="464575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err="1" smtClean="0">
                  <a:solidFill>
                    <a:srgbClr val="002B62"/>
                  </a:solidFill>
                  <a:latin typeface="+mj-ea"/>
                  <a:ea typeface="+mj-ea"/>
                </a:rPr>
                <a:t>Terrraform</a:t>
              </a:r>
              <a:r>
                <a:rPr lang="en-US" altLang="ja-JP" sz="933" b="1" dirty="0" smtClean="0">
                  <a:solidFill>
                    <a:srgbClr val="002B62"/>
                  </a:solidFill>
                  <a:latin typeface="+mj-ea"/>
                  <a:ea typeface="+mj-ea"/>
                </a:rPr>
                <a:t/>
              </a:r>
              <a:br>
                <a:rPr lang="en-US" altLang="ja-JP" sz="933" b="1" dirty="0" smtClean="0">
                  <a:solidFill>
                    <a:srgbClr val="002B62"/>
                  </a:solidFill>
                  <a:latin typeface="+mj-ea"/>
                  <a:ea typeface="+mj-ea"/>
                </a:rPr>
              </a:br>
              <a:r>
                <a:rPr lang="en-US" altLang="ja-JP" sz="933" b="1" dirty="0" smtClean="0">
                  <a:solidFill>
                    <a:srgbClr val="002B62"/>
                  </a:solidFill>
                  <a:latin typeface="+mj-ea"/>
                  <a:ea typeface="+mj-ea"/>
                </a:rPr>
                <a:t>Template</a:t>
              </a:r>
              <a:r>
                <a:rPr lang="ja-JP" altLang="en-US" sz="933" b="1" dirty="0">
                  <a:solidFill>
                    <a:srgbClr val="002B62"/>
                  </a:solidFill>
                  <a:latin typeface="+mj-ea"/>
                  <a:ea typeface="+mj-ea"/>
                </a:rPr>
                <a:t> </a:t>
              </a:r>
              <a:r>
                <a:rPr lang="en-US" altLang="ja-JP" sz="933" b="1" dirty="0" smtClean="0">
                  <a:solidFill>
                    <a:srgbClr val="002B62"/>
                  </a:solidFill>
                  <a:latin typeface="+mj-ea"/>
                  <a:ea typeface="+mj-ea"/>
                </a:rPr>
                <a:t>part</a:t>
              </a:r>
              <a:endParaRPr lang="ja-JP" altLang="en-US" sz="933" b="1" dirty="0">
                <a:solidFill>
                  <a:srgbClr val="002B62"/>
                </a:solidFill>
                <a:latin typeface="+mj-ea"/>
                <a:ea typeface="+mj-ea"/>
              </a:endParaRPr>
            </a:p>
          </p:txBody>
        </p:sp>
      </p:grpSp>
      <p:sp>
        <p:nvSpPr>
          <p:cNvPr id="118" name="正方形/長方形 117"/>
          <p:cNvSpPr/>
          <p:nvPr/>
        </p:nvSpPr>
        <p:spPr bwMode="auto">
          <a:xfrm>
            <a:off x="1145177" y="4221370"/>
            <a:ext cx="5082180" cy="1566730"/>
          </a:xfrm>
          <a:prstGeom prst="rect">
            <a:avLst/>
          </a:prstGeom>
          <a:noFill/>
          <a:ln w="19050">
            <a:solidFill>
              <a:srgbClr val="002B62"/>
            </a:solidFill>
            <a:prstDash val="sysDash"/>
          </a:ln>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r>
              <a:rPr lang="en-US" altLang="ja-JP" sz="1200" b="1" dirty="0" smtClean="0">
                <a:solidFill>
                  <a:srgbClr val="002B62"/>
                </a:solidFill>
                <a:latin typeface="+mj-ea"/>
                <a:ea typeface="+mj-ea"/>
              </a:rPr>
              <a:t>Terraform</a:t>
            </a:r>
            <a:r>
              <a:rPr lang="ja-JP" altLang="en-US" sz="1200" b="1" dirty="0">
                <a:solidFill>
                  <a:srgbClr val="002B62"/>
                </a:solidFill>
                <a:latin typeface="+mj-ea"/>
                <a:ea typeface="+mj-ea"/>
              </a:rPr>
              <a:t> </a:t>
            </a:r>
            <a:r>
              <a:rPr lang="en-US" altLang="ja-JP" sz="1200" b="1" dirty="0" smtClean="0">
                <a:solidFill>
                  <a:srgbClr val="002B62"/>
                </a:solidFill>
                <a:latin typeface="+mj-ea"/>
                <a:ea typeface="+mj-ea"/>
              </a:rPr>
              <a:t>driver</a:t>
            </a:r>
            <a:endParaRPr lang="ja-JP" altLang="en-US" sz="1200" b="1" dirty="0">
              <a:solidFill>
                <a:srgbClr val="002B62"/>
              </a:solidFill>
              <a:latin typeface="+mj-ea"/>
              <a:ea typeface="+mj-ea"/>
            </a:endParaRPr>
          </a:p>
        </p:txBody>
      </p:sp>
      <p:sp>
        <p:nvSpPr>
          <p:cNvPr id="120" name="フリーフォーム 119"/>
          <p:cNvSpPr/>
          <p:nvPr/>
        </p:nvSpPr>
        <p:spPr bwMode="auto">
          <a:xfrm>
            <a:off x="2960624" y="4860418"/>
            <a:ext cx="828400" cy="318032"/>
          </a:xfrm>
          <a:custGeom>
            <a:avLst/>
            <a:gdLst>
              <a:gd name="connsiteX0" fmla="*/ 798659 w 810234"/>
              <a:gd name="connsiteY0" fmla="*/ 0 h 289367"/>
              <a:gd name="connsiteX1" fmla="*/ 6 w 810234"/>
              <a:gd name="connsiteY1" fmla="*/ 104172 h 289367"/>
              <a:gd name="connsiteX2" fmla="*/ 810234 w 810234"/>
              <a:gd name="connsiteY2" fmla="*/ 289367 h 289367"/>
            </a:gdLst>
            <a:ahLst/>
            <a:cxnLst>
              <a:cxn ang="0">
                <a:pos x="connsiteX0" y="connsiteY0"/>
              </a:cxn>
              <a:cxn ang="0">
                <a:pos x="connsiteX1" y="connsiteY1"/>
              </a:cxn>
              <a:cxn ang="0">
                <a:pos x="connsiteX2" y="connsiteY2"/>
              </a:cxn>
            </a:cxnLst>
            <a:rect l="l" t="t" r="r" b="b"/>
            <a:pathLst>
              <a:path w="810234" h="289367">
                <a:moveTo>
                  <a:pt x="798659" y="0"/>
                </a:moveTo>
                <a:cubicBezTo>
                  <a:pt x="398368" y="27972"/>
                  <a:pt x="-1923" y="55944"/>
                  <a:pt x="6" y="104172"/>
                </a:cubicBezTo>
                <a:cubicBezTo>
                  <a:pt x="1935" y="152400"/>
                  <a:pt x="406084" y="220883"/>
                  <a:pt x="810234" y="289367"/>
                </a:cubicBezTo>
              </a:path>
            </a:pathLst>
          </a:custGeom>
          <a:noFill/>
          <a:ln w="19050">
            <a:solidFill>
              <a:srgbClr val="002B62"/>
            </a:solidFill>
            <a:tailEnd type="triangle"/>
          </a:ln>
          <a:effectLst>
            <a:glow rad="63500">
              <a:srgbClr val="ACA5F2"/>
            </a:glow>
          </a:effectLst>
          <a:extLst/>
        </p:spPr>
        <p:txBody>
          <a:bodyPr rtlCol="0" anchor="ctr"/>
          <a:lstStyle/>
          <a:p>
            <a:pPr algn="ctr"/>
            <a:endParaRPr kumimoji="1" lang="ja-JP" altLang="en-US"/>
          </a:p>
        </p:txBody>
      </p:sp>
      <p:sp>
        <p:nvSpPr>
          <p:cNvPr id="123" name="フリーフォーム 122"/>
          <p:cNvSpPr/>
          <p:nvPr/>
        </p:nvSpPr>
        <p:spPr bwMode="auto">
          <a:xfrm flipV="1">
            <a:off x="2934840" y="3789050"/>
            <a:ext cx="946718" cy="920557"/>
          </a:xfrm>
          <a:custGeom>
            <a:avLst/>
            <a:gdLst>
              <a:gd name="connsiteX0" fmla="*/ 606985 w 850825"/>
              <a:gd name="connsiteY0" fmla="*/ 0 h 911012"/>
              <a:gd name="connsiteX1" fmla="*/ 3481 w 850825"/>
              <a:gd name="connsiteY1" fmla="*/ 908304 h 911012"/>
              <a:gd name="connsiteX2" fmla="*/ 850825 w 850825"/>
              <a:gd name="connsiteY2" fmla="*/ 225552 h 911012"/>
            </a:gdLst>
            <a:ahLst/>
            <a:cxnLst>
              <a:cxn ang="0">
                <a:pos x="connsiteX0" y="connsiteY0"/>
              </a:cxn>
              <a:cxn ang="0">
                <a:pos x="connsiteX1" y="connsiteY1"/>
              </a:cxn>
              <a:cxn ang="0">
                <a:pos x="connsiteX2" y="connsiteY2"/>
              </a:cxn>
            </a:cxnLst>
            <a:rect l="l" t="t" r="r" b="b"/>
            <a:pathLst>
              <a:path w="850825" h="911012">
                <a:moveTo>
                  <a:pt x="606985" y="0"/>
                </a:moveTo>
                <a:cubicBezTo>
                  <a:pt x="284913" y="435356"/>
                  <a:pt x="-37159" y="870712"/>
                  <a:pt x="3481" y="908304"/>
                </a:cubicBezTo>
                <a:cubicBezTo>
                  <a:pt x="44121" y="945896"/>
                  <a:pt x="447473" y="585724"/>
                  <a:pt x="850825" y="225552"/>
                </a:cubicBezTo>
              </a:path>
            </a:pathLst>
          </a:custGeom>
          <a:noFill/>
          <a:ln w="19050">
            <a:solidFill>
              <a:srgbClr val="002B62"/>
            </a:solidFill>
            <a:headEnd type="triangle"/>
            <a:tailEnd type="none"/>
          </a:ln>
          <a:effectLst>
            <a:glow rad="63500">
              <a:srgbClr val="ACA5F2"/>
            </a:glow>
          </a:effectLst>
          <a:extLst/>
        </p:spPr>
        <p:txBody>
          <a:bodyPr rtlCol="0" anchor="ctr"/>
          <a:lstStyle/>
          <a:p>
            <a:pPr algn="ctr"/>
            <a:endParaRPr kumimoji="1" lang="ja-JP" altLang="en-US"/>
          </a:p>
        </p:txBody>
      </p:sp>
      <p:sp>
        <p:nvSpPr>
          <p:cNvPr id="124" name="正方形/長方形 123"/>
          <p:cNvSpPr/>
          <p:nvPr/>
        </p:nvSpPr>
        <p:spPr bwMode="auto">
          <a:xfrm>
            <a:off x="6859290" y="4364228"/>
            <a:ext cx="1929906" cy="1992397"/>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t" anchorCtr="0" forceAA="0" compatLnSpc="1">
            <a:prstTxWarp prst="textNoShape">
              <a:avLst/>
            </a:prstTxWarp>
            <a:noAutofit/>
          </a:bodyPr>
          <a:lstStyle/>
          <a:p>
            <a:pPr algn="ctr"/>
            <a:r>
              <a:rPr lang="en-US" altLang="ja-JP" sz="1200" b="1" dirty="0" smtClean="0">
                <a:solidFill>
                  <a:srgbClr val="002B62"/>
                </a:solidFill>
                <a:effectLst>
                  <a:glow rad="127000">
                    <a:schemeClr val="bg1"/>
                  </a:glow>
                </a:effectLst>
                <a:latin typeface="+mj-ea"/>
                <a:ea typeface="+mj-ea"/>
              </a:rPr>
              <a:t>Organization</a:t>
            </a:r>
            <a:endParaRPr lang="ja-JP" altLang="en-US" sz="1200" b="1" dirty="0">
              <a:solidFill>
                <a:srgbClr val="002B62"/>
              </a:solidFill>
              <a:effectLst>
                <a:glow rad="127000">
                  <a:schemeClr val="bg1"/>
                </a:glow>
              </a:effectLst>
              <a:latin typeface="+mj-ea"/>
              <a:ea typeface="+mj-ea"/>
            </a:endParaRPr>
          </a:p>
        </p:txBody>
      </p:sp>
      <p:sp>
        <p:nvSpPr>
          <p:cNvPr id="128" name="正方形/長方形 127"/>
          <p:cNvSpPr/>
          <p:nvPr/>
        </p:nvSpPr>
        <p:spPr bwMode="auto">
          <a:xfrm>
            <a:off x="6963820" y="5373270"/>
            <a:ext cx="1720846" cy="611518"/>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t" anchorCtr="0" forceAA="0" compatLnSpc="1">
            <a:prstTxWarp prst="textNoShape">
              <a:avLst/>
            </a:prstTxWarp>
            <a:noAutofit/>
          </a:bodyPr>
          <a:lstStyle/>
          <a:p>
            <a:pPr algn="ctr"/>
            <a:r>
              <a:rPr lang="en-US" altLang="ja-JP" sz="1200" b="1" dirty="0" err="1" smtClean="0">
                <a:solidFill>
                  <a:srgbClr val="002B62"/>
                </a:solidFill>
                <a:effectLst>
                  <a:glow rad="127000">
                    <a:schemeClr val="bg1"/>
                  </a:glow>
                </a:effectLst>
                <a:latin typeface="+mj-ea"/>
                <a:ea typeface="+mj-ea"/>
              </a:rPr>
              <a:t>WorkSpace</a:t>
            </a:r>
            <a:r>
              <a:rPr lang="ja-JP" altLang="en-US" sz="1200" b="1" dirty="0">
                <a:solidFill>
                  <a:srgbClr val="002B62"/>
                </a:solidFill>
                <a:effectLst>
                  <a:glow rad="127000">
                    <a:schemeClr val="bg1"/>
                  </a:glow>
                </a:effectLst>
                <a:latin typeface="+mj-ea"/>
                <a:ea typeface="+mj-ea"/>
              </a:rPr>
              <a:t> </a:t>
            </a:r>
            <a:r>
              <a:rPr lang="en-US" altLang="ja-JP" sz="1200" b="1" dirty="0" smtClean="0">
                <a:solidFill>
                  <a:srgbClr val="002B62"/>
                </a:solidFill>
                <a:effectLst>
                  <a:glow rad="127000">
                    <a:schemeClr val="bg1"/>
                  </a:glow>
                </a:effectLst>
                <a:latin typeface="+mj-ea"/>
                <a:ea typeface="+mj-ea"/>
              </a:rPr>
              <a:t>β</a:t>
            </a:r>
            <a:endParaRPr lang="ja-JP" altLang="en-US" sz="1200" b="1" dirty="0">
              <a:solidFill>
                <a:srgbClr val="002B62"/>
              </a:solidFill>
              <a:effectLst>
                <a:glow rad="127000">
                  <a:schemeClr val="bg1"/>
                </a:glow>
              </a:effectLst>
              <a:latin typeface="+mj-ea"/>
              <a:ea typeface="+mj-ea"/>
            </a:endParaRPr>
          </a:p>
        </p:txBody>
      </p:sp>
      <p:sp>
        <p:nvSpPr>
          <p:cNvPr id="129" name="メモ 128"/>
          <p:cNvSpPr/>
          <p:nvPr/>
        </p:nvSpPr>
        <p:spPr bwMode="auto">
          <a:xfrm>
            <a:off x="7049998" y="5726087"/>
            <a:ext cx="867811" cy="171411"/>
          </a:xfrm>
          <a:prstGeom prst="foldedCorner">
            <a:avLst>
              <a:gd name="adj" fmla="val 50000"/>
            </a:avLst>
          </a:prstGeom>
          <a:solidFill>
            <a:srgbClr val="ACA5F2"/>
          </a:solidFill>
          <a:ln w="12700">
            <a:solidFill>
              <a:srgbClr val="002B62"/>
            </a:solidFill>
          </a:ln>
          <a:effectLst/>
          <a:extLst/>
        </p:spPr>
        <p:txBody>
          <a:bodyPr rot="0" spcFirstLastPara="0" vertOverflow="overflow" horzOverflow="overflow" vert="horz" wrap="none" lIns="72000" tIns="180000" rIns="72000" bIns="72000" numCol="1" spcCol="0" rtlCol="0" fromWordArt="0" anchor="ctr" anchorCtr="0" forceAA="0" compatLnSpc="1">
            <a:prstTxWarp prst="textNoShape">
              <a:avLst/>
            </a:prstTxWarp>
            <a:noAutofit/>
          </a:bodyPr>
          <a:lstStyle/>
          <a:p>
            <a:pPr algn="ctr"/>
            <a:r>
              <a:rPr kumimoji="1" lang="en-US" altLang="ja-JP" sz="1100" b="1" dirty="0" smtClean="0">
                <a:solidFill>
                  <a:srgbClr val="002B62"/>
                </a:solidFill>
                <a:effectLst>
                  <a:glow rad="127000">
                    <a:schemeClr val="bg1"/>
                  </a:glow>
                </a:effectLst>
                <a:latin typeface="+mn-ea"/>
              </a:rPr>
              <a:t>State File</a:t>
            </a:r>
            <a:endParaRPr kumimoji="1" lang="ja-JP" altLang="en-US" sz="1100" b="1" dirty="0" smtClean="0">
              <a:solidFill>
                <a:srgbClr val="002B62"/>
              </a:solidFill>
              <a:effectLst>
                <a:glow rad="127000">
                  <a:schemeClr val="bg1"/>
                </a:glow>
              </a:effectLst>
              <a:latin typeface="+mn-ea"/>
            </a:endParaRPr>
          </a:p>
        </p:txBody>
      </p:sp>
      <p:sp>
        <p:nvSpPr>
          <p:cNvPr id="130" name="テキスト ボックス 129"/>
          <p:cNvSpPr txBox="1"/>
          <p:nvPr/>
        </p:nvSpPr>
        <p:spPr>
          <a:xfrm>
            <a:off x="7547244" y="5966059"/>
            <a:ext cx="553998" cy="400111"/>
          </a:xfrm>
          <a:prstGeom prst="rect">
            <a:avLst/>
          </a:prstGeom>
          <a:noFill/>
        </p:spPr>
        <p:txBody>
          <a:bodyPr vert="eaVert" wrap="none" rtlCol="0">
            <a:spAutoFit/>
          </a:bodyPr>
          <a:lstStyle/>
          <a:p>
            <a:pPr algn="ctr"/>
            <a:r>
              <a:rPr kumimoji="1" lang="en-US" altLang="ja-JP" sz="2400" b="1" dirty="0" smtClean="0">
                <a:solidFill>
                  <a:srgbClr val="002B62"/>
                </a:solidFill>
              </a:rPr>
              <a:t>…</a:t>
            </a:r>
            <a:endParaRPr kumimoji="1" lang="ja-JP" altLang="en-US" sz="2400" b="1" dirty="0">
              <a:solidFill>
                <a:srgbClr val="002B62"/>
              </a:solidFill>
            </a:endParaRPr>
          </a:p>
        </p:txBody>
      </p:sp>
      <p:sp>
        <p:nvSpPr>
          <p:cNvPr id="141" name="正方形/長方形 140"/>
          <p:cNvSpPr/>
          <p:nvPr/>
        </p:nvSpPr>
        <p:spPr bwMode="auto">
          <a:xfrm>
            <a:off x="8021688" y="5656270"/>
            <a:ext cx="612000" cy="288000"/>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800" b="1" dirty="0" smtClean="0">
                <a:solidFill>
                  <a:srgbClr val="002B62"/>
                </a:solidFill>
                <a:effectLst>
                  <a:glow rad="127000">
                    <a:schemeClr val="bg1"/>
                  </a:glow>
                </a:effectLst>
                <a:latin typeface="+mj-ea"/>
                <a:ea typeface="+mj-ea"/>
              </a:rPr>
              <a:t>Terraform</a:t>
            </a:r>
            <a:br>
              <a:rPr lang="en-US" altLang="ja-JP" sz="800" b="1" dirty="0" smtClean="0">
                <a:solidFill>
                  <a:srgbClr val="002B62"/>
                </a:solidFill>
                <a:effectLst>
                  <a:glow rad="127000">
                    <a:schemeClr val="bg1"/>
                  </a:glow>
                </a:effectLst>
                <a:latin typeface="+mj-ea"/>
                <a:ea typeface="+mj-ea"/>
              </a:rPr>
            </a:br>
            <a:r>
              <a:rPr lang="en-US" altLang="ja-JP" sz="800" b="1" dirty="0" smtClean="0">
                <a:solidFill>
                  <a:srgbClr val="002B62"/>
                </a:solidFill>
                <a:effectLst>
                  <a:glow rad="127000">
                    <a:schemeClr val="bg1"/>
                  </a:glow>
                </a:effectLst>
                <a:latin typeface="+mj-ea"/>
                <a:ea typeface="+mj-ea"/>
              </a:rPr>
              <a:t>Binary</a:t>
            </a:r>
            <a:endParaRPr lang="ja-JP" altLang="en-US" sz="800" b="1" dirty="0">
              <a:solidFill>
                <a:srgbClr val="002B62"/>
              </a:solidFill>
              <a:effectLst>
                <a:glow rad="127000">
                  <a:schemeClr val="bg1"/>
                </a:glow>
              </a:effectLst>
              <a:latin typeface="+mj-ea"/>
              <a:ea typeface="+mj-ea"/>
            </a:endParaRPr>
          </a:p>
        </p:txBody>
      </p:sp>
      <p:grpSp>
        <p:nvGrpSpPr>
          <p:cNvPr id="149" name="グループ化 148"/>
          <p:cNvGrpSpPr/>
          <p:nvPr/>
        </p:nvGrpSpPr>
        <p:grpSpPr>
          <a:xfrm>
            <a:off x="4060531" y="1278366"/>
            <a:ext cx="590803" cy="350384"/>
            <a:chOff x="3768771" y="835265"/>
            <a:chExt cx="590803" cy="350384"/>
          </a:xfrm>
        </p:grpSpPr>
        <p:sp>
          <p:nvSpPr>
            <p:cNvPr id="147" name="フローチャート: 論理積ゲート 146"/>
            <p:cNvSpPr/>
            <p:nvPr/>
          </p:nvSpPr>
          <p:spPr bwMode="auto">
            <a:xfrm rot="16200000">
              <a:off x="3893736" y="739891"/>
              <a:ext cx="340872"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8" name="テキスト ボックス 147"/>
            <p:cNvSpPr txBox="1"/>
            <p:nvPr/>
          </p:nvSpPr>
          <p:spPr>
            <a:xfrm>
              <a:off x="3768771" y="908650"/>
              <a:ext cx="590803" cy="276999"/>
            </a:xfrm>
            <a:prstGeom prst="rect">
              <a:avLst/>
            </a:prstGeom>
            <a:noFill/>
          </p:spPr>
          <p:txBody>
            <a:bodyPr wrap="none" rtlCol="0">
              <a:spAutoFit/>
            </a:bodyPr>
            <a:lstStyle/>
            <a:p>
              <a:pPr algn="ctr"/>
              <a:r>
                <a:rPr kumimoji="1" lang="en-US" altLang="ja-JP" sz="1200" b="1" dirty="0" smtClean="0">
                  <a:solidFill>
                    <a:srgbClr val="002B62"/>
                  </a:solidFill>
                </a:rPr>
                <a:t>Start</a:t>
              </a:r>
              <a:endParaRPr kumimoji="1" lang="ja-JP" altLang="en-US" sz="1200" b="1" dirty="0">
                <a:solidFill>
                  <a:srgbClr val="002B62"/>
                </a:solidFill>
              </a:endParaRPr>
            </a:p>
          </p:txBody>
        </p:sp>
      </p:grpSp>
      <p:cxnSp>
        <p:nvCxnSpPr>
          <p:cNvPr id="155" name="直線コネクタ 154"/>
          <p:cNvCxnSpPr>
            <a:stCxn id="147" idx="1"/>
            <a:endCxn id="4" idx="0"/>
          </p:cNvCxnSpPr>
          <p:nvPr/>
        </p:nvCxnSpPr>
        <p:spPr bwMode="auto">
          <a:xfrm flipH="1">
            <a:off x="4355932" y="1619238"/>
            <a:ext cx="1" cy="279532"/>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0" name="直線コネクタ 159"/>
          <p:cNvCxnSpPr>
            <a:stCxn id="4" idx="4"/>
            <a:endCxn id="119" idx="0"/>
          </p:cNvCxnSpPr>
          <p:nvPr/>
        </p:nvCxnSpPr>
        <p:spPr bwMode="auto">
          <a:xfrm>
            <a:off x="4355932" y="2978770"/>
            <a:ext cx="0" cy="1479730"/>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3" name="直線コネクタ 162"/>
          <p:cNvCxnSpPr>
            <a:stCxn id="119" idx="4"/>
            <a:endCxn id="152" idx="0"/>
          </p:cNvCxnSpPr>
          <p:nvPr/>
        </p:nvCxnSpPr>
        <p:spPr bwMode="auto">
          <a:xfrm>
            <a:off x="4355932" y="5538500"/>
            <a:ext cx="1" cy="386967"/>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6" name="直線コネクタ 165"/>
          <p:cNvCxnSpPr/>
          <p:nvPr/>
        </p:nvCxnSpPr>
        <p:spPr bwMode="auto">
          <a:xfrm>
            <a:off x="4351718" y="3259424"/>
            <a:ext cx="0" cy="745656"/>
          </a:xfrm>
          <a:prstGeom prst="line">
            <a:avLst/>
          </a:prstGeom>
          <a:solidFill>
            <a:schemeClr val="bg1"/>
          </a:solidFill>
          <a:ln w="76200" cap="flat" cmpd="sng" algn="ctr">
            <a:solidFill>
              <a:srgbClr val="B2BFD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9" name="テキスト ボックス 178"/>
          <p:cNvSpPr txBox="1"/>
          <p:nvPr/>
        </p:nvSpPr>
        <p:spPr>
          <a:xfrm>
            <a:off x="1793555" y="1338170"/>
            <a:ext cx="904415" cy="369332"/>
          </a:xfrm>
          <a:prstGeom prst="rect">
            <a:avLst/>
          </a:prstGeom>
          <a:noFill/>
        </p:spPr>
        <p:txBody>
          <a:bodyPr wrap="none" rtlCol="0">
            <a:spAutoFit/>
          </a:bodyPr>
          <a:lstStyle/>
          <a:p>
            <a:r>
              <a:rPr kumimoji="1" lang="en-US" altLang="ja-JP" b="1" dirty="0" smtClean="0">
                <a:solidFill>
                  <a:srgbClr val="002B62"/>
                </a:solidFill>
                <a:effectLst>
                  <a:glow rad="101600">
                    <a:schemeClr val="bg1"/>
                  </a:glow>
                </a:effectLst>
              </a:rPr>
              <a:t>CMDB</a:t>
            </a:r>
            <a:endParaRPr kumimoji="1" lang="ja-JP" altLang="en-US" b="1" dirty="0">
              <a:solidFill>
                <a:srgbClr val="002B62"/>
              </a:solidFill>
              <a:effectLst>
                <a:glow rad="101600">
                  <a:schemeClr val="bg1"/>
                </a:glow>
              </a:effectLst>
            </a:endParaRPr>
          </a:p>
        </p:txBody>
      </p:sp>
      <p:sp>
        <p:nvSpPr>
          <p:cNvPr id="180" name="テキスト ボックス 179"/>
          <p:cNvSpPr txBox="1"/>
          <p:nvPr/>
        </p:nvSpPr>
        <p:spPr>
          <a:xfrm>
            <a:off x="3633265" y="777209"/>
            <a:ext cx="1445332" cy="553998"/>
          </a:xfrm>
          <a:prstGeom prst="rect">
            <a:avLst/>
          </a:prstGeom>
          <a:noFill/>
        </p:spPr>
        <p:txBody>
          <a:bodyPr wrap="none" rtlCol="0">
            <a:spAutoFit/>
          </a:bodyPr>
          <a:lstStyle/>
          <a:p>
            <a:pPr algn="ctr"/>
            <a:r>
              <a:rPr lang="en-US" altLang="ja-JP" b="1" dirty="0" smtClean="0">
                <a:solidFill>
                  <a:srgbClr val="002B62"/>
                </a:solidFill>
                <a:effectLst>
                  <a:glow rad="101600">
                    <a:schemeClr val="bg1"/>
                  </a:glow>
                </a:effectLst>
              </a:rPr>
              <a:t>Conductor</a:t>
            </a:r>
            <a:br>
              <a:rPr lang="en-US" altLang="ja-JP" b="1" dirty="0" smtClean="0">
                <a:solidFill>
                  <a:srgbClr val="002B62"/>
                </a:solidFill>
                <a:effectLst>
                  <a:glow rad="101600">
                    <a:schemeClr val="bg1"/>
                  </a:glow>
                </a:effectLst>
              </a:rPr>
            </a:br>
            <a:r>
              <a:rPr lang="en-US" altLang="ja-JP" sz="1200" b="1" dirty="0" smtClean="0">
                <a:solidFill>
                  <a:srgbClr val="002B62"/>
                </a:solidFill>
                <a:effectLst>
                  <a:glow rad="101600">
                    <a:schemeClr val="bg1"/>
                  </a:glow>
                </a:effectLst>
              </a:rPr>
              <a:t>(Job Flow)</a:t>
            </a:r>
            <a:endParaRPr kumimoji="1" lang="ja-JP" altLang="en-US" sz="1200" b="1" dirty="0">
              <a:solidFill>
                <a:srgbClr val="002B62"/>
              </a:solidFill>
              <a:effectLst>
                <a:glow rad="101600">
                  <a:schemeClr val="bg1"/>
                </a:glow>
              </a:effectLst>
            </a:endParaRPr>
          </a:p>
        </p:txBody>
      </p:sp>
      <p:grpSp>
        <p:nvGrpSpPr>
          <p:cNvPr id="153" name="グループ化 152"/>
          <p:cNvGrpSpPr/>
          <p:nvPr/>
        </p:nvGrpSpPr>
        <p:grpSpPr>
          <a:xfrm>
            <a:off x="4090123" y="5896518"/>
            <a:ext cx="531619" cy="340872"/>
            <a:chOff x="3726432" y="5889912"/>
            <a:chExt cx="531619" cy="340872"/>
          </a:xfrm>
        </p:grpSpPr>
        <p:sp>
          <p:nvSpPr>
            <p:cNvPr id="151" name="フローチャート: 論理積ゲート 150"/>
            <p:cNvSpPr/>
            <p:nvPr/>
          </p:nvSpPr>
          <p:spPr bwMode="auto">
            <a:xfrm rot="5400000">
              <a:off x="3821806" y="5794538"/>
              <a:ext cx="340872"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2" name="テキスト ボックス 151"/>
            <p:cNvSpPr txBox="1"/>
            <p:nvPr/>
          </p:nvSpPr>
          <p:spPr>
            <a:xfrm>
              <a:off x="3746020" y="5918861"/>
              <a:ext cx="492444" cy="276999"/>
            </a:xfrm>
            <a:prstGeom prst="rect">
              <a:avLst/>
            </a:prstGeom>
            <a:noFill/>
          </p:spPr>
          <p:txBody>
            <a:bodyPr wrap="none" rtlCol="0">
              <a:spAutoFit/>
            </a:bodyPr>
            <a:lstStyle/>
            <a:p>
              <a:pPr algn="ctr"/>
              <a:r>
                <a:rPr kumimoji="1" lang="en-US" altLang="ja-JP" sz="1200" b="1" dirty="0" smtClean="0">
                  <a:solidFill>
                    <a:srgbClr val="002B62"/>
                  </a:solidFill>
                </a:rPr>
                <a:t>End</a:t>
              </a:r>
              <a:endParaRPr kumimoji="1" lang="ja-JP" altLang="en-US" sz="1200" b="1" dirty="0">
                <a:solidFill>
                  <a:srgbClr val="002B62"/>
                </a:solidFill>
              </a:endParaRPr>
            </a:p>
          </p:txBody>
        </p:sp>
      </p:grpSp>
      <p:sp>
        <p:nvSpPr>
          <p:cNvPr id="121" name="正方形/長方形 120"/>
          <p:cNvSpPr/>
          <p:nvPr/>
        </p:nvSpPr>
        <p:spPr bwMode="auto">
          <a:xfrm>
            <a:off x="5249868" y="4458227"/>
            <a:ext cx="864000" cy="1079999"/>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100" b="1" dirty="0" smtClean="0">
                <a:solidFill>
                  <a:srgbClr val="002B62"/>
                </a:solidFill>
                <a:effectLst>
                  <a:glow rad="127000">
                    <a:schemeClr val="bg1"/>
                  </a:glow>
                </a:effectLst>
                <a:latin typeface="+mj-ea"/>
                <a:ea typeface="+mj-ea"/>
              </a:rPr>
              <a:t>Terraform</a:t>
            </a:r>
            <a:br>
              <a:rPr lang="en-US" altLang="ja-JP" sz="1100" b="1" dirty="0" smtClean="0">
                <a:solidFill>
                  <a:srgbClr val="002B62"/>
                </a:solidFill>
                <a:effectLst>
                  <a:glow rad="127000">
                    <a:schemeClr val="bg1"/>
                  </a:glow>
                </a:effectLst>
                <a:latin typeface="+mj-ea"/>
                <a:ea typeface="+mj-ea"/>
              </a:rPr>
            </a:br>
            <a:r>
              <a:rPr lang="en-US" altLang="ja-JP" sz="1100" b="1" dirty="0" smtClean="0">
                <a:solidFill>
                  <a:srgbClr val="002B62"/>
                </a:solidFill>
                <a:effectLst>
                  <a:glow rad="127000">
                    <a:schemeClr val="bg1"/>
                  </a:glow>
                </a:effectLst>
                <a:latin typeface="+mj-ea"/>
                <a:ea typeface="+mj-ea"/>
              </a:rPr>
              <a:t>Integration</a:t>
            </a:r>
            <a:br>
              <a:rPr lang="en-US" altLang="ja-JP" sz="1100" b="1" dirty="0" smtClean="0">
                <a:solidFill>
                  <a:srgbClr val="002B62"/>
                </a:solidFill>
                <a:effectLst>
                  <a:glow rad="127000">
                    <a:schemeClr val="bg1"/>
                  </a:glow>
                </a:effectLst>
                <a:latin typeface="+mj-ea"/>
                <a:ea typeface="+mj-ea"/>
              </a:rPr>
            </a:br>
            <a:r>
              <a:rPr lang="en-US" altLang="ja-JP" sz="1100" b="1" dirty="0" smtClean="0">
                <a:solidFill>
                  <a:srgbClr val="002B62"/>
                </a:solidFill>
                <a:effectLst>
                  <a:glow rad="127000">
                    <a:schemeClr val="bg1"/>
                  </a:glow>
                </a:effectLst>
                <a:latin typeface="+mj-ea"/>
                <a:ea typeface="+mj-ea"/>
              </a:rPr>
              <a:t>Function</a:t>
            </a:r>
            <a:endParaRPr lang="ja-JP" altLang="en-US" sz="1100" b="1" dirty="0">
              <a:solidFill>
                <a:srgbClr val="002B62"/>
              </a:solidFill>
              <a:effectLst>
                <a:glow rad="127000">
                  <a:schemeClr val="bg1"/>
                </a:glow>
              </a:effectLst>
              <a:latin typeface="+mj-ea"/>
              <a:ea typeface="+mj-ea"/>
            </a:endParaRPr>
          </a:p>
        </p:txBody>
      </p:sp>
      <p:cxnSp>
        <p:nvCxnSpPr>
          <p:cNvPr id="158" name="直線矢印コネクタ 157"/>
          <p:cNvCxnSpPr>
            <a:stCxn id="119" idx="6"/>
            <a:endCxn id="121" idx="1"/>
          </p:cNvCxnSpPr>
          <p:nvPr/>
        </p:nvCxnSpPr>
        <p:spPr bwMode="auto">
          <a:xfrm flipV="1">
            <a:off x="4895932" y="4998227"/>
            <a:ext cx="353936" cy="273"/>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ACA5F2"/>
            </a:glow>
          </a:effectLst>
          <a:extLst/>
        </p:spPr>
      </p:cxnSp>
      <p:grpSp>
        <p:nvGrpSpPr>
          <p:cNvPr id="7" name="グループ化 6"/>
          <p:cNvGrpSpPr/>
          <p:nvPr/>
        </p:nvGrpSpPr>
        <p:grpSpPr>
          <a:xfrm>
            <a:off x="9300505" y="5877340"/>
            <a:ext cx="1776345" cy="360000"/>
            <a:chOff x="9273819" y="5920248"/>
            <a:chExt cx="1776345" cy="360000"/>
          </a:xfrm>
          <a:effectLst>
            <a:glow rad="38100">
              <a:schemeClr val="bg1"/>
            </a:glow>
          </a:effectLst>
        </p:grpSpPr>
        <p:pic>
          <p:nvPicPr>
            <p:cNvPr id="27" name="図 26"/>
            <p:cNvPicPr>
              <a:picLocks noChangeAspect="1"/>
            </p:cNvPicPr>
            <p:nvPr/>
          </p:nvPicPr>
          <p:blipFill rotWithShape="1">
            <a:blip r:embed="rId4">
              <a:extLst>
                <a:ext uri="{28A0092B-C50C-407E-A947-70E740481C1C}">
                  <a14:useLocalDpi xmlns:a14="http://schemas.microsoft.com/office/drawing/2010/main" val="0"/>
                </a:ext>
              </a:extLst>
            </a:blip>
            <a:srcRect l="27812" t="10260" r="27559" b="33448"/>
            <a:stretch/>
          </p:blipFill>
          <p:spPr>
            <a:xfrm>
              <a:off x="10642404" y="5920248"/>
              <a:ext cx="407760" cy="360000"/>
            </a:xfrm>
            <a:prstGeom prst="rect">
              <a:avLst/>
            </a:prstGeom>
          </p:spPr>
        </p:pic>
        <p:pic>
          <p:nvPicPr>
            <p:cNvPr id="164" name="図 163"/>
            <p:cNvPicPr>
              <a:picLocks noChangeAspect="1"/>
            </p:cNvPicPr>
            <p:nvPr/>
          </p:nvPicPr>
          <p:blipFill rotWithShape="1">
            <a:blip r:embed="rId5">
              <a:extLst>
                <a:ext uri="{28A0092B-C50C-407E-A947-70E740481C1C}">
                  <a14:useLocalDpi xmlns:a14="http://schemas.microsoft.com/office/drawing/2010/main" val="0"/>
                </a:ext>
              </a:extLst>
            </a:blip>
            <a:srcRect l="23906" t="19313" r="24131" b="19950"/>
            <a:stretch/>
          </p:blipFill>
          <p:spPr>
            <a:xfrm>
              <a:off x="9273819" y="5920248"/>
              <a:ext cx="586670" cy="360000"/>
            </a:xfrm>
            <a:prstGeom prst="rect">
              <a:avLst/>
            </a:prstGeom>
          </p:spPr>
        </p:pic>
        <p:pic>
          <p:nvPicPr>
            <p:cNvPr id="165" name="図 164"/>
            <p:cNvPicPr>
              <a:picLocks noChangeAspect="1"/>
            </p:cNvPicPr>
            <p:nvPr/>
          </p:nvPicPr>
          <p:blipFill rotWithShape="1">
            <a:blip r:embed="rId6">
              <a:extLst>
                <a:ext uri="{28A0092B-C50C-407E-A947-70E740481C1C}">
                  <a14:useLocalDpi xmlns:a14="http://schemas.microsoft.com/office/drawing/2010/main" val="0"/>
                </a:ext>
              </a:extLst>
            </a:blip>
            <a:srcRect l="3909" r="4159" b="3566"/>
            <a:stretch/>
          </p:blipFill>
          <p:spPr>
            <a:xfrm>
              <a:off x="10021322" y="5920248"/>
              <a:ext cx="460250" cy="360000"/>
            </a:xfrm>
            <a:prstGeom prst="rect">
              <a:avLst/>
            </a:prstGeom>
          </p:spPr>
        </p:pic>
      </p:grpSp>
      <p:grpSp>
        <p:nvGrpSpPr>
          <p:cNvPr id="114" name="グループ化 113"/>
          <p:cNvGrpSpPr>
            <a:grpSpLocks noChangeAspect="1"/>
          </p:cNvGrpSpPr>
          <p:nvPr/>
        </p:nvGrpSpPr>
        <p:grpSpPr bwMode="gray">
          <a:xfrm>
            <a:off x="11365914" y="5877340"/>
            <a:ext cx="553605" cy="360000"/>
            <a:chOff x="6257925" y="989013"/>
            <a:chExt cx="1389063" cy="903287"/>
          </a:xfrm>
          <a:effectLst>
            <a:glow rad="38100">
              <a:schemeClr val="bg1"/>
            </a:glow>
          </a:effectLst>
        </p:grpSpPr>
        <p:sp>
          <p:nvSpPr>
            <p:cNvPr id="156" name="フリーフォーム 155"/>
            <p:cNvSpPr>
              <a:spLocks noChangeAspect="1"/>
            </p:cNvSpPr>
            <p:nvPr/>
          </p:nvSpPr>
          <p:spPr bwMode="gray">
            <a:xfrm>
              <a:off x="6257925" y="989013"/>
              <a:ext cx="1389063" cy="903287"/>
            </a:xfrm>
            <a:custGeom>
              <a:avLst/>
              <a:gdLst>
                <a:gd name="connsiteX0" fmla="*/ 807857 w 1389063"/>
                <a:gd name="connsiteY0" fmla="*/ 304800 h 903287"/>
                <a:gd name="connsiteX1" fmla="*/ 1022351 w 1389063"/>
                <a:gd name="connsiteY1" fmla="*/ 304800 h 903287"/>
                <a:gd name="connsiteX2" fmla="*/ 1022351 w 1389063"/>
                <a:gd name="connsiteY2" fmla="*/ 875022 h 903287"/>
                <a:gd name="connsiteX3" fmla="*/ 994266 w 1389063"/>
                <a:gd name="connsiteY3" fmla="*/ 903287 h 903287"/>
                <a:gd name="connsiteX4" fmla="*/ 807857 w 1389063"/>
                <a:gd name="connsiteY4" fmla="*/ 903287 h 903287"/>
                <a:gd name="connsiteX5" fmla="*/ 779463 w 1389063"/>
                <a:gd name="connsiteY5" fmla="*/ 875022 h 903287"/>
                <a:gd name="connsiteX6" fmla="*/ 779463 w 1389063"/>
                <a:gd name="connsiteY6" fmla="*/ 333065 h 903287"/>
                <a:gd name="connsiteX7" fmla="*/ 807857 w 1389063"/>
                <a:gd name="connsiteY7" fmla="*/ 304800 h 903287"/>
                <a:gd name="connsiteX8" fmla="*/ 548602 w 1389063"/>
                <a:gd name="connsiteY8" fmla="*/ 304800 h 903287"/>
                <a:gd name="connsiteX9" fmla="*/ 762000 w 1389063"/>
                <a:gd name="connsiteY9" fmla="*/ 304800 h 903287"/>
                <a:gd name="connsiteX10" fmla="*/ 762000 w 1389063"/>
                <a:gd name="connsiteY10" fmla="*/ 875022 h 903287"/>
                <a:gd name="connsiteX11" fmla="*/ 734099 w 1389063"/>
                <a:gd name="connsiteY11" fmla="*/ 903287 h 903287"/>
                <a:gd name="connsiteX12" fmla="*/ 548602 w 1389063"/>
                <a:gd name="connsiteY12" fmla="*/ 903287 h 903287"/>
                <a:gd name="connsiteX13" fmla="*/ 520700 w 1389063"/>
                <a:gd name="connsiteY13" fmla="*/ 875022 h 903287"/>
                <a:gd name="connsiteX14" fmla="*/ 520700 w 1389063"/>
                <a:gd name="connsiteY14" fmla="*/ 333065 h 903287"/>
                <a:gd name="connsiteX15" fmla="*/ 548602 w 1389063"/>
                <a:gd name="connsiteY15" fmla="*/ 304800 h 903287"/>
                <a:gd name="connsiteX16" fmla="*/ 290146 w 1389063"/>
                <a:gd name="connsiteY16" fmla="*/ 304800 h 903287"/>
                <a:gd name="connsiteX17" fmla="*/ 503238 w 1389063"/>
                <a:gd name="connsiteY17" fmla="*/ 304800 h 903287"/>
                <a:gd name="connsiteX18" fmla="*/ 503238 w 1389063"/>
                <a:gd name="connsiteY18" fmla="*/ 875022 h 903287"/>
                <a:gd name="connsiteX19" fmla="*/ 475337 w 1389063"/>
                <a:gd name="connsiteY19" fmla="*/ 903287 h 903287"/>
                <a:gd name="connsiteX20" fmla="*/ 290146 w 1389063"/>
                <a:gd name="connsiteY20" fmla="*/ 903287 h 903287"/>
                <a:gd name="connsiteX21" fmla="*/ 261938 w 1389063"/>
                <a:gd name="connsiteY21" fmla="*/ 875022 h 903287"/>
                <a:gd name="connsiteX22" fmla="*/ 261938 w 1389063"/>
                <a:gd name="connsiteY22" fmla="*/ 333065 h 903287"/>
                <a:gd name="connsiteX23" fmla="*/ 290146 w 1389063"/>
                <a:gd name="connsiteY23" fmla="*/ 304800 h 903287"/>
                <a:gd name="connsiteX24" fmla="*/ 28357 w 1389063"/>
                <a:gd name="connsiteY24" fmla="*/ 304800 h 903287"/>
                <a:gd name="connsiteX25" fmla="*/ 242888 w 1389063"/>
                <a:gd name="connsiteY25" fmla="*/ 304800 h 903287"/>
                <a:gd name="connsiteX26" fmla="*/ 242888 w 1389063"/>
                <a:gd name="connsiteY26" fmla="*/ 875022 h 903287"/>
                <a:gd name="connsiteX27" fmla="*/ 214530 w 1389063"/>
                <a:gd name="connsiteY27" fmla="*/ 903287 h 903287"/>
                <a:gd name="connsiteX28" fmla="*/ 28357 w 1389063"/>
                <a:gd name="connsiteY28" fmla="*/ 903287 h 903287"/>
                <a:gd name="connsiteX29" fmla="*/ 0 w 1389063"/>
                <a:gd name="connsiteY29" fmla="*/ 875022 h 903287"/>
                <a:gd name="connsiteX30" fmla="*/ 0 w 1389063"/>
                <a:gd name="connsiteY30" fmla="*/ 333065 h 903287"/>
                <a:gd name="connsiteX31" fmla="*/ 28357 w 1389063"/>
                <a:gd name="connsiteY31" fmla="*/ 304800 h 903287"/>
                <a:gd name="connsiteX32" fmla="*/ 1171809 w 1389063"/>
                <a:gd name="connsiteY32" fmla="*/ 196850 h 903287"/>
                <a:gd name="connsiteX33" fmla="*/ 1177925 w 1389063"/>
                <a:gd name="connsiteY33" fmla="*/ 206081 h 903287"/>
                <a:gd name="connsiteX34" fmla="*/ 1177925 w 1389063"/>
                <a:gd name="connsiteY34" fmla="*/ 769753 h 903287"/>
                <a:gd name="connsiteX35" fmla="*/ 1165082 w 1389063"/>
                <a:gd name="connsiteY35" fmla="*/ 796214 h 903287"/>
                <a:gd name="connsiteX36" fmla="*/ 1028700 w 1389063"/>
                <a:gd name="connsiteY36" fmla="*/ 903287 h 903287"/>
                <a:gd name="connsiteX37" fmla="*/ 1038791 w 1389063"/>
                <a:gd name="connsiteY37" fmla="*/ 874980 h 903287"/>
                <a:gd name="connsiteX38" fmla="*/ 1038791 w 1389063"/>
                <a:gd name="connsiteY38" fmla="*/ 303923 h 903287"/>
                <a:gd name="connsiteX39" fmla="*/ 1038791 w 1389063"/>
                <a:gd name="connsiteY39" fmla="*/ 298693 h 903287"/>
                <a:gd name="connsiteX40" fmla="*/ 1165082 w 1389063"/>
                <a:gd name="connsiteY40" fmla="*/ 199619 h 903287"/>
                <a:gd name="connsiteX41" fmla="*/ 1171809 w 1389063"/>
                <a:gd name="connsiteY41" fmla="*/ 196850 h 903287"/>
                <a:gd name="connsiteX42" fmla="*/ 952918 w 1389063"/>
                <a:gd name="connsiteY42" fmla="*/ 188912 h 903287"/>
                <a:gd name="connsiteX43" fmla="*/ 1154113 w 1389063"/>
                <a:gd name="connsiteY43" fmla="*/ 188912 h 903287"/>
                <a:gd name="connsiteX44" fmla="*/ 1026331 w 1389063"/>
                <a:gd name="connsiteY44" fmla="*/ 288616 h 903287"/>
                <a:gd name="connsiteX45" fmla="*/ 1022031 w 1389063"/>
                <a:gd name="connsiteY45" fmla="*/ 288616 h 903287"/>
                <a:gd name="connsiteX46" fmla="*/ 808549 w 1389063"/>
                <a:gd name="connsiteY46" fmla="*/ 288616 h 903287"/>
                <a:gd name="connsiteX47" fmla="*/ 804863 w 1389063"/>
                <a:gd name="connsiteY47" fmla="*/ 288924 h 903287"/>
                <a:gd name="connsiteX48" fmla="*/ 923430 w 1389063"/>
                <a:gd name="connsiteY48" fmla="*/ 198759 h 903287"/>
                <a:gd name="connsiteX49" fmla="*/ 952918 w 1389063"/>
                <a:gd name="connsiteY49" fmla="*/ 188912 h 903287"/>
                <a:gd name="connsiteX50" fmla="*/ 693241 w 1389063"/>
                <a:gd name="connsiteY50" fmla="*/ 188912 h 903287"/>
                <a:gd name="connsiteX51" fmla="*/ 895351 w 1389063"/>
                <a:gd name="connsiteY51" fmla="*/ 188912 h 903287"/>
                <a:gd name="connsiteX52" fmla="*/ 766988 w 1389063"/>
                <a:gd name="connsiteY52" fmla="*/ 288616 h 903287"/>
                <a:gd name="connsiteX53" fmla="*/ 762668 w 1389063"/>
                <a:gd name="connsiteY53" fmla="*/ 288616 h 903287"/>
                <a:gd name="connsiteX54" fmla="*/ 547907 w 1389063"/>
                <a:gd name="connsiteY54" fmla="*/ 288616 h 903287"/>
                <a:gd name="connsiteX55" fmla="*/ 544513 w 1389063"/>
                <a:gd name="connsiteY55" fmla="*/ 288924 h 903287"/>
                <a:gd name="connsiteX56" fmla="*/ 663619 w 1389063"/>
                <a:gd name="connsiteY56" fmla="*/ 198759 h 903287"/>
                <a:gd name="connsiteX57" fmla="*/ 693241 w 1389063"/>
                <a:gd name="connsiteY57" fmla="*/ 188912 h 903287"/>
                <a:gd name="connsiteX58" fmla="*/ 434478 w 1389063"/>
                <a:gd name="connsiteY58" fmla="*/ 188912 h 903287"/>
                <a:gd name="connsiteX59" fmla="*/ 636588 w 1389063"/>
                <a:gd name="connsiteY59" fmla="*/ 188912 h 903287"/>
                <a:gd name="connsiteX60" fmla="*/ 508225 w 1389063"/>
                <a:gd name="connsiteY60" fmla="*/ 288616 h 903287"/>
                <a:gd name="connsiteX61" fmla="*/ 503905 w 1389063"/>
                <a:gd name="connsiteY61" fmla="*/ 288616 h 903287"/>
                <a:gd name="connsiteX62" fmla="*/ 289453 w 1389063"/>
                <a:gd name="connsiteY62" fmla="*/ 288616 h 903287"/>
                <a:gd name="connsiteX63" fmla="*/ 285750 w 1389063"/>
                <a:gd name="connsiteY63" fmla="*/ 288924 h 903287"/>
                <a:gd name="connsiteX64" fmla="*/ 404856 w 1389063"/>
                <a:gd name="connsiteY64" fmla="*/ 198759 h 903287"/>
                <a:gd name="connsiteX65" fmla="*/ 434478 w 1389063"/>
                <a:gd name="connsiteY65" fmla="*/ 188912 h 903287"/>
                <a:gd name="connsiteX66" fmla="*/ 173455 w 1389063"/>
                <a:gd name="connsiteY66" fmla="*/ 188912 h 903287"/>
                <a:gd name="connsiteX67" fmla="*/ 374650 w 1389063"/>
                <a:gd name="connsiteY67" fmla="*/ 188912 h 903287"/>
                <a:gd name="connsiteX68" fmla="*/ 246868 w 1389063"/>
                <a:gd name="connsiteY68" fmla="*/ 288616 h 903287"/>
                <a:gd name="connsiteX69" fmla="*/ 242875 w 1389063"/>
                <a:gd name="connsiteY69" fmla="*/ 288616 h 903287"/>
                <a:gd name="connsiteX70" fmla="*/ 29086 w 1389063"/>
                <a:gd name="connsiteY70" fmla="*/ 288616 h 903287"/>
                <a:gd name="connsiteX71" fmla="*/ 25400 w 1389063"/>
                <a:gd name="connsiteY71" fmla="*/ 288924 h 903287"/>
                <a:gd name="connsiteX72" fmla="*/ 143967 w 1389063"/>
                <a:gd name="connsiteY72" fmla="*/ 198759 h 903287"/>
                <a:gd name="connsiteX73" fmla="*/ 173455 w 1389063"/>
                <a:gd name="connsiteY73" fmla="*/ 188912 h 903287"/>
                <a:gd name="connsiteX74" fmla="*/ 1018958 w 1389063"/>
                <a:gd name="connsiteY74" fmla="*/ 115887 h 903287"/>
                <a:gd name="connsiteX75" fmla="*/ 1233488 w 1389063"/>
                <a:gd name="connsiteY75" fmla="*/ 115887 h 903287"/>
                <a:gd name="connsiteX76" fmla="*/ 1233488 w 1389063"/>
                <a:gd name="connsiteY76" fmla="*/ 687636 h 903287"/>
                <a:gd name="connsiteX77" fmla="*/ 1205131 w 1389063"/>
                <a:gd name="connsiteY77" fmla="*/ 715962 h 903287"/>
                <a:gd name="connsiteX78" fmla="*/ 1195576 w 1389063"/>
                <a:gd name="connsiteY78" fmla="*/ 715962 h 903287"/>
                <a:gd name="connsiteX79" fmla="*/ 1195576 w 1389063"/>
                <a:gd name="connsiteY79" fmla="*/ 206406 h 903287"/>
                <a:gd name="connsiteX80" fmla="*/ 1195267 w 1389063"/>
                <a:gd name="connsiteY80" fmla="*/ 203943 h 903287"/>
                <a:gd name="connsiteX81" fmla="*/ 1195576 w 1389063"/>
                <a:gd name="connsiteY81" fmla="*/ 203943 h 903287"/>
                <a:gd name="connsiteX82" fmla="*/ 1195576 w 1389063"/>
                <a:gd name="connsiteY82" fmla="*/ 160839 h 903287"/>
                <a:gd name="connsiteX83" fmla="*/ 1027280 w 1389063"/>
                <a:gd name="connsiteY83" fmla="*/ 160839 h 903287"/>
                <a:gd name="connsiteX84" fmla="*/ 1027280 w 1389063"/>
                <a:gd name="connsiteY84" fmla="*/ 171923 h 903287"/>
                <a:gd name="connsiteX85" fmla="*/ 990600 w 1389063"/>
                <a:gd name="connsiteY85" fmla="*/ 171923 h 903287"/>
                <a:gd name="connsiteX86" fmla="*/ 990600 w 1389063"/>
                <a:gd name="connsiteY86" fmla="*/ 144213 h 903287"/>
                <a:gd name="connsiteX87" fmla="*/ 1018958 w 1389063"/>
                <a:gd name="connsiteY87" fmla="*/ 115887 h 903287"/>
                <a:gd name="connsiteX88" fmla="*/ 758608 w 1389063"/>
                <a:gd name="connsiteY88" fmla="*/ 115887 h 903287"/>
                <a:gd name="connsiteX89" fmla="*/ 973138 w 1389063"/>
                <a:gd name="connsiteY89" fmla="*/ 115887 h 903287"/>
                <a:gd name="connsiteX90" fmla="*/ 973138 w 1389063"/>
                <a:gd name="connsiteY90" fmla="*/ 171856 h 903287"/>
                <a:gd name="connsiteX91" fmla="*/ 952487 w 1389063"/>
                <a:gd name="connsiteY91" fmla="*/ 171856 h 903287"/>
                <a:gd name="connsiteX92" fmla="*/ 935226 w 1389063"/>
                <a:gd name="connsiteY92" fmla="*/ 174624 h 903287"/>
                <a:gd name="connsiteX93" fmla="*/ 935226 w 1389063"/>
                <a:gd name="connsiteY93" fmla="*/ 160786 h 903287"/>
                <a:gd name="connsiteX94" fmla="*/ 766930 w 1389063"/>
                <a:gd name="connsiteY94" fmla="*/ 160786 h 903287"/>
                <a:gd name="connsiteX95" fmla="*/ 766930 w 1389063"/>
                <a:gd name="connsiteY95" fmla="*/ 171856 h 903287"/>
                <a:gd name="connsiteX96" fmla="*/ 730250 w 1389063"/>
                <a:gd name="connsiteY96" fmla="*/ 171856 h 903287"/>
                <a:gd name="connsiteX97" fmla="*/ 730250 w 1389063"/>
                <a:gd name="connsiteY97" fmla="*/ 144179 h 903287"/>
                <a:gd name="connsiteX98" fmla="*/ 758608 w 1389063"/>
                <a:gd name="connsiteY98" fmla="*/ 115887 h 903287"/>
                <a:gd name="connsiteX99" fmla="*/ 499846 w 1389063"/>
                <a:gd name="connsiteY99" fmla="*/ 115887 h 903287"/>
                <a:gd name="connsiteX100" fmla="*/ 714376 w 1389063"/>
                <a:gd name="connsiteY100" fmla="*/ 115887 h 903287"/>
                <a:gd name="connsiteX101" fmla="*/ 714376 w 1389063"/>
                <a:gd name="connsiteY101" fmla="*/ 171856 h 903287"/>
                <a:gd name="connsiteX102" fmla="*/ 693416 w 1389063"/>
                <a:gd name="connsiteY102" fmla="*/ 171856 h 903287"/>
                <a:gd name="connsiteX103" fmla="*/ 676464 w 1389063"/>
                <a:gd name="connsiteY103" fmla="*/ 174624 h 903287"/>
                <a:gd name="connsiteX104" fmla="*/ 676464 w 1389063"/>
                <a:gd name="connsiteY104" fmla="*/ 160786 h 903287"/>
                <a:gd name="connsiteX105" fmla="*/ 508168 w 1389063"/>
                <a:gd name="connsiteY105" fmla="*/ 160786 h 903287"/>
                <a:gd name="connsiteX106" fmla="*/ 508168 w 1389063"/>
                <a:gd name="connsiteY106" fmla="*/ 171856 h 903287"/>
                <a:gd name="connsiteX107" fmla="*/ 471488 w 1389063"/>
                <a:gd name="connsiteY107" fmla="*/ 171856 h 903287"/>
                <a:gd name="connsiteX108" fmla="*/ 471488 w 1389063"/>
                <a:gd name="connsiteY108" fmla="*/ 144179 h 903287"/>
                <a:gd name="connsiteX109" fmla="*/ 499846 w 1389063"/>
                <a:gd name="connsiteY109" fmla="*/ 115887 h 903287"/>
                <a:gd name="connsiteX110" fmla="*/ 239310 w 1389063"/>
                <a:gd name="connsiteY110" fmla="*/ 115887 h 903287"/>
                <a:gd name="connsiteX111" fmla="*/ 452438 w 1389063"/>
                <a:gd name="connsiteY111" fmla="*/ 115887 h 903287"/>
                <a:gd name="connsiteX112" fmla="*/ 452438 w 1389063"/>
                <a:gd name="connsiteY112" fmla="*/ 171276 h 903287"/>
                <a:gd name="connsiteX113" fmla="*/ 433759 w 1389063"/>
                <a:gd name="connsiteY113" fmla="*/ 171276 h 903287"/>
                <a:gd name="connsiteX114" fmla="*/ 414773 w 1389063"/>
                <a:gd name="connsiteY114" fmla="*/ 174624 h 903287"/>
                <a:gd name="connsiteX115" fmla="*/ 414773 w 1389063"/>
                <a:gd name="connsiteY115" fmla="*/ 160320 h 903287"/>
                <a:gd name="connsiteX116" fmla="*/ 247578 w 1389063"/>
                <a:gd name="connsiteY116" fmla="*/ 160320 h 903287"/>
                <a:gd name="connsiteX117" fmla="*/ 247578 w 1389063"/>
                <a:gd name="connsiteY117" fmla="*/ 171276 h 903287"/>
                <a:gd name="connsiteX118" fmla="*/ 211138 w 1389063"/>
                <a:gd name="connsiteY118" fmla="*/ 171276 h 903287"/>
                <a:gd name="connsiteX119" fmla="*/ 211138 w 1389063"/>
                <a:gd name="connsiteY119" fmla="*/ 143886 h 903287"/>
                <a:gd name="connsiteX120" fmla="*/ 239310 w 1389063"/>
                <a:gd name="connsiteY120" fmla="*/ 115887 h 903287"/>
                <a:gd name="connsiteX121" fmla="*/ 1382882 w 1389063"/>
                <a:gd name="connsiteY121" fmla="*/ 9525 h 903287"/>
                <a:gd name="connsiteX122" fmla="*/ 1389063 w 1389063"/>
                <a:gd name="connsiteY122" fmla="*/ 18739 h 903287"/>
                <a:gd name="connsiteX123" fmla="*/ 1389063 w 1389063"/>
                <a:gd name="connsiteY123" fmla="*/ 581390 h 903287"/>
                <a:gd name="connsiteX124" fmla="*/ 1376083 w 1389063"/>
                <a:gd name="connsiteY124" fmla="*/ 607496 h 903287"/>
                <a:gd name="connsiteX125" fmla="*/ 1238250 w 1389063"/>
                <a:gd name="connsiteY125" fmla="*/ 714375 h 903287"/>
                <a:gd name="connsiteX126" fmla="*/ 1248449 w 1389063"/>
                <a:gd name="connsiteY126" fmla="*/ 686427 h 903287"/>
                <a:gd name="connsiteX127" fmla="*/ 1248449 w 1389063"/>
                <a:gd name="connsiteY127" fmla="*/ 116097 h 903287"/>
                <a:gd name="connsiteX128" fmla="*/ 1248449 w 1389063"/>
                <a:gd name="connsiteY128" fmla="*/ 111183 h 903287"/>
                <a:gd name="connsiteX129" fmla="*/ 1376083 w 1389063"/>
                <a:gd name="connsiteY129" fmla="*/ 12289 h 903287"/>
                <a:gd name="connsiteX130" fmla="*/ 1382882 w 1389063"/>
                <a:gd name="connsiteY130" fmla="*/ 9525 h 903287"/>
                <a:gd name="connsiteX131" fmla="*/ 1162963 w 1389063"/>
                <a:gd name="connsiteY131" fmla="*/ 0 h 903287"/>
                <a:gd name="connsiteX132" fmla="*/ 1365251 w 1389063"/>
                <a:gd name="connsiteY132" fmla="*/ 0 h 903287"/>
                <a:gd name="connsiteX133" fmla="*/ 1237084 w 1389063"/>
                <a:gd name="connsiteY133" fmla="*/ 99397 h 903287"/>
                <a:gd name="connsiteX134" fmla="*/ 1232760 w 1389063"/>
                <a:gd name="connsiteY134" fmla="*/ 99397 h 903287"/>
                <a:gd name="connsiteX135" fmla="*/ 1017810 w 1389063"/>
                <a:gd name="connsiteY135" fmla="*/ 99397 h 903287"/>
                <a:gd name="connsiteX136" fmla="*/ 1014413 w 1389063"/>
                <a:gd name="connsiteY136" fmla="*/ 100012 h 903287"/>
                <a:gd name="connsiteX137" fmla="*/ 1133624 w 1389063"/>
                <a:gd name="connsiteY137" fmla="*/ 9847 h 903287"/>
                <a:gd name="connsiteX138" fmla="*/ 1162963 w 1389063"/>
                <a:gd name="connsiteY138" fmla="*/ 0 h 903287"/>
                <a:gd name="connsiteX139" fmla="*/ 903528 w 1389063"/>
                <a:gd name="connsiteY139" fmla="*/ 0 h 903287"/>
                <a:gd name="connsiteX140" fmla="*/ 1104900 w 1389063"/>
                <a:gd name="connsiteY140" fmla="*/ 0 h 903287"/>
                <a:gd name="connsiteX141" fmla="*/ 977313 w 1389063"/>
                <a:gd name="connsiteY141" fmla="*/ 99397 h 903287"/>
                <a:gd name="connsiteX142" fmla="*/ 973009 w 1389063"/>
                <a:gd name="connsiteY142" fmla="*/ 99397 h 903287"/>
                <a:gd name="connsiteX143" fmla="*/ 759032 w 1389063"/>
                <a:gd name="connsiteY143" fmla="*/ 99397 h 903287"/>
                <a:gd name="connsiteX144" fmla="*/ 755650 w 1389063"/>
                <a:gd name="connsiteY144" fmla="*/ 100012 h 903287"/>
                <a:gd name="connsiteX145" fmla="*/ 874321 w 1389063"/>
                <a:gd name="connsiteY145" fmla="*/ 9847 h 903287"/>
                <a:gd name="connsiteX146" fmla="*/ 903528 w 1389063"/>
                <a:gd name="connsiteY146" fmla="*/ 0 h 903287"/>
                <a:gd name="connsiteX147" fmla="*/ 644766 w 1389063"/>
                <a:gd name="connsiteY147" fmla="*/ 0 h 903287"/>
                <a:gd name="connsiteX148" fmla="*/ 846138 w 1389063"/>
                <a:gd name="connsiteY148" fmla="*/ 0 h 903287"/>
                <a:gd name="connsiteX149" fmla="*/ 718551 w 1389063"/>
                <a:gd name="connsiteY149" fmla="*/ 99397 h 903287"/>
                <a:gd name="connsiteX150" fmla="*/ 714247 w 1389063"/>
                <a:gd name="connsiteY150" fmla="*/ 99397 h 903287"/>
                <a:gd name="connsiteX151" fmla="*/ 500270 w 1389063"/>
                <a:gd name="connsiteY151" fmla="*/ 99397 h 903287"/>
                <a:gd name="connsiteX152" fmla="*/ 496888 w 1389063"/>
                <a:gd name="connsiteY152" fmla="*/ 100012 h 903287"/>
                <a:gd name="connsiteX153" fmla="*/ 615559 w 1389063"/>
                <a:gd name="connsiteY153" fmla="*/ 9847 h 903287"/>
                <a:gd name="connsiteX154" fmla="*/ 644766 w 1389063"/>
                <a:gd name="connsiteY154" fmla="*/ 0 h 903287"/>
                <a:gd name="connsiteX155" fmla="*/ 383500 w 1389063"/>
                <a:gd name="connsiteY155" fmla="*/ 0 h 903287"/>
                <a:gd name="connsiteX156" fmla="*/ 585788 w 1389063"/>
                <a:gd name="connsiteY156" fmla="*/ 0 h 903287"/>
                <a:gd name="connsiteX157" fmla="*/ 457621 w 1389063"/>
                <a:gd name="connsiteY157" fmla="*/ 99397 h 903287"/>
                <a:gd name="connsiteX158" fmla="*/ 453297 w 1389063"/>
                <a:gd name="connsiteY158" fmla="*/ 99397 h 903287"/>
                <a:gd name="connsiteX159" fmla="*/ 238347 w 1389063"/>
                <a:gd name="connsiteY159" fmla="*/ 99397 h 903287"/>
                <a:gd name="connsiteX160" fmla="*/ 234950 w 1389063"/>
                <a:gd name="connsiteY160" fmla="*/ 100012 h 903287"/>
                <a:gd name="connsiteX161" fmla="*/ 354161 w 1389063"/>
                <a:gd name="connsiteY161" fmla="*/ 9847 h 903287"/>
                <a:gd name="connsiteX162" fmla="*/ 383500 w 1389063"/>
                <a:gd name="connsiteY162" fmla="*/ 0 h 90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389063" h="903287">
                  <a:moveTo>
                    <a:pt x="807857" y="304800"/>
                  </a:moveTo>
                  <a:cubicBezTo>
                    <a:pt x="807857" y="304800"/>
                    <a:pt x="807857" y="304800"/>
                    <a:pt x="1022351" y="304800"/>
                  </a:cubicBezTo>
                  <a:cubicBezTo>
                    <a:pt x="1022351" y="304800"/>
                    <a:pt x="1022351" y="304800"/>
                    <a:pt x="1022351" y="875022"/>
                  </a:cubicBezTo>
                  <a:cubicBezTo>
                    <a:pt x="1022351" y="890691"/>
                    <a:pt x="1009698" y="903287"/>
                    <a:pt x="994266" y="903287"/>
                  </a:cubicBezTo>
                  <a:cubicBezTo>
                    <a:pt x="994266" y="903287"/>
                    <a:pt x="994266" y="903287"/>
                    <a:pt x="807857" y="903287"/>
                  </a:cubicBezTo>
                  <a:cubicBezTo>
                    <a:pt x="792117" y="903287"/>
                    <a:pt x="779463" y="890691"/>
                    <a:pt x="779463" y="875022"/>
                  </a:cubicBezTo>
                  <a:cubicBezTo>
                    <a:pt x="779463" y="875022"/>
                    <a:pt x="779463" y="875022"/>
                    <a:pt x="779463" y="333065"/>
                  </a:cubicBezTo>
                  <a:cubicBezTo>
                    <a:pt x="779463" y="317397"/>
                    <a:pt x="792117" y="304800"/>
                    <a:pt x="807857" y="304800"/>
                  </a:cubicBezTo>
                  <a:close/>
                  <a:moveTo>
                    <a:pt x="548602" y="304800"/>
                  </a:moveTo>
                  <a:lnTo>
                    <a:pt x="762000" y="304800"/>
                  </a:lnTo>
                  <a:cubicBezTo>
                    <a:pt x="762000" y="304800"/>
                    <a:pt x="762000" y="304800"/>
                    <a:pt x="762000" y="875022"/>
                  </a:cubicBezTo>
                  <a:cubicBezTo>
                    <a:pt x="762000" y="890691"/>
                    <a:pt x="749429" y="903287"/>
                    <a:pt x="734099" y="903287"/>
                  </a:cubicBezTo>
                  <a:cubicBezTo>
                    <a:pt x="734099" y="903287"/>
                    <a:pt x="734099" y="903287"/>
                    <a:pt x="548602" y="903287"/>
                  </a:cubicBezTo>
                  <a:cubicBezTo>
                    <a:pt x="533271" y="903287"/>
                    <a:pt x="520700" y="890691"/>
                    <a:pt x="520700" y="875022"/>
                  </a:cubicBezTo>
                  <a:cubicBezTo>
                    <a:pt x="520700" y="875022"/>
                    <a:pt x="520700" y="875022"/>
                    <a:pt x="520700" y="333065"/>
                  </a:cubicBezTo>
                  <a:cubicBezTo>
                    <a:pt x="520700" y="317397"/>
                    <a:pt x="533271" y="304800"/>
                    <a:pt x="548602" y="304800"/>
                  </a:cubicBezTo>
                  <a:close/>
                  <a:moveTo>
                    <a:pt x="290146" y="304800"/>
                  </a:moveTo>
                  <a:lnTo>
                    <a:pt x="503238" y="304800"/>
                  </a:lnTo>
                  <a:cubicBezTo>
                    <a:pt x="503238" y="304800"/>
                    <a:pt x="503238" y="304800"/>
                    <a:pt x="503238" y="875022"/>
                  </a:cubicBezTo>
                  <a:cubicBezTo>
                    <a:pt x="503238" y="890691"/>
                    <a:pt x="490667" y="903287"/>
                    <a:pt x="475337" y="903287"/>
                  </a:cubicBezTo>
                  <a:cubicBezTo>
                    <a:pt x="475337" y="903287"/>
                    <a:pt x="475337" y="903287"/>
                    <a:pt x="290146" y="903287"/>
                  </a:cubicBezTo>
                  <a:cubicBezTo>
                    <a:pt x="274509" y="903287"/>
                    <a:pt x="261938" y="890691"/>
                    <a:pt x="261938" y="875022"/>
                  </a:cubicBezTo>
                  <a:cubicBezTo>
                    <a:pt x="261938" y="875022"/>
                    <a:pt x="261938" y="875022"/>
                    <a:pt x="261938" y="333065"/>
                  </a:cubicBezTo>
                  <a:cubicBezTo>
                    <a:pt x="261938" y="317397"/>
                    <a:pt x="274509" y="304800"/>
                    <a:pt x="290146" y="304800"/>
                  </a:cubicBezTo>
                  <a:close/>
                  <a:moveTo>
                    <a:pt x="28357" y="304800"/>
                  </a:moveTo>
                  <a:lnTo>
                    <a:pt x="242888" y="304800"/>
                  </a:lnTo>
                  <a:cubicBezTo>
                    <a:pt x="242888" y="304800"/>
                    <a:pt x="242888" y="304800"/>
                    <a:pt x="242888" y="875022"/>
                  </a:cubicBezTo>
                  <a:cubicBezTo>
                    <a:pt x="242888" y="890691"/>
                    <a:pt x="229942" y="903287"/>
                    <a:pt x="214530" y="903287"/>
                  </a:cubicBezTo>
                  <a:cubicBezTo>
                    <a:pt x="214530" y="903287"/>
                    <a:pt x="214530" y="903287"/>
                    <a:pt x="28357" y="903287"/>
                  </a:cubicBezTo>
                  <a:cubicBezTo>
                    <a:pt x="12637" y="903287"/>
                    <a:pt x="0" y="890691"/>
                    <a:pt x="0" y="875022"/>
                  </a:cubicBezTo>
                  <a:cubicBezTo>
                    <a:pt x="0" y="875022"/>
                    <a:pt x="0" y="875022"/>
                    <a:pt x="0" y="333065"/>
                  </a:cubicBezTo>
                  <a:cubicBezTo>
                    <a:pt x="0" y="317397"/>
                    <a:pt x="12637" y="304800"/>
                    <a:pt x="28357" y="304800"/>
                  </a:cubicBezTo>
                  <a:close/>
                  <a:moveTo>
                    <a:pt x="1171809" y="196850"/>
                  </a:moveTo>
                  <a:cubicBezTo>
                    <a:pt x="1175479" y="196850"/>
                    <a:pt x="1177925" y="200235"/>
                    <a:pt x="1177925" y="206081"/>
                  </a:cubicBezTo>
                  <a:cubicBezTo>
                    <a:pt x="1177925" y="206081"/>
                    <a:pt x="1177925" y="206081"/>
                    <a:pt x="1177925" y="769753"/>
                  </a:cubicBezTo>
                  <a:cubicBezTo>
                    <a:pt x="1177925" y="778676"/>
                    <a:pt x="1172115" y="790676"/>
                    <a:pt x="1165082" y="796214"/>
                  </a:cubicBezTo>
                  <a:cubicBezTo>
                    <a:pt x="1165082" y="796214"/>
                    <a:pt x="1165082" y="796214"/>
                    <a:pt x="1028700" y="903287"/>
                  </a:cubicBezTo>
                  <a:cubicBezTo>
                    <a:pt x="1035122" y="895595"/>
                    <a:pt x="1038791" y="885749"/>
                    <a:pt x="1038791" y="874980"/>
                  </a:cubicBezTo>
                  <a:lnTo>
                    <a:pt x="1038791" y="303923"/>
                  </a:lnTo>
                  <a:cubicBezTo>
                    <a:pt x="1038791" y="303923"/>
                    <a:pt x="1038791" y="303923"/>
                    <a:pt x="1038791" y="298693"/>
                  </a:cubicBezTo>
                  <a:cubicBezTo>
                    <a:pt x="1038791" y="298693"/>
                    <a:pt x="1038791" y="298693"/>
                    <a:pt x="1165082" y="199619"/>
                  </a:cubicBezTo>
                  <a:cubicBezTo>
                    <a:pt x="1167528" y="197773"/>
                    <a:pt x="1169975" y="196850"/>
                    <a:pt x="1171809" y="196850"/>
                  </a:cubicBezTo>
                  <a:close/>
                  <a:moveTo>
                    <a:pt x="952918" y="188912"/>
                  </a:moveTo>
                  <a:lnTo>
                    <a:pt x="1154113" y="188912"/>
                  </a:lnTo>
                  <a:cubicBezTo>
                    <a:pt x="1154113" y="188912"/>
                    <a:pt x="1154113" y="188912"/>
                    <a:pt x="1026331" y="288616"/>
                  </a:cubicBezTo>
                  <a:cubicBezTo>
                    <a:pt x="1026331" y="288616"/>
                    <a:pt x="1026331" y="288616"/>
                    <a:pt x="1022031" y="288616"/>
                  </a:cubicBezTo>
                  <a:cubicBezTo>
                    <a:pt x="1022031" y="288616"/>
                    <a:pt x="1022031" y="288616"/>
                    <a:pt x="808549" y="288616"/>
                  </a:cubicBezTo>
                  <a:cubicBezTo>
                    <a:pt x="807321" y="288616"/>
                    <a:pt x="806092" y="288924"/>
                    <a:pt x="804863" y="288924"/>
                  </a:cubicBezTo>
                  <a:cubicBezTo>
                    <a:pt x="804863" y="288924"/>
                    <a:pt x="804863" y="288924"/>
                    <a:pt x="923430" y="198759"/>
                  </a:cubicBezTo>
                  <a:cubicBezTo>
                    <a:pt x="930802" y="193220"/>
                    <a:pt x="943703" y="188912"/>
                    <a:pt x="952918" y="188912"/>
                  </a:cubicBezTo>
                  <a:close/>
                  <a:moveTo>
                    <a:pt x="693241" y="188912"/>
                  </a:moveTo>
                  <a:cubicBezTo>
                    <a:pt x="693241" y="188912"/>
                    <a:pt x="693241" y="188912"/>
                    <a:pt x="895351" y="188912"/>
                  </a:cubicBezTo>
                  <a:lnTo>
                    <a:pt x="766988" y="288616"/>
                  </a:lnTo>
                  <a:cubicBezTo>
                    <a:pt x="766988" y="288616"/>
                    <a:pt x="766988" y="288616"/>
                    <a:pt x="762668" y="288616"/>
                  </a:cubicBezTo>
                  <a:cubicBezTo>
                    <a:pt x="762668" y="288616"/>
                    <a:pt x="762668" y="288616"/>
                    <a:pt x="547907" y="288616"/>
                  </a:cubicBezTo>
                  <a:cubicBezTo>
                    <a:pt x="546982" y="288616"/>
                    <a:pt x="545748" y="288924"/>
                    <a:pt x="544513" y="288924"/>
                  </a:cubicBezTo>
                  <a:cubicBezTo>
                    <a:pt x="544513" y="288924"/>
                    <a:pt x="544513" y="288924"/>
                    <a:pt x="663619" y="198759"/>
                  </a:cubicBezTo>
                  <a:cubicBezTo>
                    <a:pt x="671025" y="193220"/>
                    <a:pt x="683984" y="188912"/>
                    <a:pt x="693241" y="188912"/>
                  </a:cubicBezTo>
                  <a:close/>
                  <a:moveTo>
                    <a:pt x="434478" y="188912"/>
                  </a:moveTo>
                  <a:cubicBezTo>
                    <a:pt x="434478" y="188912"/>
                    <a:pt x="434478" y="188912"/>
                    <a:pt x="636588" y="188912"/>
                  </a:cubicBezTo>
                  <a:lnTo>
                    <a:pt x="508225" y="288616"/>
                  </a:lnTo>
                  <a:cubicBezTo>
                    <a:pt x="508225" y="288616"/>
                    <a:pt x="508225" y="288616"/>
                    <a:pt x="503905" y="288616"/>
                  </a:cubicBezTo>
                  <a:cubicBezTo>
                    <a:pt x="503905" y="288616"/>
                    <a:pt x="503905" y="288616"/>
                    <a:pt x="289453" y="288616"/>
                  </a:cubicBezTo>
                  <a:cubicBezTo>
                    <a:pt x="288219" y="288616"/>
                    <a:pt x="286985" y="288924"/>
                    <a:pt x="285750" y="288924"/>
                  </a:cubicBezTo>
                  <a:cubicBezTo>
                    <a:pt x="285750" y="288924"/>
                    <a:pt x="285750" y="288924"/>
                    <a:pt x="404856" y="198759"/>
                  </a:cubicBezTo>
                  <a:cubicBezTo>
                    <a:pt x="412262" y="193220"/>
                    <a:pt x="425221" y="188912"/>
                    <a:pt x="434478" y="188912"/>
                  </a:cubicBezTo>
                  <a:close/>
                  <a:moveTo>
                    <a:pt x="173455" y="188912"/>
                  </a:moveTo>
                  <a:cubicBezTo>
                    <a:pt x="173455" y="188912"/>
                    <a:pt x="173455" y="188912"/>
                    <a:pt x="374650" y="188912"/>
                  </a:cubicBezTo>
                  <a:lnTo>
                    <a:pt x="246868" y="288616"/>
                  </a:lnTo>
                  <a:cubicBezTo>
                    <a:pt x="246868" y="288616"/>
                    <a:pt x="246868" y="288616"/>
                    <a:pt x="242875" y="288616"/>
                  </a:cubicBezTo>
                  <a:cubicBezTo>
                    <a:pt x="242875" y="288616"/>
                    <a:pt x="242875" y="288616"/>
                    <a:pt x="29086" y="288616"/>
                  </a:cubicBezTo>
                  <a:cubicBezTo>
                    <a:pt x="27857" y="288616"/>
                    <a:pt x="26628" y="288924"/>
                    <a:pt x="25400" y="288924"/>
                  </a:cubicBezTo>
                  <a:cubicBezTo>
                    <a:pt x="25400" y="288924"/>
                    <a:pt x="25400" y="288924"/>
                    <a:pt x="143967" y="198759"/>
                  </a:cubicBezTo>
                  <a:cubicBezTo>
                    <a:pt x="151339" y="193220"/>
                    <a:pt x="164240" y="188912"/>
                    <a:pt x="173455" y="188912"/>
                  </a:cubicBezTo>
                  <a:close/>
                  <a:moveTo>
                    <a:pt x="1018958" y="115887"/>
                  </a:moveTo>
                  <a:cubicBezTo>
                    <a:pt x="1018958" y="115887"/>
                    <a:pt x="1018958" y="115887"/>
                    <a:pt x="1233488" y="115887"/>
                  </a:cubicBezTo>
                  <a:cubicBezTo>
                    <a:pt x="1233488" y="115887"/>
                    <a:pt x="1233488" y="115887"/>
                    <a:pt x="1233488" y="687636"/>
                  </a:cubicBezTo>
                  <a:cubicBezTo>
                    <a:pt x="1233488" y="703339"/>
                    <a:pt x="1220851" y="715962"/>
                    <a:pt x="1205131" y="715962"/>
                  </a:cubicBezTo>
                  <a:cubicBezTo>
                    <a:pt x="1205131" y="715962"/>
                    <a:pt x="1205131" y="715962"/>
                    <a:pt x="1195576" y="715962"/>
                  </a:cubicBezTo>
                  <a:cubicBezTo>
                    <a:pt x="1195576" y="715962"/>
                    <a:pt x="1195576" y="715962"/>
                    <a:pt x="1195576" y="206406"/>
                  </a:cubicBezTo>
                  <a:cubicBezTo>
                    <a:pt x="1195576" y="205483"/>
                    <a:pt x="1195267" y="204867"/>
                    <a:pt x="1195267" y="203943"/>
                  </a:cubicBezTo>
                  <a:cubicBezTo>
                    <a:pt x="1195267" y="203943"/>
                    <a:pt x="1195267" y="203943"/>
                    <a:pt x="1195576" y="203943"/>
                  </a:cubicBezTo>
                  <a:cubicBezTo>
                    <a:pt x="1195576" y="203943"/>
                    <a:pt x="1195576" y="203943"/>
                    <a:pt x="1195576" y="160839"/>
                  </a:cubicBezTo>
                  <a:cubicBezTo>
                    <a:pt x="1195576" y="160839"/>
                    <a:pt x="1195576" y="160839"/>
                    <a:pt x="1027280" y="160839"/>
                  </a:cubicBezTo>
                  <a:lnTo>
                    <a:pt x="1027280" y="171923"/>
                  </a:lnTo>
                  <a:cubicBezTo>
                    <a:pt x="1027280" y="171923"/>
                    <a:pt x="1027280" y="171923"/>
                    <a:pt x="990600" y="171923"/>
                  </a:cubicBezTo>
                  <a:cubicBezTo>
                    <a:pt x="990600" y="171923"/>
                    <a:pt x="990600" y="171923"/>
                    <a:pt x="990600" y="144213"/>
                  </a:cubicBezTo>
                  <a:cubicBezTo>
                    <a:pt x="990600" y="128818"/>
                    <a:pt x="1003238" y="115887"/>
                    <a:pt x="1018958" y="115887"/>
                  </a:cubicBezTo>
                  <a:close/>
                  <a:moveTo>
                    <a:pt x="758608" y="115887"/>
                  </a:moveTo>
                  <a:cubicBezTo>
                    <a:pt x="758608" y="115887"/>
                    <a:pt x="758608" y="115887"/>
                    <a:pt x="973138" y="115887"/>
                  </a:cubicBezTo>
                  <a:cubicBezTo>
                    <a:pt x="973138" y="115887"/>
                    <a:pt x="973138" y="115887"/>
                    <a:pt x="973138" y="171856"/>
                  </a:cubicBezTo>
                  <a:cubicBezTo>
                    <a:pt x="973138" y="171856"/>
                    <a:pt x="973138" y="171856"/>
                    <a:pt x="952487" y="171856"/>
                  </a:cubicBezTo>
                  <a:cubicBezTo>
                    <a:pt x="946938" y="171856"/>
                    <a:pt x="941082" y="173086"/>
                    <a:pt x="935226" y="174624"/>
                  </a:cubicBezTo>
                  <a:cubicBezTo>
                    <a:pt x="935226" y="174624"/>
                    <a:pt x="935226" y="174624"/>
                    <a:pt x="935226" y="160786"/>
                  </a:cubicBezTo>
                  <a:cubicBezTo>
                    <a:pt x="935226" y="160786"/>
                    <a:pt x="935226" y="160786"/>
                    <a:pt x="766930" y="160786"/>
                  </a:cubicBezTo>
                  <a:lnTo>
                    <a:pt x="766930" y="171856"/>
                  </a:lnTo>
                  <a:cubicBezTo>
                    <a:pt x="766930" y="171856"/>
                    <a:pt x="766930" y="171856"/>
                    <a:pt x="730250" y="171856"/>
                  </a:cubicBezTo>
                  <a:cubicBezTo>
                    <a:pt x="730250" y="171856"/>
                    <a:pt x="730250" y="171856"/>
                    <a:pt x="730250" y="144179"/>
                  </a:cubicBezTo>
                  <a:cubicBezTo>
                    <a:pt x="730250" y="128803"/>
                    <a:pt x="742888" y="115887"/>
                    <a:pt x="758608" y="115887"/>
                  </a:cubicBezTo>
                  <a:close/>
                  <a:moveTo>
                    <a:pt x="499846" y="115887"/>
                  </a:moveTo>
                  <a:cubicBezTo>
                    <a:pt x="499846" y="115887"/>
                    <a:pt x="499846" y="115887"/>
                    <a:pt x="714376" y="115887"/>
                  </a:cubicBezTo>
                  <a:lnTo>
                    <a:pt x="714376" y="171856"/>
                  </a:lnTo>
                  <a:cubicBezTo>
                    <a:pt x="714376" y="171856"/>
                    <a:pt x="714376" y="171856"/>
                    <a:pt x="693416" y="171856"/>
                  </a:cubicBezTo>
                  <a:cubicBezTo>
                    <a:pt x="688176" y="171856"/>
                    <a:pt x="682320" y="173086"/>
                    <a:pt x="676464" y="174624"/>
                  </a:cubicBezTo>
                  <a:cubicBezTo>
                    <a:pt x="676464" y="174624"/>
                    <a:pt x="676464" y="174624"/>
                    <a:pt x="676464" y="160786"/>
                  </a:cubicBezTo>
                  <a:cubicBezTo>
                    <a:pt x="676464" y="160786"/>
                    <a:pt x="676464" y="160786"/>
                    <a:pt x="508168" y="160786"/>
                  </a:cubicBezTo>
                  <a:cubicBezTo>
                    <a:pt x="508168" y="160786"/>
                    <a:pt x="508168" y="160786"/>
                    <a:pt x="508168" y="171856"/>
                  </a:cubicBezTo>
                  <a:cubicBezTo>
                    <a:pt x="508168" y="171856"/>
                    <a:pt x="508168" y="171856"/>
                    <a:pt x="471488" y="171856"/>
                  </a:cubicBezTo>
                  <a:cubicBezTo>
                    <a:pt x="471488" y="171856"/>
                    <a:pt x="471488" y="171856"/>
                    <a:pt x="471488" y="144179"/>
                  </a:cubicBezTo>
                  <a:cubicBezTo>
                    <a:pt x="471488" y="128803"/>
                    <a:pt x="484126" y="115887"/>
                    <a:pt x="499846" y="115887"/>
                  </a:cubicBezTo>
                  <a:close/>
                  <a:moveTo>
                    <a:pt x="239310" y="115887"/>
                  </a:moveTo>
                  <a:cubicBezTo>
                    <a:pt x="239310" y="115887"/>
                    <a:pt x="239310" y="115887"/>
                    <a:pt x="452438" y="115887"/>
                  </a:cubicBezTo>
                  <a:cubicBezTo>
                    <a:pt x="452438" y="115887"/>
                    <a:pt x="452438" y="115887"/>
                    <a:pt x="452438" y="171276"/>
                  </a:cubicBezTo>
                  <a:cubicBezTo>
                    <a:pt x="452438" y="171276"/>
                    <a:pt x="452438" y="171276"/>
                    <a:pt x="433759" y="171276"/>
                  </a:cubicBezTo>
                  <a:cubicBezTo>
                    <a:pt x="427941" y="171276"/>
                    <a:pt x="421204" y="172494"/>
                    <a:pt x="414773" y="174624"/>
                  </a:cubicBezTo>
                  <a:cubicBezTo>
                    <a:pt x="414773" y="174624"/>
                    <a:pt x="414773" y="174624"/>
                    <a:pt x="414773" y="160320"/>
                  </a:cubicBezTo>
                  <a:lnTo>
                    <a:pt x="247578" y="160320"/>
                  </a:lnTo>
                  <a:cubicBezTo>
                    <a:pt x="247578" y="160320"/>
                    <a:pt x="247578" y="160320"/>
                    <a:pt x="247578" y="171276"/>
                  </a:cubicBezTo>
                  <a:cubicBezTo>
                    <a:pt x="247578" y="171276"/>
                    <a:pt x="247578" y="171276"/>
                    <a:pt x="211138" y="171276"/>
                  </a:cubicBezTo>
                  <a:cubicBezTo>
                    <a:pt x="211138" y="171276"/>
                    <a:pt x="211138" y="171276"/>
                    <a:pt x="211138" y="143886"/>
                  </a:cubicBezTo>
                  <a:cubicBezTo>
                    <a:pt x="211138" y="128669"/>
                    <a:pt x="223693" y="115887"/>
                    <a:pt x="239310" y="115887"/>
                  </a:cubicBezTo>
                  <a:close/>
                  <a:moveTo>
                    <a:pt x="1382882" y="9525"/>
                  </a:moveTo>
                  <a:cubicBezTo>
                    <a:pt x="1386591" y="9525"/>
                    <a:pt x="1389063" y="12596"/>
                    <a:pt x="1389063" y="18739"/>
                  </a:cubicBezTo>
                  <a:cubicBezTo>
                    <a:pt x="1389063" y="18739"/>
                    <a:pt x="1389063" y="18739"/>
                    <a:pt x="1389063" y="581390"/>
                  </a:cubicBezTo>
                  <a:cubicBezTo>
                    <a:pt x="1389063" y="590297"/>
                    <a:pt x="1383191" y="601968"/>
                    <a:pt x="1376083" y="607496"/>
                  </a:cubicBezTo>
                  <a:cubicBezTo>
                    <a:pt x="1376083" y="607496"/>
                    <a:pt x="1376083" y="607496"/>
                    <a:pt x="1238250" y="714375"/>
                  </a:cubicBezTo>
                  <a:cubicBezTo>
                    <a:pt x="1244431" y="706697"/>
                    <a:pt x="1248449" y="697176"/>
                    <a:pt x="1248449" y="686427"/>
                  </a:cubicBezTo>
                  <a:lnTo>
                    <a:pt x="1248449" y="116097"/>
                  </a:lnTo>
                  <a:cubicBezTo>
                    <a:pt x="1248449" y="116097"/>
                    <a:pt x="1248449" y="116097"/>
                    <a:pt x="1248449" y="111183"/>
                  </a:cubicBezTo>
                  <a:cubicBezTo>
                    <a:pt x="1248449" y="111183"/>
                    <a:pt x="1248449" y="111183"/>
                    <a:pt x="1376083" y="12289"/>
                  </a:cubicBezTo>
                  <a:cubicBezTo>
                    <a:pt x="1378556" y="10446"/>
                    <a:pt x="1380719" y="9525"/>
                    <a:pt x="1382882" y="9525"/>
                  </a:cubicBezTo>
                  <a:close/>
                  <a:moveTo>
                    <a:pt x="1162963" y="0"/>
                  </a:moveTo>
                  <a:cubicBezTo>
                    <a:pt x="1162963" y="0"/>
                    <a:pt x="1162963" y="0"/>
                    <a:pt x="1365251" y="0"/>
                  </a:cubicBezTo>
                  <a:cubicBezTo>
                    <a:pt x="1365251" y="0"/>
                    <a:pt x="1365251" y="0"/>
                    <a:pt x="1237084" y="99397"/>
                  </a:cubicBezTo>
                  <a:cubicBezTo>
                    <a:pt x="1237084" y="99397"/>
                    <a:pt x="1237084" y="99397"/>
                    <a:pt x="1232760" y="99397"/>
                  </a:cubicBezTo>
                  <a:cubicBezTo>
                    <a:pt x="1232760" y="99397"/>
                    <a:pt x="1232760" y="99397"/>
                    <a:pt x="1017810" y="99397"/>
                  </a:cubicBezTo>
                  <a:cubicBezTo>
                    <a:pt x="1016575" y="99397"/>
                    <a:pt x="1015649" y="99704"/>
                    <a:pt x="1014413" y="100012"/>
                  </a:cubicBezTo>
                  <a:cubicBezTo>
                    <a:pt x="1014413" y="100012"/>
                    <a:pt x="1014413" y="100012"/>
                    <a:pt x="1133624" y="9847"/>
                  </a:cubicBezTo>
                  <a:cubicBezTo>
                    <a:pt x="1140727" y="4308"/>
                    <a:pt x="1154007" y="0"/>
                    <a:pt x="1162963" y="0"/>
                  </a:cubicBezTo>
                  <a:close/>
                  <a:moveTo>
                    <a:pt x="903528" y="0"/>
                  </a:moveTo>
                  <a:cubicBezTo>
                    <a:pt x="903528" y="0"/>
                    <a:pt x="903528" y="0"/>
                    <a:pt x="1104900" y="0"/>
                  </a:cubicBezTo>
                  <a:cubicBezTo>
                    <a:pt x="1104900" y="0"/>
                    <a:pt x="1104900" y="0"/>
                    <a:pt x="977313" y="99397"/>
                  </a:cubicBezTo>
                  <a:cubicBezTo>
                    <a:pt x="977313" y="99397"/>
                    <a:pt x="977313" y="99397"/>
                    <a:pt x="973009" y="99397"/>
                  </a:cubicBezTo>
                  <a:cubicBezTo>
                    <a:pt x="973009" y="99397"/>
                    <a:pt x="973009" y="99397"/>
                    <a:pt x="759032" y="99397"/>
                  </a:cubicBezTo>
                  <a:cubicBezTo>
                    <a:pt x="757802" y="99397"/>
                    <a:pt x="756880" y="99704"/>
                    <a:pt x="755650" y="100012"/>
                  </a:cubicBezTo>
                  <a:cubicBezTo>
                    <a:pt x="755650" y="100012"/>
                    <a:pt x="755650" y="100012"/>
                    <a:pt x="874321" y="9847"/>
                  </a:cubicBezTo>
                  <a:cubicBezTo>
                    <a:pt x="881393" y="4308"/>
                    <a:pt x="894612" y="0"/>
                    <a:pt x="903528" y="0"/>
                  </a:cubicBezTo>
                  <a:close/>
                  <a:moveTo>
                    <a:pt x="644766" y="0"/>
                  </a:moveTo>
                  <a:cubicBezTo>
                    <a:pt x="644766" y="0"/>
                    <a:pt x="644766" y="0"/>
                    <a:pt x="846138" y="0"/>
                  </a:cubicBezTo>
                  <a:cubicBezTo>
                    <a:pt x="846138" y="0"/>
                    <a:pt x="846138" y="0"/>
                    <a:pt x="718551" y="99397"/>
                  </a:cubicBezTo>
                  <a:cubicBezTo>
                    <a:pt x="718551" y="99397"/>
                    <a:pt x="718551" y="99397"/>
                    <a:pt x="714247" y="99397"/>
                  </a:cubicBezTo>
                  <a:cubicBezTo>
                    <a:pt x="714247" y="99397"/>
                    <a:pt x="714247" y="99397"/>
                    <a:pt x="500270" y="99397"/>
                  </a:cubicBezTo>
                  <a:cubicBezTo>
                    <a:pt x="499040" y="99397"/>
                    <a:pt x="498118" y="99704"/>
                    <a:pt x="496888" y="100012"/>
                  </a:cubicBezTo>
                  <a:cubicBezTo>
                    <a:pt x="496888" y="100012"/>
                    <a:pt x="496888" y="100012"/>
                    <a:pt x="615559" y="9847"/>
                  </a:cubicBezTo>
                  <a:cubicBezTo>
                    <a:pt x="622631" y="4308"/>
                    <a:pt x="635850" y="0"/>
                    <a:pt x="644766" y="0"/>
                  </a:cubicBezTo>
                  <a:close/>
                  <a:moveTo>
                    <a:pt x="383500" y="0"/>
                  </a:moveTo>
                  <a:lnTo>
                    <a:pt x="585788" y="0"/>
                  </a:lnTo>
                  <a:cubicBezTo>
                    <a:pt x="585788" y="0"/>
                    <a:pt x="585788" y="0"/>
                    <a:pt x="457621" y="99397"/>
                  </a:cubicBezTo>
                  <a:cubicBezTo>
                    <a:pt x="457621" y="99397"/>
                    <a:pt x="457621" y="99397"/>
                    <a:pt x="453297" y="99397"/>
                  </a:cubicBezTo>
                  <a:cubicBezTo>
                    <a:pt x="453297" y="99397"/>
                    <a:pt x="453297" y="99397"/>
                    <a:pt x="238347" y="99397"/>
                  </a:cubicBezTo>
                  <a:cubicBezTo>
                    <a:pt x="237112" y="99397"/>
                    <a:pt x="236186" y="99704"/>
                    <a:pt x="234950" y="100012"/>
                  </a:cubicBezTo>
                  <a:cubicBezTo>
                    <a:pt x="234950" y="100012"/>
                    <a:pt x="234950" y="100012"/>
                    <a:pt x="354161" y="9847"/>
                  </a:cubicBezTo>
                  <a:cubicBezTo>
                    <a:pt x="361264" y="4308"/>
                    <a:pt x="374544" y="0"/>
                    <a:pt x="383500"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162" name="フリーフォーム 161"/>
            <p:cNvSpPr>
              <a:spLocks noChangeAspect="1" noChangeArrowheads="1"/>
            </p:cNvSpPr>
            <p:nvPr/>
          </p:nvSpPr>
          <p:spPr bwMode="gray">
            <a:xfrm>
              <a:off x="6294438" y="1338263"/>
              <a:ext cx="947737" cy="503237"/>
            </a:xfrm>
            <a:custGeom>
              <a:avLst/>
              <a:gdLst>
                <a:gd name="connsiteX0" fmla="*/ 779462 w 947737"/>
                <a:gd name="connsiteY0" fmla="*/ 460375 h 503237"/>
                <a:gd name="connsiteX1" fmla="*/ 947737 w 947737"/>
                <a:gd name="connsiteY1" fmla="*/ 460375 h 503237"/>
                <a:gd name="connsiteX2" fmla="*/ 947737 w 947737"/>
                <a:gd name="connsiteY2" fmla="*/ 503237 h 503237"/>
                <a:gd name="connsiteX3" fmla="*/ 779462 w 947737"/>
                <a:gd name="connsiteY3" fmla="*/ 503237 h 503237"/>
                <a:gd name="connsiteX4" fmla="*/ 520700 w 947737"/>
                <a:gd name="connsiteY4" fmla="*/ 460375 h 503237"/>
                <a:gd name="connsiteX5" fmla="*/ 688975 w 947737"/>
                <a:gd name="connsiteY5" fmla="*/ 460375 h 503237"/>
                <a:gd name="connsiteX6" fmla="*/ 688975 w 947737"/>
                <a:gd name="connsiteY6" fmla="*/ 503237 h 503237"/>
                <a:gd name="connsiteX7" fmla="*/ 520700 w 947737"/>
                <a:gd name="connsiteY7" fmla="*/ 503237 h 503237"/>
                <a:gd name="connsiteX8" fmla="*/ 260350 w 947737"/>
                <a:gd name="connsiteY8" fmla="*/ 460375 h 503237"/>
                <a:gd name="connsiteX9" fmla="*/ 428625 w 947737"/>
                <a:gd name="connsiteY9" fmla="*/ 460375 h 503237"/>
                <a:gd name="connsiteX10" fmla="*/ 428625 w 947737"/>
                <a:gd name="connsiteY10" fmla="*/ 503237 h 503237"/>
                <a:gd name="connsiteX11" fmla="*/ 260350 w 947737"/>
                <a:gd name="connsiteY11" fmla="*/ 503237 h 503237"/>
                <a:gd name="connsiteX12" fmla="*/ 0 w 947737"/>
                <a:gd name="connsiteY12" fmla="*/ 460375 h 503237"/>
                <a:gd name="connsiteX13" fmla="*/ 168275 w 947737"/>
                <a:gd name="connsiteY13" fmla="*/ 460375 h 503237"/>
                <a:gd name="connsiteX14" fmla="*/ 168275 w 947737"/>
                <a:gd name="connsiteY14" fmla="*/ 503237 h 503237"/>
                <a:gd name="connsiteX15" fmla="*/ 0 w 947737"/>
                <a:gd name="connsiteY15" fmla="*/ 503237 h 503237"/>
                <a:gd name="connsiteX16" fmla="*/ 779462 w 947737"/>
                <a:gd name="connsiteY16" fmla="*/ 384175 h 503237"/>
                <a:gd name="connsiteX17" fmla="*/ 947737 w 947737"/>
                <a:gd name="connsiteY17" fmla="*/ 384175 h 503237"/>
                <a:gd name="connsiteX18" fmla="*/ 947737 w 947737"/>
                <a:gd name="connsiteY18" fmla="*/ 427037 h 503237"/>
                <a:gd name="connsiteX19" fmla="*/ 779462 w 947737"/>
                <a:gd name="connsiteY19" fmla="*/ 427037 h 503237"/>
                <a:gd name="connsiteX20" fmla="*/ 520700 w 947737"/>
                <a:gd name="connsiteY20" fmla="*/ 384175 h 503237"/>
                <a:gd name="connsiteX21" fmla="*/ 688975 w 947737"/>
                <a:gd name="connsiteY21" fmla="*/ 384175 h 503237"/>
                <a:gd name="connsiteX22" fmla="*/ 688975 w 947737"/>
                <a:gd name="connsiteY22" fmla="*/ 427037 h 503237"/>
                <a:gd name="connsiteX23" fmla="*/ 520700 w 947737"/>
                <a:gd name="connsiteY23" fmla="*/ 427037 h 503237"/>
                <a:gd name="connsiteX24" fmla="*/ 260350 w 947737"/>
                <a:gd name="connsiteY24" fmla="*/ 384175 h 503237"/>
                <a:gd name="connsiteX25" fmla="*/ 428625 w 947737"/>
                <a:gd name="connsiteY25" fmla="*/ 384175 h 503237"/>
                <a:gd name="connsiteX26" fmla="*/ 428625 w 947737"/>
                <a:gd name="connsiteY26" fmla="*/ 427037 h 503237"/>
                <a:gd name="connsiteX27" fmla="*/ 260350 w 947737"/>
                <a:gd name="connsiteY27" fmla="*/ 427037 h 503237"/>
                <a:gd name="connsiteX28" fmla="*/ 0 w 947737"/>
                <a:gd name="connsiteY28" fmla="*/ 384175 h 503237"/>
                <a:gd name="connsiteX29" fmla="*/ 168275 w 947737"/>
                <a:gd name="connsiteY29" fmla="*/ 384175 h 503237"/>
                <a:gd name="connsiteX30" fmla="*/ 168275 w 947737"/>
                <a:gd name="connsiteY30" fmla="*/ 427037 h 503237"/>
                <a:gd name="connsiteX31" fmla="*/ 0 w 947737"/>
                <a:gd name="connsiteY31" fmla="*/ 427037 h 503237"/>
                <a:gd name="connsiteX32" fmla="*/ 779462 w 947737"/>
                <a:gd name="connsiteY32" fmla="*/ 306387 h 503237"/>
                <a:gd name="connsiteX33" fmla="*/ 947737 w 947737"/>
                <a:gd name="connsiteY33" fmla="*/ 306387 h 503237"/>
                <a:gd name="connsiteX34" fmla="*/ 947737 w 947737"/>
                <a:gd name="connsiteY34" fmla="*/ 349249 h 503237"/>
                <a:gd name="connsiteX35" fmla="*/ 779462 w 947737"/>
                <a:gd name="connsiteY35" fmla="*/ 349249 h 503237"/>
                <a:gd name="connsiteX36" fmla="*/ 520700 w 947737"/>
                <a:gd name="connsiteY36" fmla="*/ 306387 h 503237"/>
                <a:gd name="connsiteX37" fmla="*/ 688975 w 947737"/>
                <a:gd name="connsiteY37" fmla="*/ 306387 h 503237"/>
                <a:gd name="connsiteX38" fmla="*/ 688975 w 947737"/>
                <a:gd name="connsiteY38" fmla="*/ 349249 h 503237"/>
                <a:gd name="connsiteX39" fmla="*/ 520700 w 947737"/>
                <a:gd name="connsiteY39" fmla="*/ 349249 h 503237"/>
                <a:gd name="connsiteX40" fmla="*/ 260350 w 947737"/>
                <a:gd name="connsiteY40" fmla="*/ 306387 h 503237"/>
                <a:gd name="connsiteX41" fmla="*/ 428625 w 947737"/>
                <a:gd name="connsiteY41" fmla="*/ 306387 h 503237"/>
                <a:gd name="connsiteX42" fmla="*/ 428625 w 947737"/>
                <a:gd name="connsiteY42" fmla="*/ 349249 h 503237"/>
                <a:gd name="connsiteX43" fmla="*/ 260350 w 947737"/>
                <a:gd name="connsiteY43" fmla="*/ 349249 h 503237"/>
                <a:gd name="connsiteX44" fmla="*/ 0 w 947737"/>
                <a:gd name="connsiteY44" fmla="*/ 306387 h 503237"/>
                <a:gd name="connsiteX45" fmla="*/ 168275 w 947737"/>
                <a:gd name="connsiteY45" fmla="*/ 306387 h 503237"/>
                <a:gd name="connsiteX46" fmla="*/ 168275 w 947737"/>
                <a:gd name="connsiteY46" fmla="*/ 349249 h 503237"/>
                <a:gd name="connsiteX47" fmla="*/ 0 w 947737"/>
                <a:gd name="connsiteY47" fmla="*/ 349249 h 503237"/>
                <a:gd name="connsiteX48" fmla="*/ 779462 w 947737"/>
                <a:gd name="connsiteY48" fmla="*/ 230187 h 503237"/>
                <a:gd name="connsiteX49" fmla="*/ 947737 w 947737"/>
                <a:gd name="connsiteY49" fmla="*/ 230187 h 503237"/>
                <a:gd name="connsiteX50" fmla="*/ 947737 w 947737"/>
                <a:gd name="connsiteY50" fmla="*/ 273049 h 503237"/>
                <a:gd name="connsiteX51" fmla="*/ 779462 w 947737"/>
                <a:gd name="connsiteY51" fmla="*/ 273049 h 503237"/>
                <a:gd name="connsiteX52" fmla="*/ 520700 w 947737"/>
                <a:gd name="connsiteY52" fmla="*/ 230187 h 503237"/>
                <a:gd name="connsiteX53" fmla="*/ 688975 w 947737"/>
                <a:gd name="connsiteY53" fmla="*/ 230187 h 503237"/>
                <a:gd name="connsiteX54" fmla="*/ 688975 w 947737"/>
                <a:gd name="connsiteY54" fmla="*/ 273049 h 503237"/>
                <a:gd name="connsiteX55" fmla="*/ 520700 w 947737"/>
                <a:gd name="connsiteY55" fmla="*/ 273049 h 503237"/>
                <a:gd name="connsiteX56" fmla="*/ 260350 w 947737"/>
                <a:gd name="connsiteY56" fmla="*/ 230187 h 503237"/>
                <a:gd name="connsiteX57" fmla="*/ 428625 w 947737"/>
                <a:gd name="connsiteY57" fmla="*/ 230187 h 503237"/>
                <a:gd name="connsiteX58" fmla="*/ 428625 w 947737"/>
                <a:gd name="connsiteY58" fmla="*/ 273049 h 503237"/>
                <a:gd name="connsiteX59" fmla="*/ 260350 w 947737"/>
                <a:gd name="connsiteY59" fmla="*/ 273049 h 503237"/>
                <a:gd name="connsiteX60" fmla="*/ 0 w 947737"/>
                <a:gd name="connsiteY60" fmla="*/ 230187 h 503237"/>
                <a:gd name="connsiteX61" fmla="*/ 168275 w 947737"/>
                <a:gd name="connsiteY61" fmla="*/ 230187 h 503237"/>
                <a:gd name="connsiteX62" fmla="*/ 168275 w 947737"/>
                <a:gd name="connsiteY62" fmla="*/ 273049 h 503237"/>
                <a:gd name="connsiteX63" fmla="*/ 0 w 947737"/>
                <a:gd name="connsiteY63" fmla="*/ 273049 h 503237"/>
                <a:gd name="connsiteX64" fmla="*/ 779462 w 947737"/>
                <a:gd name="connsiteY64" fmla="*/ 153987 h 503237"/>
                <a:gd name="connsiteX65" fmla="*/ 947737 w 947737"/>
                <a:gd name="connsiteY65" fmla="*/ 153987 h 503237"/>
                <a:gd name="connsiteX66" fmla="*/ 947737 w 947737"/>
                <a:gd name="connsiteY66" fmla="*/ 196849 h 503237"/>
                <a:gd name="connsiteX67" fmla="*/ 779462 w 947737"/>
                <a:gd name="connsiteY67" fmla="*/ 196849 h 503237"/>
                <a:gd name="connsiteX68" fmla="*/ 520700 w 947737"/>
                <a:gd name="connsiteY68" fmla="*/ 153987 h 503237"/>
                <a:gd name="connsiteX69" fmla="*/ 688975 w 947737"/>
                <a:gd name="connsiteY69" fmla="*/ 153987 h 503237"/>
                <a:gd name="connsiteX70" fmla="*/ 688975 w 947737"/>
                <a:gd name="connsiteY70" fmla="*/ 196849 h 503237"/>
                <a:gd name="connsiteX71" fmla="*/ 520700 w 947737"/>
                <a:gd name="connsiteY71" fmla="*/ 196849 h 503237"/>
                <a:gd name="connsiteX72" fmla="*/ 260350 w 947737"/>
                <a:gd name="connsiteY72" fmla="*/ 153987 h 503237"/>
                <a:gd name="connsiteX73" fmla="*/ 428625 w 947737"/>
                <a:gd name="connsiteY73" fmla="*/ 153987 h 503237"/>
                <a:gd name="connsiteX74" fmla="*/ 428625 w 947737"/>
                <a:gd name="connsiteY74" fmla="*/ 196849 h 503237"/>
                <a:gd name="connsiteX75" fmla="*/ 260350 w 947737"/>
                <a:gd name="connsiteY75" fmla="*/ 196849 h 503237"/>
                <a:gd name="connsiteX76" fmla="*/ 0 w 947737"/>
                <a:gd name="connsiteY76" fmla="*/ 153987 h 503237"/>
                <a:gd name="connsiteX77" fmla="*/ 168275 w 947737"/>
                <a:gd name="connsiteY77" fmla="*/ 153987 h 503237"/>
                <a:gd name="connsiteX78" fmla="*/ 168275 w 947737"/>
                <a:gd name="connsiteY78" fmla="*/ 196849 h 503237"/>
                <a:gd name="connsiteX79" fmla="*/ 0 w 947737"/>
                <a:gd name="connsiteY79" fmla="*/ 196849 h 503237"/>
                <a:gd name="connsiteX80" fmla="*/ 779462 w 947737"/>
                <a:gd name="connsiteY80" fmla="*/ 76200 h 503237"/>
                <a:gd name="connsiteX81" fmla="*/ 947737 w 947737"/>
                <a:gd name="connsiteY81" fmla="*/ 76200 h 503237"/>
                <a:gd name="connsiteX82" fmla="*/ 947737 w 947737"/>
                <a:gd name="connsiteY82" fmla="*/ 119062 h 503237"/>
                <a:gd name="connsiteX83" fmla="*/ 779462 w 947737"/>
                <a:gd name="connsiteY83" fmla="*/ 119062 h 503237"/>
                <a:gd name="connsiteX84" fmla="*/ 520700 w 947737"/>
                <a:gd name="connsiteY84" fmla="*/ 76200 h 503237"/>
                <a:gd name="connsiteX85" fmla="*/ 688975 w 947737"/>
                <a:gd name="connsiteY85" fmla="*/ 76200 h 503237"/>
                <a:gd name="connsiteX86" fmla="*/ 688975 w 947737"/>
                <a:gd name="connsiteY86" fmla="*/ 119062 h 503237"/>
                <a:gd name="connsiteX87" fmla="*/ 520700 w 947737"/>
                <a:gd name="connsiteY87" fmla="*/ 119062 h 503237"/>
                <a:gd name="connsiteX88" fmla="*/ 260350 w 947737"/>
                <a:gd name="connsiteY88" fmla="*/ 76200 h 503237"/>
                <a:gd name="connsiteX89" fmla="*/ 428625 w 947737"/>
                <a:gd name="connsiteY89" fmla="*/ 76200 h 503237"/>
                <a:gd name="connsiteX90" fmla="*/ 428625 w 947737"/>
                <a:gd name="connsiteY90" fmla="*/ 119062 h 503237"/>
                <a:gd name="connsiteX91" fmla="*/ 260350 w 947737"/>
                <a:gd name="connsiteY91" fmla="*/ 119062 h 503237"/>
                <a:gd name="connsiteX92" fmla="*/ 0 w 947737"/>
                <a:gd name="connsiteY92" fmla="*/ 76200 h 503237"/>
                <a:gd name="connsiteX93" fmla="*/ 168275 w 947737"/>
                <a:gd name="connsiteY93" fmla="*/ 76200 h 503237"/>
                <a:gd name="connsiteX94" fmla="*/ 168275 w 947737"/>
                <a:gd name="connsiteY94" fmla="*/ 119062 h 503237"/>
                <a:gd name="connsiteX95" fmla="*/ 0 w 947737"/>
                <a:gd name="connsiteY95" fmla="*/ 119062 h 503237"/>
                <a:gd name="connsiteX96" fmla="*/ 779462 w 947737"/>
                <a:gd name="connsiteY96" fmla="*/ 0 h 503237"/>
                <a:gd name="connsiteX97" fmla="*/ 947737 w 947737"/>
                <a:gd name="connsiteY97" fmla="*/ 0 h 503237"/>
                <a:gd name="connsiteX98" fmla="*/ 947737 w 947737"/>
                <a:gd name="connsiteY98" fmla="*/ 42862 h 503237"/>
                <a:gd name="connsiteX99" fmla="*/ 779462 w 947737"/>
                <a:gd name="connsiteY99" fmla="*/ 42862 h 503237"/>
                <a:gd name="connsiteX100" fmla="*/ 520700 w 947737"/>
                <a:gd name="connsiteY100" fmla="*/ 0 h 503237"/>
                <a:gd name="connsiteX101" fmla="*/ 688975 w 947737"/>
                <a:gd name="connsiteY101" fmla="*/ 0 h 503237"/>
                <a:gd name="connsiteX102" fmla="*/ 688975 w 947737"/>
                <a:gd name="connsiteY102" fmla="*/ 42862 h 503237"/>
                <a:gd name="connsiteX103" fmla="*/ 520700 w 947737"/>
                <a:gd name="connsiteY103" fmla="*/ 42862 h 503237"/>
                <a:gd name="connsiteX104" fmla="*/ 260350 w 947737"/>
                <a:gd name="connsiteY104" fmla="*/ 0 h 503237"/>
                <a:gd name="connsiteX105" fmla="*/ 428625 w 947737"/>
                <a:gd name="connsiteY105" fmla="*/ 0 h 503237"/>
                <a:gd name="connsiteX106" fmla="*/ 428625 w 947737"/>
                <a:gd name="connsiteY106" fmla="*/ 42862 h 503237"/>
                <a:gd name="connsiteX107" fmla="*/ 260350 w 947737"/>
                <a:gd name="connsiteY107" fmla="*/ 42862 h 503237"/>
                <a:gd name="connsiteX108" fmla="*/ 0 w 947737"/>
                <a:gd name="connsiteY108" fmla="*/ 0 h 503237"/>
                <a:gd name="connsiteX109" fmla="*/ 168275 w 947737"/>
                <a:gd name="connsiteY109" fmla="*/ 0 h 503237"/>
                <a:gd name="connsiteX110" fmla="*/ 168275 w 947737"/>
                <a:gd name="connsiteY110" fmla="*/ 42862 h 503237"/>
                <a:gd name="connsiteX111" fmla="*/ 0 w 947737"/>
                <a:gd name="connsiteY111" fmla="*/ 42862 h 50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47737" h="503237">
                  <a:moveTo>
                    <a:pt x="779462" y="460375"/>
                  </a:moveTo>
                  <a:lnTo>
                    <a:pt x="947737" y="460375"/>
                  </a:lnTo>
                  <a:lnTo>
                    <a:pt x="947737" y="503237"/>
                  </a:lnTo>
                  <a:lnTo>
                    <a:pt x="779462" y="503237"/>
                  </a:lnTo>
                  <a:close/>
                  <a:moveTo>
                    <a:pt x="520700" y="460375"/>
                  </a:moveTo>
                  <a:lnTo>
                    <a:pt x="688975" y="460375"/>
                  </a:lnTo>
                  <a:lnTo>
                    <a:pt x="688975" y="503237"/>
                  </a:lnTo>
                  <a:lnTo>
                    <a:pt x="520700" y="503237"/>
                  </a:lnTo>
                  <a:close/>
                  <a:moveTo>
                    <a:pt x="260350" y="460375"/>
                  </a:moveTo>
                  <a:lnTo>
                    <a:pt x="428625" y="460375"/>
                  </a:lnTo>
                  <a:lnTo>
                    <a:pt x="428625" y="503237"/>
                  </a:lnTo>
                  <a:lnTo>
                    <a:pt x="260350" y="503237"/>
                  </a:lnTo>
                  <a:close/>
                  <a:moveTo>
                    <a:pt x="0" y="460375"/>
                  </a:moveTo>
                  <a:lnTo>
                    <a:pt x="168275" y="460375"/>
                  </a:lnTo>
                  <a:lnTo>
                    <a:pt x="168275" y="503237"/>
                  </a:lnTo>
                  <a:lnTo>
                    <a:pt x="0" y="503237"/>
                  </a:lnTo>
                  <a:close/>
                  <a:moveTo>
                    <a:pt x="779462" y="384175"/>
                  </a:moveTo>
                  <a:lnTo>
                    <a:pt x="947737" y="384175"/>
                  </a:lnTo>
                  <a:lnTo>
                    <a:pt x="947737" y="427037"/>
                  </a:lnTo>
                  <a:lnTo>
                    <a:pt x="779462" y="427037"/>
                  </a:lnTo>
                  <a:close/>
                  <a:moveTo>
                    <a:pt x="520700" y="384175"/>
                  </a:moveTo>
                  <a:lnTo>
                    <a:pt x="688975" y="384175"/>
                  </a:lnTo>
                  <a:lnTo>
                    <a:pt x="688975" y="427037"/>
                  </a:lnTo>
                  <a:lnTo>
                    <a:pt x="520700" y="427037"/>
                  </a:lnTo>
                  <a:close/>
                  <a:moveTo>
                    <a:pt x="260350" y="384175"/>
                  </a:moveTo>
                  <a:lnTo>
                    <a:pt x="428625" y="384175"/>
                  </a:lnTo>
                  <a:lnTo>
                    <a:pt x="428625" y="427037"/>
                  </a:lnTo>
                  <a:lnTo>
                    <a:pt x="260350" y="427037"/>
                  </a:lnTo>
                  <a:close/>
                  <a:moveTo>
                    <a:pt x="0" y="384175"/>
                  </a:moveTo>
                  <a:lnTo>
                    <a:pt x="168275" y="384175"/>
                  </a:lnTo>
                  <a:lnTo>
                    <a:pt x="168275" y="427037"/>
                  </a:lnTo>
                  <a:lnTo>
                    <a:pt x="0" y="427037"/>
                  </a:lnTo>
                  <a:close/>
                  <a:moveTo>
                    <a:pt x="779462" y="306387"/>
                  </a:moveTo>
                  <a:lnTo>
                    <a:pt x="947737" y="306387"/>
                  </a:lnTo>
                  <a:lnTo>
                    <a:pt x="947737" y="349249"/>
                  </a:lnTo>
                  <a:lnTo>
                    <a:pt x="779462" y="349249"/>
                  </a:lnTo>
                  <a:close/>
                  <a:moveTo>
                    <a:pt x="520700" y="306387"/>
                  </a:moveTo>
                  <a:lnTo>
                    <a:pt x="688975" y="306387"/>
                  </a:lnTo>
                  <a:lnTo>
                    <a:pt x="688975" y="349249"/>
                  </a:lnTo>
                  <a:lnTo>
                    <a:pt x="520700" y="349249"/>
                  </a:lnTo>
                  <a:close/>
                  <a:moveTo>
                    <a:pt x="260350" y="306387"/>
                  </a:moveTo>
                  <a:lnTo>
                    <a:pt x="428625" y="306387"/>
                  </a:lnTo>
                  <a:lnTo>
                    <a:pt x="428625" y="349249"/>
                  </a:lnTo>
                  <a:lnTo>
                    <a:pt x="260350" y="349249"/>
                  </a:lnTo>
                  <a:close/>
                  <a:moveTo>
                    <a:pt x="0" y="306387"/>
                  </a:moveTo>
                  <a:lnTo>
                    <a:pt x="168275" y="306387"/>
                  </a:lnTo>
                  <a:lnTo>
                    <a:pt x="168275" y="349249"/>
                  </a:lnTo>
                  <a:lnTo>
                    <a:pt x="0" y="349249"/>
                  </a:lnTo>
                  <a:close/>
                  <a:moveTo>
                    <a:pt x="779462" y="230187"/>
                  </a:moveTo>
                  <a:lnTo>
                    <a:pt x="947737" y="230187"/>
                  </a:lnTo>
                  <a:lnTo>
                    <a:pt x="947737" y="273049"/>
                  </a:lnTo>
                  <a:lnTo>
                    <a:pt x="779462" y="273049"/>
                  </a:lnTo>
                  <a:close/>
                  <a:moveTo>
                    <a:pt x="520700" y="230187"/>
                  </a:moveTo>
                  <a:lnTo>
                    <a:pt x="688975" y="230187"/>
                  </a:lnTo>
                  <a:lnTo>
                    <a:pt x="688975" y="273049"/>
                  </a:lnTo>
                  <a:lnTo>
                    <a:pt x="520700" y="273049"/>
                  </a:lnTo>
                  <a:close/>
                  <a:moveTo>
                    <a:pt x="260350" y="230187"/>
                  </a:moveTo>
                  <a:lnTo>
                    <a:pt x="428625" y="230187"/>
                  </a:lnTo>
                  <a:lnTo>
                    <a:pt x="428625" y="273049"/>
                  </a:lnTo>
                  <a:lnTo>
                    <a:pt x="260350" y="273049"/>
                  </a:lnTo>
                  <a:close/>
                  <a:moveTo>
                    <a:pt x="0" y="230187"/>
                  </a:moveTo>
                  <a:lnTo>
                    <a:pt x="168275" y="230187"/>
                  </a:lnTo>
                  <a:lnTo>
                    <a:pt x="168275" y="273049"/>
                  </a:lnTo>
                  <a:lnTo>
                    <a:pt x="0" y="273049"/>
                  </a:lnTo>
                  <a:close/>
                  <a:moveTo>
                    <a:pt x="779462" y="153987"/>
                  </a:moveTo>
                  <a:lnTo>
                    <a:pt x="947737" y="153987"/>
                  </a:lnTo>
                  <a:lnTo>
                    <a:pt x="947737" y="196849"/>
                  </a:lnTo>
                  <a:lnTo>
                    <a:pt x="779462" y="196849"/>
                  </a:lnTo>
                  <a:close/>
                  <a:moveTo>
                    <a:pt x="520700" y="153987"/>
                  </a:moveTo>
                  <a:lnTo>
                    <a:pt x="688975" y="153987"/>
                  </a:lnTo>
                  <a:lnTo>
                    <a:pt x="688975" y="196849"/>
                  </a:lnTo>
                  <a:lnTo>
                    <a:pt x="520700" y="196849"/>
                  </a:lnTo>
                  <a:close/>
                  <a:moveTo>
                    <a:pt x="260350" y="153987"/>
                  </a:moveTo>
                  <a:lnTo>
                    <a:pt x="428625" y="153987"/>
                  </a:lnTo>
                  <a:lnTo>
                    <a:pt x="428625" y="196849"/>
                  </a:lnTo>
                  <a:lnTo>
                    <a:pt x="260350" y="196849"/>
                  </a:lnTo>
                  <a:close/>
                  <a:moveTo>
                    <a:pt x="0" y="153987"/>
                  </a:moveTo>
                  <a:lnTo>
                    <a:pt x="168275" y="153987"/>
                  </a:lnTo>
                  <a:lnTo>
                    <a:pt x="168275" y="196849"/>
                  </a:lnTo>
                  <a:lnTo>
                    <a:pt x="0" y="196849"/>
                  </a:lnTo>
                  <a:close/>
                  <a:moveTo>
                    <a:pt x="779462" y="76200"/>
                  </a:moveTo>
                  <a:lnTo>
                    <a:pt x="947737" y="76200"/>
                  </a:lnTo>
                  <a:lnTo>
                    <a:pt x="947737" y="119062"/>
                  </a:lnTo>
                  <a:lnTo>
                    <a:pt x="779462" y="119062"/>
                  </a:lnTo>
                  <a:close/>
                  <a:moveTo>
                    <a:pt x="520700" y="76200"/>
                  </a:moveTo>
                  <a:lnTo>
                    <a:pt x="688975" y="76200"/>
                  </a:lnTo>
                  <a:lnTo>
                    <a:pt x="688975" y="119062"/>
                  </a:lnTo>
                  <a:lnTo>
                    <a:pt x="520700" y="119062"/>
                  </a:lnTo>
                  <a:close/>
                  <a:moveTo>
                    <a:pt x="260350" y="76200"/>
                  </a:moveTo>
                  <a:lnTo>
                    <a:pt x="428625" y="76200"/>
                  </a:lnTo>
                  <a:lnTo>
                    <a:pt x="428625" y="119062"/>
                  </a:lnTo>
                  <a:lnTo>
                    <a:pt x="260350" y="119062"/>
                  </a:lnTo>
                  <a:close/>
                  <a:moveTo>
                    <a:pt x="0" y="76200"/>
                  </a:moveTo>
                  <a:lnTo>
                    <a:pt x="168275" y="76200"/>
                  </a:lnTo>
                  <a:lnTo>
                    <a:pt x="168275" y="119062"/>
                  </a:lnTo>
                  <a:lnTo>
                    <a:pt x="0" y="119062"/>
                  </a:lnTo>
                  <a:close/>
                  <a:moveTo>
                    <a:pt x="779462" y="0"/>
                  </a:moveTo>
                  <a:lnTo>
                    <a:pt x="947737" y="0"/>
                  </a:lnTo>
                  <a:lnTo>
                    <a:pt x="947737" y="42862"/>
                  </a:lnTo>
                  <a:lnTo>
                    <a:pt x="779462" y="42862"/>
                  </a:lnTo>
                  <a:close/>
                  <a:moveTo>
                    <a:pt x="520700" y="0"/>
                  </a:moveTo>
                  <a:lnTo>
                    <a:pt x="688975" y="0"/>
                  </a:lnTo>
                  <a:lnTo>
                    <a:pt x="688975" y="42862"/>
                  </a:lnTo>
                  <a:lnTo>
                    <a:pt x="520700" y="42862"/>
                  </a:lnTo>
                  <a:close/>
                  <a:moveTo>
                    <a:pt x="260350" y="0"/>
                  </a:moveTo>
                  <a:lnTo>
                    <a:pt x="428625" y="0"/>
                  </a:lnTo>
                  <a:lnTo>
                    <a:pt x="428625" y="42862"/>
                  </a:lnTo>
                  <a:lnTo>
                    <a:pt x="260350" y="42862"/>
                  </a:lnTo>
                  <a:close/>
                  <a:moveTo>
                    <a:pt x="0" y="0"/>
                  </a:moveTo>
                  <a:lnTo>
                    <a:pt x="168275" y="0"/>
                  </a:lnTo>
                  <a:lnTo>
                    <a:pt x="168275" y="42862"/>
                  </a:lnTo>
                  <a:lnTo>
                    <a:pt x="0" y="42862"/>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ja-JP" altLang="en-US"/>
            </a:p>
          </p:txBody>
        </p:sp>
      </p:grpSp>
      <p:sp>
        <p:nvSpPr>
          <p:cNvPr id="2" name="右大かっこ 1"/>
          <p:cNvSpPr/>
          <p:nvPr/>
        </p:nvSpPr>
        <p:spPr bwMode="auto">
          <a:xfrm rot="5400000">
            <a:off x="10154979" y="5406310"/>
            <a:ext cx="67396" cy="1787761"/>
          </a:xfrm>
          <a:prstGeom prst="rightBracket">
            <a:avLst>
              <a:gd name="adj" fmla="val 54264"/>
            </a:avLst>
          </a:prstGeom>
          <a:noFill/>
          <a:ln w="19050" cap="flat" cmpd="sng" algn="ctr">
            <a:solidFill>
              <a:srgbClr val="002B62"/>
            </a:solidFill>
            <a:prstDash val="solid"/>
            <a:round/>
            <a:headEnd type="none" w="med" len="med"/>
            <a:tailEnd type="none" w="med" len="med"/>
          </a:ln>
          <a:effectLst>
            <a:glow rad="38100">
              <a:schemeClr val="bg1"/>
            </a:glow>
          </a:effectLst>
          <a:extLst/>
        </p:spPr>
        <p:txBody>
          <a:bodyPr rtlCol="0" anchor="ctr"/>
          <a:lstStyle/>
          <a:p>
            <a:pPr algn="ctr"/>
            <a:endParaRPr kumimoji="1" lang="ja-JP" altLang="en-US"/>
          </a:p>
        </p:txBody>
      </p:sp>
      <p:sp>
        <p:nvSpPr>
          <p:cNvPr id="167" name="右大かっこ 166"/>
          <p:cNvSpPr/>
          <p:nvPr/>
        </p:nvSpPr>
        <p:spPr bwMode="auto">
          <a:xfrm rot="5400000">
            <a:off x="11609018" y="5976146"/>
            <a:ext cx="67396" cy="648089"/>
          </a:xfrm>
          <a:prstGeom prst="rightBracket">
            <a:avLst>
              <a:gd name="adj" fmla="val 71930"/>
            </a:avLst>
          </a:prstGeom>
          <a:noFill/>
          <a:ln w="19050" cap="flat" cmpd="sng" algn="ctr">
            <a:solidFill>
              <a:srgbClr val="002B62"/>
            </a:solidFill>
            <a:prstDash val="solid"/>
            <a:round/>
            <a:headEnd type="none" w="med" len="med"/>
            <a:tailEnd type="none" w="med" len="med"/>
          </a:ln>
          <a:effectLst>
            <a:glow rad="38100">
              <a:schemeClr val="bg1"/>
            </a:glow>
          </a:effectLst>
          <a:extLst/>
        </p:spPr>
        <p:txBody>
          <a:bodyPr rtlCol="0" anchor="ctr"/>
          <a:lstStyle/>
          <a:p>
            <a:pPr algn="ctr"/>
            <a:endParaRPr kumimoji="1" lang="ja-JP" altLang="en-US"/>
          </a:p>
        </p:txBody>
      </p:sp>
      <p:sp>
        <p:nvSpPr>
          <p:cNvPr id="3" name="テキスト ボックス 2"/>
          <p:cNvSpPr txBox="1"/>
          <p:nvPr/>
        </p:nvSpPr>
        <p:spPr>
          <a:xfrm>
            <a:off x="11309809" y="6338502"/>
            <a:ext cx="665814" cy="195814"/>
          </a:xfrm>
          <a:prstGeom prst="rect">
            <a:avLst/>
          </a:prstGeom>
          <a:noFill/>
        </p:spPr>
        <p:txBody>
          <a:bodyPr wrap="none" lIns="36000" tIns="36000" rIns="36000" bIns="36000" rtlCol="0">
            <a:spAutoFit/>
          </a:bodyPr>
          <a:lstStyle/>
          <a:p>
            <a:pPr algn="ctr"/>
            <a:r>
              <a:rPr kumimoji="1" lang="en-US" altLang="ja-JP" sz="800" b="1" dirty="0" err="1" smtClean="0">
                <a:solidFill>
                  <a:srgbClr val="002B62"/>
                </a:solidFill>
                <a:effectLst>
                  <a:glow rad="127000">
                    <a:schemeClr val="bg1"/>
                  </a:glow>
                </a:effectLst>
              </a:rPr>
              <a:t>OnPremise</a:t>
            </a:r>
            <a:endParaRPr kumimoji="1" lang="ja-JP" altLang="en-US" sz="800" b="1" dirty="0">
              <a:solidFill>
                <a:srgbClr val="002B62"/>
              </a:solidFill>
              <a:effectLst>
                <a:glow rad="127000">
                  <a:schemeClr val="bg1"/>
                </a:glow>
              </a:effectLst>
            </a:endParaRPr>
          </a:p>
        </p:txBody>
      </p:sp>
      <p:sp>
        <p:nvSpPr>
          <p:cNvPr id="168" name="テキスト ボックス 167"/>
          <p:cNvSpPr txBox="1"/>
          <p:nvPr/>
        </p:nvSpPr>
        <p:spPr>
          <a:xfrm>
            <a:off x="9987216" y="6338502"/>
            <a:ext cx="402922" cy="195814"/>
          </a:xfrm>
          <a:prstGeom prst="rect">
            <a:avLst/>
          </a:prstGeom>
          <a:noFill/>
        </p:spPr>
        <p:txBody>
          <a:bodyPr wrap="none" lIns="36000" tIns="36000" rIns="36000" bIns="36000" rtlCol="0">
            <a:spAutoFit/>
          </a:bodyPr>
          <a:lstStyle/>
          <a:p>
            <a:pPr algn="ctr"/>
            <a:r>
              <a:rPr lang="en-US" altLang="ja-JP" sz="800" b="1" dirty="0" smtClean="0">
                <a:solidFill>
                  <a:srgbClr val="002B62"/>
                </a:solidFill>
                <a:effectLst>
                  <a:glow rad="127000">
                    <a:schemeClr val="bg1"/>
                  </a:glow>
                </a:effectLst>
              </a:rPr>
              <a:t>Public</a:t>
            </a:r>
            <a:endParaRPr kumimoji="1" lang="ja-JP" altLang="en-US" sz="800" b="1" dirty="0">
              <a:solidFill>
                <a:srgbClr val="002B62"/>
              </a:solidFill>
              <a:effectLst>
                <a:glow rad="127000">
                  <a:schemeClr val="bg1"/>
                </a:glow>
              </a:effectLst>
            </a:endParaRPr>
          </a:p>
        </p:txBody>
      </p:sp>
      <p:sp>
        <p:nvSpPr>
          <p:cNvPr id="6" name="L 字 5"/>
          <p:cNvSpPr/>
          <p:nvPr/>
        </p:nvSpPr>
        <p:spPr bwMode="auto">
          <a:xfrm>
            <a:off x="9217906" y="979658"/>
            <a:ext cx="2052499" cy="4897681"/>
          </a:xfrm>
          <a:prstGeom prst="corner">
            <a:avLst>
              <a:gd name="adj1" fmla="val 116213"/>
              <a:gd name="adj2" fmla="val 59157"/>
            </a:avLst>
          </a:prstGeom>
          <a:solidFill>
            <a:srgbClr val="5C4DE8">
              <a:alpha val="50000"/>
            </a:srgbClr>
          </a:solidFill>
          <a:ln w="19050">
            <a:noFill/>
          </a:ln>
          <a:effectLst>
            <a:softEdge rad="6350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9" name="L 字 168"/>
          <p:cNvSpPr/>
          <p:nvPr/>
        </p:nvSpPr>
        <p:spPr bwMode="auto">
          <a:xfrm rot="10800000">
            <a:off x="10330953" y="984077"/>
            <a:ext cx="1767469" cy="4879287"/>
          </a:xfrm>
          <a:prstGeom prst="corner">
            <a:avLst>
              <a:gd name="adj1" fmla="val 146527"/>
              <a:gd name="adj2" fmla="val 52207"/>
            </a:avLst>
          </a:prstGeom>
          <a:solidFill>
            <a:srgbClr val="EE0000">
              <a:alpha val="50000"/>
            </a:srgbClr>
          </a:solidFill>
          <a:ln w="19050">
            <a:noFill/>
          </a:ln>
          <a:effectLst>
            <a:softEdge rad="6350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0" name="正方形/長方形 169"/>
          <p:cNvSpPr/>
          <p:nvPr/>
        </p:nvSpPr>
        <p:spPr bwMode="auto">
          <a:xfrm>
            <a:off x="11370678" y="3595626"/>
            <a:ext cx="576000" cy="2160000"/>
          </a:xfrm>
          <a:prstGeom prst="rect">
            <a:avLst/>
          </a:prstGeom>
          <a:solidFill>
            <a:schemeClr val="bg1"/>
          </a:solidFill>
          <a:ln w="19050">
            <a:solidFill>
              <a:srgbClr val="002B62"/>
            </a:solidFill>
          </a:ln>
          <a:effectLst/>
          <a:extLst/>
        </p:spPr>
        <p:txBody>
          <a:bodyPr rot="0" spcFirstLastPara="0" vertOverflow="overflow" horzOverflow="overflow" vert="eaVert" wrap="none" lIns="72000" tIns="72000" rIns="72000" bIns="72000" numCol="1" spcCol="0" rtlCol="0" fromWordArt="0" anchor="ctr" anchorCtr="0" forceAA="0" compatLnSpc="1">
            <a:prstTxWarp prst="textNoShape">
              <a:avLst/>
            </a:prstTxWarp>
            <a:noAutofit/>
          </a:bodyPr>
          <a:lstStyle/>
          <a:p>
            <a:pPr algn="ctr"/>
            <a:r>
              <a:rPr kumimoji="1" lang="en-US" altLang="ja-JP" sz="1200" b="1" dirty="0" smtClean="0">
                <a:solidFill>
                  <a:srgbClr val="002B62"/>
                </a:solidFill>
                <a:latin typeface="+mn-ea"/>
              </a:rPr>
              <a:t>Physical devices</a:t>
            </a:r>
            <a:endParaRPr kumimoji="1" lang="ja-JP" altLang="en-US" sz="1200" b="1" dirty="0" smtClean="0">
              <a:solidFill>
                <a:srgbClr val="002B62"/>
              </a:solidFill>
              <a:latin typeface="+mn-ea"/>
            </a:endParaRPr>
          </a:p>
        </p:txBody>
      </p:sp>
      <p:sp>
        <p:nvSpPr>
          <p:cNvPr id="171" name="正方形/長方形 170"/>
          <p:cNvSpPr/>
          <p:nvPr/>
        </p:nvSpPr>
        <p:spPr bwMode="auto">
          <a:xfrm>
            <a:off x="9388896" y="3595626"/>
            <a:ext cx="1693662" cy="2160000"/>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200" b="1" dirty="0" smtClean="0">
                <a:solidFill>
                  <a:srgbClr val="002B62"/>
                </a:solidFill>
                <a:latin typeface="+mn-ea"/>
              </a:rPr>
              <a:t>IaaS</a:t>
            </a:r>
            <a:endParaRPr kumimoji="1" lang="ja-JP" altLang="en-US" sz="1200" b="1" dirty="0" smtClean="0">
              <a:solidFill>
                <a:srgbClr val="002B62"/>
              </a:solidFill>
              <a:latin typeface="+mn-ea"/>
            </a:endParaRPr>
          </a:p>
        </p:txBody>
      </p:sp>
      <p:sp>
        <p:nvSpPr>
          <p:cNvPr id="172" name="正方形/長方形 171"/>
          <p:cNvSpPr/>
          <p:nvPr/>
        </p:nvSpPr>
        <p:spPr bwMode="auto">
          <a:xfrm>
            <a:off x="10506678" y="2759278"/>
            <a:ext cx="1440000" cy="720000"/>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200" b="1" dirty="0" smtClean="0">
                <a:solidFill>
                  <a:srgbClr val="002B62"/>
                </a:solidFill>
                <a:latin typeface="+mn-ea"/>
              </a:rPr>
              <a:t>OS</a:t>
            </a:r>
            <a:endParaRPr kumimoji="1" lang="ja-JP" altLang="en-US" sz="1200" b="1" dirty="0" smtClean="0">
              <a:solidFill>
                <a:srgbClr val="002B62"/>
              </a:solidFill>
              <a:latin typeface="+mn-ea"/>
            </a:endParaRPr>
          </a:p>
        </p:txBody>
      </p:sp>
      <p:sp>
        <p:nvSpPr>
          <p:cNvPr id="173" name="正方形/長方形 172"/>
          <p:cNvSpPr/>
          <p:nvPr/>
        </p:nvSpPr>
        <p:spPr bwMode="auto">
          <a:xfrm>
            <a:off x="10506678" y="1941979"/>
            <a:ext cx="1440000" cy="720000"/>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solidFill>
                  <a:srgbClr val="002B62"/>
                </a:solidFill>
                <a:latin typeface="+mn-ea"/>
              </a:rPr>
              <a:t>Middleware</a:t>
            </a:r>
            <a:endParaRPr kumimoji="1" lang="ja-JP" altLang="en-US" sz="1200" b="1" dirty="0" smtClean="0">
              <a:solidFill>
                <a:srgbClr val="002B62"/>
              </a:solidFill>
              <a:latin typeface="+mn-ea"/>
            </a:endParaRPr>
          </a:p>
        </p:txBody>
      </p:sp>
      <p:sp>
        <p:nvSpPr>
          <p:cNvPr id="174" name="正方形/長方形 173"/>
          <p:cNvSpPr/>
          <p:nvPr/>
        </p:nvSpPr>
        <p:spPr bwMode="auto">
          <a:xfrm>
            <a:off x="10506678" y="1124680"/>
            <a:ext cx="1440000" cy="720000"/>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solidFill>
                  <a:srgbClr val="002B62"/>
                </a:solidFill>
                <a:latin typeface="+mn-ea"/>
              </a:rPr>
              <a:t>Application</a:t>
            </a:r>
            <a:endParaRPr kumimoji="1" lang="ja-JP" altLang="en-US" sz="1200" b="1" dirty="0" smtClean="0">
              <a:solidFill>
                <a:srgbClr val="002B62"/>
              </a:solidFill>
              <a:latin typeface="+mn-ea"/>
            </a:endParaRPr>
          </a:p>
        </p:txBody>
      </p:sp>
      <p:sp>
        <p:nvSpPr>
          <p:cNvPr id="177" name="正方形/長方形 176"/>
          <p:cNvSpPr/>
          <p:nvPr/>
        </p:nvSpPr>
        <p:spPr bwMode="auto">
          <a:xfrm>
            <a:off x="9391966" y="1941978"/>
            <a:ext cx="826392" cy="1537300"/>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solidFill>
                  <a:srgbClr val="002B62"/>
                </a:solidFill>
                <a:latin typeface="+mn-ea"/>
              </a:rPr>
              <a:t>P</a:t>
            </a:r>
            <a:r>
              <a:rPr kumimoji="1" lang="en-US" altLang="ja-JP" sz="1200" b="1" dirty="0" smtClean="0">
                <a:solidFill>
                  <a:srgbClr val="002B62"/>
                </a:solidFill>
                <a:latin typeface="+mn-ea"/>
              </a:rPr>
              <a:t>aaS</a:t>
            </a:r>
            <a:endParaRPr kumimoji="1" lang="ja-JP" altLang="en-US" sz="1200" b="1" dirty="0" smtClean="0">
              <a:solidFill>
                <a:srgbClr val="002B62"/>
              </a:solidFill>
              <a:latin typeface="+mn-ea"/>
            </a:endParaRPr>
          </a:p>
        </p:txBody>
      </p:sp>
      <p:sp>
        <p:nvSpPr>
          <p:cNvPr id="178" name="正方形/長方形 177"/>
          <p:cNvSpPr/>
          <p:nvPr/>
        </p:nvSpPr>
        <p:spPr bwMode="auto">
          <a:xfrm>
            <a:off x="9392046" y="1125212"/>
            <a:ext cx="826392" cy="718211"/>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a:solidFill>
                  <a:srgbClr val="002B62"/>
                </a:solidFill>
                <a:latin typeface="+mn-ea"/>
              </a:rPr>
              <a:t>S</a:t>
            </a:r>
            <a:r>
              <a:rPr kumimoji="1" lang="en-US" altLang="ja-JP" sz="1200" b="1" dirty="0" smtClean="0">
                <a:solidFill>
                  <a:srgbClr val="002B62"/>
                </a:solidFill>
                <a:latin typeface="+mn-ea"/>
              </a:rPr>
              <a:t>aaS</a:t>
            </a:r>
            <a:endParaRPr kumimoji="1" lang="ja-JP" altLang="en-US" sz="1200" b="1" dirty="0" smtClean="0">
              <a:solidFill>
                <a:srgbClr val="002B62"/>
              </a:solidFill>
              <a:latin typeface="+mn-ea"/>
            </a:endParaRPr>
          </a:p>
        </p:txBody>
      </p:sp>
      <p:cxnSp>
        <p:nvCxnSpPr>
          <p:cNvPr id="92" name="直線矢印コネクタ 91"/>
          <p:cNvCxnSpPr/>
          <p:nvPr/>
        </p:nvCxnSpPr>
        <p:spPr bwMode="auto">
          <a:xfrm flipV="1">
            <a:off x="8706228" y="2418630"/>
            <a:ext cx="1775281"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sp>
        <p:nvSpPr>
          <p:cNvPr id="95" name="正方形/長方形 94"/>
          <p:cNvSpPr/>
          <p:nvPr/>
        </p:nvSpPr>
        <p:spPr bwMode="auto">
          <a:xfrm>
            <a:off x="7986228" y="1484730"/>
            <a:ext cx="720000" cy="1867801"/>
          </a:xfrm>
          <a:prstGeom prst="rect">
            <a:avLst/>
          </a:prstGeom>
          <a:solidFill>
            <a:srgbClr val="F57F7F"/>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200" b="1" dirty="0" smtClean="0">
                <a:solidFill>
                  <a:srgbClr val="002B62"/>
                </a:solidFill>
                <a:effectLst>
                  <a:glow rad="127000">
                    <a:schemeClr val="bg1"/>
                  </a:glow>
                </a:effectLst>
                <a:latin typeface="+mj-ea"/>
                <a:ea typeface="+mj-ea"/>
              </a:rPr>
              <a:t>Red Hat</a:t>
            </a:r>
            <a:br>
              <a:rPr lang="en-US" altLang="ja-JP" sz="1200" b="1" dirty="0" smtClean="0">
                <a:solidFill>
                  <a:srgbClr val="002B62"/>
                </a:solidFill>
                <a:effectLst>
                  <a:glow rad="127000">
                    <a:schemeClr val="bg1"/>
                  </a:glow>
                </a:effectLst>
                <a:latin typeface="+mj-ea"/>
                <a:ea typeface="+mj-ea"/>
              </a:rPr>
            </a:br>
            <a:r>
              <a:rPr lang="en-US" altLang="ja-JP" sz="1200" b="1" dirty="0" err="1" smtClean="0">
                <a:solidFill>
                  <a:srgbClr val="002B62"/>
                </a:solidFill>
                <a:effectLst>
                  <a:glow rad="127000">
                    <a:schemeClr val="bg1"/>
                  </a:glow>
                </a:effectLst>
                <a:latin typeface="+mj-ea"/>
                <a:ea typeface="+mj-ea"/>
              </a:rPr>
              <a:t>Ansible</a:t>
            </a:r>
            <a:r>
              <a:rPr lang="en-US" altLang="ja-JP" sz="1200" b="1" dirty="0">
                <a:solidFill>
                  <a:srgbClr val="002B62"/>
                </a:solidFill>
                <a:effectLst>
                  <a:glow rad="127000">
                    <a:schemeClr val="bg1"/>
                  </a:glow>
                </a:effectLst>
                <a:latin typeface="+mj-ea"/>
                <a:ea typeface="+mj-ea"/>
              </a:rPr>
              <a:t/>
            </a:r>
            <a:br>
              <a:rPr lang="en-US" altLang="ja-JP" sz="1200" b="1" dirty="0">
                <a:solidFill>
                  <a:srgbClr val="002B62"/>
                </a:solidFill>
                <a:effectLst>
                  <a:glow rad="127000">
                    <a:schemeClr val="bg1"/>
                  </a:glow>
                </a:effectLst>
                <a:latin typeface="+mj-ea"/>
                <a:ea typeface="+mj-ea"/>
              </a:rPr>
            </a:br>
            <a:r>
              <a:rPr lang="en-US" altLang="ja-JP" sz="1200" b="1" dirty="0" smtClean="0">
                <a:solidFill>
                  <a:srgbClr val="002B62"/>
                </a:solidFill>
                <a:effectLst>
                  <a:glow rad="127000">
                    <a:schemeClr val="bg1"/>
                  </a:glow>
                </a:effectLst>
                <a:latin typeface="+mj-ea"/>
                <a:ea typeface="+mj-ea"/>
              </a:rPr>
              <a:t>Engine</a:t>
            </a:r>
            <a:endParaRPr lang="ja-JP" altLang="en-US" sz="1200" b="1" dirty="0">
              <a:solidFill>
                <a:srgbClr val="002B62"/>
              </a:solidFill>
              <a:effectLst>
                <a:glow rad="127000">
                  <a:schemeClr val="bg1"/>
                </a:glow>
              </a:effectLst>
              <a:latin typeface="+mj-ea"/>
              <a:ea typeface="+mj-ea"/>
            </a:endParaRPr>
          </a:p>
        </p:txBody>
      </p:sp>
      <p:cxnSp>
        <p:nvCxnSpPr>
          <p:cNvPr id="99" name="直線矢印コネクタ 98"/>
          <p:cNvCxnSpPr>
            <a:stCxn id="94" idx="3"/>
          </p:cNvCxnSpPr>
          <p:nvPr/>
        </p:nvCxnSpPr>
        <p:spPr bwMode="auto">
          <a:xfrm>
            <a:off x="7705382" y="1934730"/>
            <a:ext cx="280846"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cxnSp>
        <p:nvCxnSpPr>
          <p:cNvPr id="102" name="直線矢印コネクタ 101"/>
          <p:cNvCxnSpPr>
            <a:stCxn id="97" idx="3"/>
          </p:cNvCxnSpPr>
          <p:nvPr/>
        </p:nvCxnSpPr>
        <p:spPr bwMode="auto">
          <a:xfrm>
            <a:off x="7705382" y="2905471"/>
            <a:ext cx="280846"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sp>
        <p:nvSpPr>
          <p:cNvPr id="109" name="正方形/長方形 108"/>
          <p:cNvSpPr/>
          <p:nvPr/>
        </p:nvSpPr>
        <p:spPr bwMode="auto">
          <a:xfrm>
            <a:off x="5249868" y="1898771"/>
            <a:ext cx="864000" cy="1079999"/>
          </a:xfrm>
          <a:prstGeom prst="rect">
            <a:avLst/>
          </a:prstGeom>
          <a:solidFill>
            <a:srgbClr val="F57F7F"/>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100" b="1" dirty="0" err="1" smtClean="0">
                <a:solidFill>
                  <a:srgbClr val="002B62"/>
                </a:solidFill>
                <a:effectLst>
                  <a:glow rad="127000">
                    <a:schemeClr val="bg1"/>
                  </a:glow>
                </a:effectLst>
                <a:latin typeface="+mj-ea"/>
                <a:ea typeface="+mj-ea"/>
              </a:rPr>
              <a:t>Ansible</a:t>
            </a:r>
            <a:r>
              <a:rPr lang="en-US" altLang="ja-JP" sz="1100" b="1" dirty="0" smtClean="0">
                <a:solidFill>
                  <a:srgbClr val="002B62"/>
                </a:solidFill>
                <a:effectLst>
                  <a:glow rad="127000">
                    <a:schemeClr val="bg1"/>
                  </a:glow>
                </a:effectLst>
                <a:latin typeface="+mj-ea"/>
                <a:ea typeface="+mj-ea"/>
              </a:rPr>
              <a:t/>
            </a:r>
            <a:br>
              <a:rPr lang="en-US" altLang="ja-JP" sz="1100" b="1" dirty="0" smtClean="0">
                <a:solidFill>
                  <a:srgbClr val="002B62"/>
                </a:solidFill>
                <a:effectLst>
                  <a:glow rad="127000">
                    <a:schemeClr val="bg1"/>
                  </a:glow>
                </a:effectLst>
                <a:latin typeface="+mj-ea"/>
                <a:ea typeface="+mj-ea"/>
              </a:rPr>
            </a:br>
            <a:r>
              <a:rPr lang="en-US" altLang="ja-JP" sz="1100" b="1" dirty="0">
                <a:solidFill>
                  <a:srgbClr val="002B62"/>
                </a:solidFill>
                <a:effectLst>
                  <a:glow rad="127000">
                    <a:schemeClr val="bg1"/>
                  </a:glow>
                </a:effectLst>
                <a:latin typeface="+mj-ea"/>
              </a:rPr>
              <a:t>Integration</a:t>
            </a:r>
            <a:br>
              <a:rPr lang="en-US" altLang="ja-JP" sz="1100" b="1" dirty="0">
                <a:solidFill>
                  <a:srgbClr val="002B62"/>
                </a:solidFill>
                <a:effectLst>
                  <a:glow rad="127000">
                    <a:schemeClr val="bg1"/>
                  </a:glow>
                </a:effectLst>
                <a:latin typeface="+mj-ea"/>
              </a:rPr>
            </a:br>
            <a:r>
              <a:rPr lang="en-US" altLang="ja-JP" sz="1100" b="1" dirty="0">
                <a:solidFill>
                  <a:srgbClr val="002B62"/>
                </a:solidFill>
                <a:effectLst>
                  <a:glow rad="127000">
                    <a:schemeClr val="bg1"/>
                  </a:glow>
                </a:effectLst>
                <a:latin typeface="+mj-ea"/>
              </a:rPr>
              <a:t>Function</a:t>
            </a:r>
            <a:endParaRPr lang="ja-JP" altLang="en-US" sz="1100" b="1" dirty="0">
              <a:solidFill>
                <a:srgbClr val="002B62"/>
              </a:solidFill>
              <a:effectLst>
                <a:glow rad="127000">
                  <a:schemeClr val="bg1"/>
                </a:glow>
              </a:effectLst>
              <a:latin typeface="+mj-ea"/>
            </a:endParaRPr>
          </a:p>
        </p:txBody>
      </p:sp>
      <p:cxnSp>
        <p:nvCxnSpPr>
          <p:cNvPr id="132" name="直線矢印コネクタ 131"/>
          <p:cNvCxnSpPr/>
          <p:nvPr/>
        </p:nvCxnSpPr>
        <p:spPr bwMode="auto">
          <a:xfrm flipV="1">
            <a:off x="6117167" y="2077368"/>
            <a:ext cx="865765" cy="191770"/>
          </a:xfrm>
          <a:prstGeom prst="straightConnector1">
            <a:avLst/>
          </a:prstGeom>
          <a:solidFill>
            <a:schemeClr val="bg1"/>
          </a:solidFill>
          <a:ln w="19050" cap="flat" cmpd="sng" algn="ctr">
            <a:solidFill>
              <a:srgbClr val="002B62"/>
            </a:solidFill>
            <a:prstDash val="solid"/>
            <a:round/>
            <a:headEnd type="triangle" w="med" len="med"/>
            <a:tailEnd type="none"/>
          </a:ln>
          <a:effectLst>
            <a:glow rad="63500">
              <a:srgbClr val="F57F7F"/>
            </a:glow>
          </a:effectLst>
          <a:extLst/>
        </p:spPr>
      </p:cxnSp>
      <p:cxnSp>
        <p:nvCxnSpPr>
          <p:cNvPr id="150" name="直線矢印コネクタ 149"/>
          <p:cNvCxnSpPr/>
          <p:nvPr/>
        </p:nvCxnSpPr>
        <p:spPr bwMode="auto">
          <a:xfrm>
            <a:off x="6117167" y="2780910"/>
            <a:ext cx="865765" cy="191770"/>
          </a:xfrm>
          <a:prstGeom prst="straightConnector1">
            <a:avLst/>
          </a:prstGeom>
          <a:solidFill>
            <a:schemeClr val="bg1"/>
          </a:solidFill>
          <a:ln w="19050" cap="flat" cmpd="sng" algn="ctr">
            <a:solidFill>
              <a:srgbClr val="002B62"/>
            </a:solidFill>
            <a:prstDash val="solid"/>
            <a:round/>
            <a:headEnd type="triangle" w="med" len="med"/>
            <a:tailEnd type="none"/>
          </a:ln>
          <a:effectLst>
            <a:glow rad="63500">
              <a:srgbClr val="F57F7F"/>
            </a:glow>
          </a:effectLst>
          <a:extLst/>
        </p:spPr>
      </p:cxnSp>
      <p:cxnSp>
        <p:nvCxnSpPr>
          <p:cNvPr id="157" name="直線矢印コネクタ 156"/>
          <p:cNvCxnSpPr>
            <a:stCxn id="4" idx="6"/>
            <a:endCxn id="109" idx="1"/>
          </p:cNvCxnSpPr>
          <p:nvPr/>
        </p:nvCxnSpPr>
        <p:spPr bwMode="auto">
          <a:xfrm>
            <a:off x="4895932" y="2438770"/>
            <a:ext cx="353936" cy="1"/>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sp>
        <p:nvSpPr>
          <p:cNvPr id="94" name="正方形/長方形 93"/>
          <p:cNvSpPr/>
          <p:nvPr/>
        </p:nvSpPr>
        <p:spPr bwMode="auto">
          <a:xfrm>
            <a:off x="6985382" y="1484730"/>
            <a:ext cx="720000" cy="900000"/>
          </a:xfrm>
          <a:prstGeom prst="rect">
            <a:avLst/>
          </a:prstGeom>
          <a:solidFill>
            <a:srgbClr val="F57F7F"/>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200" b="1" dirty="0" smtClean="0">
                <a:solidFill>
                  <a:srgbClr val="002B62"/>
                </a:solidFill>
                <a:effectLst>
                  <a:glow rad="127000">
                    <a:schemeClr val="bg1"/>
                  </a:glow>
                </a:effectLst>
                <a:latin typeface="+mj-ea"/>
                <a:ea typeface="+mj-ea"/>
              </a:rPr>
              <a:t>Red Hat</a:t>
            </a:r>
            <a:br>
              <a:rPr lang="en-US" altLang="ja-JP" sz="1200" b="1" dirty="0" smtClean="0">
                <a:solidFill>
                  <a:srgbClr val="002B62"/>
                </a:solidFill>
                <a:effectLst>
                  <a:glow rad="127000">
                    <a:schemeClr val="bg1"/>
                  </a:glow>
                </a:effectLst>
                <a:latin typeface="+mj-ea"/>
                <a:ea typeface="+mj-ea"/>
              </a:rPr>
            </a:br>
            <a:r>
              <a:rPr lang="en-US" altLang="ja-JP" sz="1200" b="1" dirty="0" err="1" smtClean="0">
                <a:solidFill>
                  <a:srgbClr val="002B62"/>
                </a:solidFill>
                <a:effectLst>
                  <a:glow rad="127000">
                    <a:schemeClr val="bg1"/>
                  </a:glow>
                </a:effectLst>
                <a:latin typeface="+mj-ea"/>
                <a:ea typeface="+mj-ea"/>
              </a:rPr>
              <a:t>Ansible</a:t>
            </a:r>
            <a:r>
              <a:rPr lang="en-US" altLang="ja-JP" sz="1200" b="1" dirty="0" smtClean="0">
                <a:solidFill>
                  <a:srgbClr val="002B62"/>
                </a:solidFill>
                <a:effectLst>
                  <a:glow rad="127000">
                    <a:schemeClr val="bg1"/>
                  </a:glow>
                </a:effectLst>
                <a:latin typeface="+mj-ea"/>
                <a:ea typeface="+mj-ea"/>
              </a:rPr>
              <a:t/>
            </a:r>
            <a:br>
              <a:rPr lang="en-US" altLang="ja-JP" sz="1200" b="1" dirty="0" smtClean="0">
                <a:solidFill>
                  <a:srgbClr val="002B62"/>
                </a:solidFill>
                <a:effectLst>
                  <a:glow rad="127000">
                    <a:schemeClr val="bg1"/>
                  </a:glow>
                </a:effectLst>
                <a:latin typeface="+mj-ea"/>
                <a:ea typeface="+mj-ea"/>
              </a:rPr>
            </a:br>
            <a:r>
              <a:rPr lang="en-US" altLang="ja-JP" sz="1200" b="1" dirty="0" smtClean="0">
                <a:solidFill>
                  <a:srgbClr val="002B62"/>
                </a:solidFill>
                <a:effectLst>
                  <a:glow rad="127000">
                    <a:schemeClr val="bg1"/>
                  </a:glow>
                </a:effectLst>
                <a:latin typeface="+mj-ea"/>
                <a:ea typeface="+mj-ea"/>
              </a:rPr>
              <a:t>Tower</a:t>
            </a:r>
            <a:endParaRPr lang="ja-JP" altLang="en-US" sz="1200" b="1" dirty="0">
              <a:solidFill>
                <a:srgbClr val="002B62"/>
              </a:solidFill>
              <a:effectLst>
                <a:glow rad="127000">
                  <a:schemeClr val="bg1"/>
                </a:glow>
              </a:effectLst>
              <a:latin typeface="+mj-ea"/>
              <a:ea typeface="+mj-ea"/>
            </a:endParaRPr>
          </a:p>
        </p:txBody>
      </p:sp>
      <p:sp>
        <p:nvSpPr>
          <p:cNvPr id="97" name="正方形/長方形 96"/>
          <p:cNvSpPr/>
          <p:nvPr/>
        </p:nvSpPr>
        <p:spPr bwMode="auto">
          <a:xfrm>
            <a:off x="6985382" y="2455471"/>
            <a:ext cx="720000" cy="900000"/>
          </a:xfrm>
          <a:prstGeom prst="rect">
            <a:avLst/>
          </a:prstGeom>
          <a:solidFill>
            <a:srgbClr val="F57F7F"/>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200" b="1" dirty="0" smtClean="0">
                <a:solidFill>
                  <a:srgbClr val="002B62"/>
                </a:solidFill>
                <a:effectLst>
                  <a:glow rad="127000">
                    <a:schemeClr val="bg1"/>
                  </a:glow>
                </a:effectLst>
                <a:latin typeface="+mj-ea"/>
                <a:ea typeface="+mj-ea"/>
              </a:rPr>
              <a:t>ITA</a:t>
            </a:r>
            <a:br>
              <a:rPr lang="en-US" altLang="ja-JP" sz="1200" b="1" dirty="0" smtClean="0">
                <a:solidFill>
                  <a:srgbClr val="002B62"/>
                </a:solidFill>
                <a:effectLst>
                  <a:glow rad="127000">
                    <a:schemeClr val="bg1"/>
                  </a:glow>
                </a:effectLst>
                <a:latin typeface="+mj-ea"/>
                <a:ea typeface="+mj-ea"/>
              </a:rPr>
            </a:br>
            <a:r>
              <a:rPr lang="en-US" altLang="ja-JP" sz="1200" b="1" dirty="0" err="1" smtClean="0">
                <a:solidFill>
                  <a:srgbClr val="002B62"/>
                </a:solidFill>
                <a:effectLst>
                  <a:glow rad="127000">
                    <a:schemeClr val="bg1"/>
                  </a:glow>
                </a:effectLst>
                <a:latin typeface="+mj-ea"/>
                <a:ea typeface="+mj-ea"/>
              </a:rPr>
              <a:t>Ansible</a:t>
            </a:r>
            <a:r>
              <a:rPr lang="en-US" altLang="ja-JP" sz="1200" b="1" dirty="0">
                <a:solidFill>
                  <a:srgbClr val="002B62"/>
                </a:solidFill>
                <a:effectLst>
                  <a:glow rad="127000">
                    <a:schemeClr val="bg1"/>
                  </a:glow>
                </a:effectLst>
                <a:latin typeface="+mj-ea"/>
                <a:ea typeface="+mj-ea"/>
              </a:rPr>
              <a:t/>
            </a:r>
            <a:br>
              <a:rPr lang="en-US" altLang="ja-JP" sz="1200" b="1" dirty="0">
                <a:solidFill>
                  <a:srgbClr val="002B62"/>
                </a:solidFill>
                <a:effectLst>
                  <a:glow rad="127000">
                    <a:schemeClr val="bg1"/>
                  </a:glow>
                </a:effectLst>
                <a:latin typeface="+mj-ea"/>
                <a:ea typeface="+mj-ea"/>
              </a:rPr>
            </a:br>
            <a:r>
              <a:rPr lang="en-US" altLang="ja-JP" sz="1200" b="1" dirty="0" smtClean="0">
                <a:solidFill>
                  <a:srgbClr val="002B62"/>
                </a:solidFill>
                <a:effectLst>
                  <a:glow rad="127000">
                    <a:schemeClr val="bg1"/>
                  </a:glow>
                </a:effectLst>
                <a:latin typeface="+mj-ea"/>
                <a:ea typeface="+mj-ea"/>
              </a:rPr>
              <a:t>Agent</a:t>
            </a:r>
            <a:endParaRPr lang="ja-JP" altLang="en-US" sz="1200" b="1" dirty="0">
              <a:solidFill>
                <a:srgbClr val="002B62"/>
              </a:solidFill>
              <a:effectLst>
                <a:glow rad="127000">
                  <a:schemeClr val="bg1"/>
                </a:glow>
              </a:effectLst>
              <a:latin typeface="+mj-ea"/>
              <a:ea typeface="+mj-ea"/>
            </a:endParaRPr>
          </a:p>
        </p:txBody>
      </p:sp>
      <p:sp>
        <p:nvSpPr>
          <p:cNvPr id="98" name="テキスト ボックス 97"/>
          <p:cNvSpPr txBox="1"/>
          <p:nvPr/>
        </p:nvSpPr>
        <p:spPr>
          <a:xfrm>
            <a:off x="7138434" y="2270383"/>
            <a:ext cx="413896" cy="338554"/>
          </a:xfrm>
          <a:prstGeom prst="rect">
            <a:avLst/>
          </a:prstGeom>
          <a:noFill/>
        </p:spPr>
        <p:txBody>
          <a:bodyPr wrap="none" rtlCol="0">
            <a:spAutoFit/>
          </a:bodyPr>
          <a:lstStyle/>
          <a:p>
            <a:pPr algn="ctr"/>
            <a:r>
              <a:rPr kumimoji="1" lang="en-US" altLang="ja-JP" sz="1600" b="1" dirty="0" smtClean="0">
                <a:solidFill>
                  <a:srgbClr val="002B62"/>
                </a:solidFill>
                <a:effectLst>
                  <a:glow rad="127000">
                    <a:schemeClr val="bg1"/>
                  </a:glow>
                </a:effectLst>
              </a:rPr>
              <a:t>or</a:t>
            </a:r>
            <a:endParaRPr kumimoji="1" lang="ja-JP" altLang="en-US" sz="1600" b="1" dirty="0">
              <a:solidFill>
                <a:srgbClr val="002B62"/>
              </a:solidFill>
              <a:effectLst>
                <a:glow rad="127000">
                  <a:schemeClr val="bg1"/>
                </a:glow>
              </a:effectLst>
            </a:endParaRPr>
          </a:p>
        </p:txBody>
      </p:sp>
      <p:cxnSp>
        <p:nvCxnSpPr>
          <p:cNvPr id="126" name="直線矢印コネクタ 125"/>
          <p:cNvCxnSpPr/>
          <p:nvPr/>
        </p:nvCxnSpPr>
        <p:spPr bwMode="auto">
          <a:xfrm flipV="1">
            <a:off x="6117167" y="1916790"/>
            <a:ext cx="865765" cy="19177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cxnSp>
        <p:nvCxnSpPr>
          <p:cNvPr id="154" name="直線矢印コネクタ 153"/>
          <p:cNvCxnSpPr/>
          <p:nvPr/>
        </p:nvCxnSpPr>
        <p:spPr bwMode="auto">
          <a:xfrm>
            <a:off x="6117167" y="2636890"/>
            <a:ext cx="865765" cy="19177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sp>
        <p:nvSpPr>
          <p:cNvPr id="4" name="楕円 3"/>
          <p:cNvSpPr/>
          <p:nvPr/>
        </p:nvSpPr>
        <p:spPr bwMode="auto">
          <a:xfrm>
            <a:off x="3815932" y="1898770"/>
            <a:ext cx="1080000" cy="1080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400" b="1" dirty="0" smtClean="0">
                <a:solidFill>
                  <a:srgbClr val="002B62"/>
                </a:solidFill>
                <a:latin typeface="+mn-ea"/>
              </a:rPr>
              <a:t>Movement</a:t>
            </a:r>
            <a:endParaRPr kumimoji="1" lang="ja-JP" altLang="en-US" sz="1400" b="1" dirty="0" smtClean="0">
              <a:solidFill>
                <a:srgbClr val="002B62"/>
              </a:solidFill>
              <a:latin typeface="+mn-ea"/>
            </a:endParaRPr>
          </a:p>
        </p:txBody>
      </p:sp>
      <p:cxnSp>
        <p:nvCxnSpPr>
          <p:cNvPr id="182" name="直線矢印コネクタ 181"/>
          <p:cNvCxnSpPr/>
          <p:nvPr/>
        </p:nvCxnSpPr>
        <p:spPr bwMode="auto">
          <a:xfrm>
            <a:off x="8684666" y="5021600"/>
            <a:ext cx="669652"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ACA5F2"/>
            </a:glow>
          </a:effectLst>
          <a:extLst/>
        </p:spPr>
      </p:cxnSp>
      <p:cxnSp>
        <p:nvCxnSpPr>
          <p:cNvPr id="161" name="直線矢印コネクタ 160"/>
          <p:cNvCxnSpPr/>
          <p:nvPr/>
        </p:nvCxnSpPr>
        <p:spPr bwMode="auto">
          <a:xfrm flipV="1">
            <a:off x="6114701" y="5085230"/>
            <a:ext cx="849952" cy="0"/>
          </a:xfrm>
          <a:prstGeom prst="straightConnector1">
            <a:avLst/>
          </a:prstGeom>
          <a:solidFill>
            <a:schemeClr val="bg1"/>
          </a:solidFill>
          <a:ln w="19050" cap="flat" cmpd="sng" algn="ctr">
            <a:solidFill>
              <a:srgbClr val="002B62"/>
            </a:solidFill>
            <a:prstDash val="solid"/>
            <a:round/>
            <a:headEnd type="triangle" w="med" len="med"/>
            <a:tailEnd type="none"/>
          </a:ln>
          <a:effectLst>
            <a:glow rad="63500">
              <a:srgbClr val="ACA5F2"/>
            </a:glow>
          </a:effectLst>
          <a:extLst/>
        </p:spPr>
      </p:cxnSp>
      <p:sp>
        <p:nvSpPr>
          <p:cNvPr id="125" name="正方形/長方形 124"/>
          <p:cNvSpPr/>
          <p:nvPr/>
        </p:nvSpPr>
        <p:spPr bwMode="auto">
          <a:xfrm>
            <a:off x="6963820" y="4687443"/>
            <a:ext cx="1720846" cy="611518"/>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t" anchorCtr="0" forceAA="0" compatLnSpc="1">
            <a:prstTxWarp prst="textNoShape">
              <a:avLst/>
            </a:prstTxWarp>
            <a:noAutofit/>
          </a:bodyPr>
          <a:lstStyle/>
          <a:p>
            <a:pPr algn="ctr"/>
            <a:r>
              <a:rPr lang="en-US" altLang="ja-JP" sz="1200" b="1" dirty="0" err="1" smtClean="0">
                <a:solidFill>
                  <a:srgbClr val="002B62"/>
                </a:solidFill>
                <a:effectLst>
                  <a:glow rad="127000">
                    <a:schemeClr val="bg1"/>
                  </a:glow>
                </a:effectLst>
                <a:latin typeface="+mj-ea"/>
                <a:ea typeface="+mj-ea"/>
              </a:rPr>
              <a:t>WorkSpace</a:t>
            </a:r>
            <a:r>
              <a:rPr lang="ja-JP" altLang="en-US" sz="1200" b="1" dirty="0">
                <a:solidFill>
                  <a:srgbClr val="002B62"/>
                </a:solidFill>
                <a:effectLst>
                  <a:glow rad="127000">
                    <a:schemeClr val="bg1"/>
                  </a:glow>
                </a:effectLst>
                <a:latin typeface="+mj-ea"/>
                <a:ea typeface="+mj-ea"/>
              </a:rPr>
              <a:t> </a:t>
            </a:r>
            <a:r>
              <a:rPr lang="en-US" altLang="ja-JP" sz="1200" b="1" dirty="0" smtClean="0">
                <a:solidFill>
                  <a:srgbClr val="002B62"/>
                </a:solidFill>
                <a:effectLst>
                  <a:glow rad="127000">
                    <a:schemeClr val="bg1"/>
                  </a:glow>
                </a:effectLst>
                <a:latin typeface="+mj-ea"/>
                <a:ea typeface="+mj-ea"/>
              </a:rPr>
              <a:t>α</a:t>
            </a:r>
            <a:endParaRPr lang="ja-JP" altLang="en-US" sz="1200" b="1" dirty="0">
              <a:solidFill>
                <a:srgbClr val="002B62"/>
              </a:solidFill>
              <a:effectLst>
                <a:glow rad="127000">
                  <a:schemeClr val="bg1"/>
                </a:glow>
              </a:effectLst>
              <a:latin typeface="+mj-ea"/>
              <a:ea typeface="+mj-ea"/>
            </a:endParaRPr>
          </a:p>
        </p:txBody>
      </p:sp>
      <p:sp>
        <p:nvSpPr>
          <p:cNvPr id="127" name="メモ 126"/>
          <p:cNvSpPr/>
          <p:nvPr/>
        </p:nvSpPr>
        <p:spPr bwMode="auto">
          <a:xfrm>
            <a:off x="7049998" y="5040260"/>
            <a:ext cx="867811" cy="171411"/>
          </a:xfrm>
          <a:prstGeom prst="foldedCorner">
            <a:avLst>
              <a:gd name="adj" fmla="val 50000"/>
            </a:avLst>
          </a:prstGeom>
          <a:solidFill>
            <a:srgbClr val="ACA5F2"/>
          </a:solidFill>
          <a:ln w="12700">
            <a:solidFill>
              <a:srgbClr val="002B62"/>
            </a:solidFill>
          </a:ln>
          <a:effectLst/>
          <a:extLst/>
        </p:spPr>
        <p:txBody>
          <a:bodyPr rot="0" spcFirstLastPara="0" vertOverflow="overflow" horzOverflow="overflow" vert="horz" wrap="none" lIns="72000" tIns="180000" rIns="72000" bIns="72000" numCol="1" spcCol="0" rtlCol="0" fromWordArt="0" anchor="ctr" anchorCtr="0" forceAA="0" compatLnSpc="1">
            <a:prstTxWarp prst="textNoShape">
              <a:avLst/>
            </a:prstTxWarp>
            <a:noAutofit/>
          </a:bodyPr>
          <a:lstStyle/>
          <a:p>
            <a:pPr algn="ctr"/>
            <a:r>
              <a:rPr kumimoji="1" lang="en-US" altLang="ja-JP" sz="1100" b="1" dirty="0" smtClean="0">
                <a:solidFill>
                  <a:srgbClr val="002B62"/>
                </a:solidFill>
                <a:effectLst>
                  <a:glow rad="127000">
                    <a:schemeClr val="bg1"/>
                  </a:glow>
                </a:effectLst>
                <a:latin typeface="+mn-ea"/>
              </a:rPr>
              <a:t>State File</a:t>
            </a:r>
            <a:endParaRPr kumimoji="1" lang="ja-JP" altLang="en-US" sz="1100" b="1" dirty="0" smtClean="0">
              <a:solidFill>
                <a:srgbClr val="002B62"/>
              </a:solidFill>
              <a:effectLst>
                <a:glow rad="127000">
                  <a:schemeClr val="bg1"/>
                </a:glow>
              </a:effectLst>
              <a:latin typeface="+mn-ea"/>
            </a:endParaRPr>
          </a:p>
        </p:txBody>
      </p:sp>
      <p:sp>
        <p:nvSpPr>
          <p:cNvPr id="140" name="正方形/長方形 139"/>
          <p:cNvSpPr/>
          <p:nvPr/>
        </p:nvSpPr>
        <p:spPr bwMode="auto">
          <a:xfrm>
            <a:off x="8022528" y="4966610"/>
            <a:ext cx="612000" cy="288000"/>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800" b="1" dirty="0" smtClean="0">
                <a:solidFill>
                  <a:srgbClr val="002B62"/>
                </a:solidFill>
                <a:effectLst>
                  <a:glow rad="127000">
                    <a:schemeClr val="bg1"/>
                  </a:glow>
                </a:effectLst>
                <a:latin typeface="+mj-ea"/>
                <a:ea typeface="+mj-ea"/>
              </a:rPr>
              <a:t>Terraform</a:t>
            </a:r>
            <a:br>
              <a:rPr lang="en-US" altLang="ja-JP" sz="800" b="1" dirty="0" smtClean="0">
                <a:solidFill>
                  <a:srgbClr val="002B62"/>
                </a:solidFill>
                <a:effectLst>
                  <a:glow rad="127000">
                    <a:schemeClr val="bg1"/>
                  </a:glow>
                </a:effectLst>
                <a:latin typeface="+mj-ea"/>
                <a:ea typeface="+mj-ea"/>
              </a:rPr>
            </a:br>
            <a:r>
              <a:rPr lang="en-US" altLang="ja-JP" sz="800" b="1" dirty="0" smtClean="0">
                <a:solidFill>
                  <a:srgbClr val="002B62"/>
                </a:solidFill>
                <a:effectLst>
                  <a:glow rad="127000">
                    <a:schemeClr val="bg1"/>
                  </a:glow>
                </a:effectLst>
                <a:latin typeface="+mj-ea"/>
                <a:ea typeface="+mj-ea"/>
              </a:rPr>
              <a:t>Binary</a:t>
            </a:r>
            <a:endParaRPr lang="ja-JP" altLang="en-US" sz="800" b="1" dirty="0">
              <a:solidFill>
                <a:srgbClr val="002B62"/>
              </a:solidFill>
              <a:effectLst>
                <a:glow rad="127000">
                  <a:schemeClr val="bg1"/>
                </a:glow>
              </a:effectLst>
              <a:latin typeface="+mj-ea"/>
              <a:ea typeface="+mj-ea"/>
            </a:endParaRPr>
          </a:p>
        </p:txBody>
      </p:sp>
      <p:cxnSp>
        <p:nvCxnSpPr>
          <p:cNvPr id="159" name="直線矢印コネクタ 158"/>
          <p:cNvCxnSpPr/>
          <p:nvPr/>
        </p:nvCxnSpPr>
        <p:spPr bwMode="auto">
          <a:xfrm flipV="1">
            <a:off x="6114701" y="4932830"/>
            <a:ext cx="849952"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ACA5F2"/>
            </a:glow>
          </a:effectLst>
          <a:extLst/>
        </p:spPr>
      </p:cxnSp>
      <p:sp>
        <p:nvSpPr>
          <p:cNvPr id="119" name="楕円 118"/>
          <p:cNvSpPr/>
          <p:nvPr/>
        </p:nvSpPr>
        <p:spPr bwMode="auto">
          <a:xfrm>
            <a:off x="3815932" y="4458500"/>
            <a:ext cx="1080000" cy="1080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400" b="1" dirty="0" smtClean="0">
                <a:solidFill>
                  <a:srgbClr val="002B62"/>
                </a:solidFill>
                <a:latin typeface="+mn-ea"/>
              </a:rPr>
              <a:t>Movement</a:t>
            </a:r>
            <a:endParaRPr kumimoji="1" lang="ja-JP" altLang="en-US" sz="1400" b="1" dirty="0" smtClean="0">
              <a:solidFill>
                <a:srgbClr val="002B62"/>
              </a:solidFill>
              <a:latin typeface="+mn-ea"/>
            </a:endParaRPr>
          </a:p>
        </p:txBody>
      </p:sp>
      <p:sp>
        <p:nvSpPr>
          <p:cNvPr id="183" name="テキスト ボックス 182"/>
          <p:cNvSpPr txBox="1"/>
          <p:nvPr/>
        </p:nvSpPr>
        <p:spPr>
          <a:xfrm>
            <a:off x="10223722" y="733746"/>
            <a:ext cx="868883" cy="318924"/>
          </a:xfrm>
          <a:prstGeom prst="rect">
            <a:avLst/>
          </a:prstGeom>
          <a:noFill/>
        </p:spPr>
        <p:txBody>
          <a:bodyPr wrap="none" lIns="36000" tIns="36000" rIns="36000" bIns="36000" rtlCol="0">
            <a:spAutoFit/>
          </a:bodyPr>
          <a:lstStyle/>
          <a:p>
            <a:pPr algn="ctr"/>
            <a:r>
              <a:rPr lang="en-US" altLang="ja-JP" sz="1600" b="1" dirty="0" smtClean="0">
                <a:solidFill>
                  <a:srgbClr val="002B62"/>
                </a:solidFill>
                <a:effectLst>
                  <a:glow rad="127000">
                    <a:schemeClr val="bg1"/>
                  </a:glow>
                </a:effectLst>
              </a:rPr>
              <a:t>System</a:t>
            </a:r>
            <a:endParaRPr kumimoji="1" lang="ja-JP" altLang="en-US" sz="1600" b="1" dirty="0">
              <a:solidFill>
                <a:srgbClr val="002B62"/>
              </a:solidFill>
              <a:effectLst>
                <a:glow rad="127000">
                  <a:schemeClr val="bg1"/>
                </a:glow>
              </a:effectLst>
            </a:endParaRPr>
          </a:p>
        </p:txBody>
      </p:sp>
      <p:sp>
        <p:nvSpPr>
          <p:cNvPr id="113" name="テキスト ボックス 112"/>
          <p:cNvSpPr txBox="1"/>
          <p:nvPr/>
        </p:nvSpPr>
        <p:spPr>
          <a:xfrm>
            <a:off x="3818770" y="2508845"/>
            <a:ext cx="1074333" cy="184666"/>
          </a:xfrm>
          <a:prstGeom prst="rect">
            <a:avLst/>
          </a:prstGeom>
          <a:noFill/>
        </p:spPr>
        <p:txBody>
          <a:bodyPr wrap="none" rtlCol="0">
            <a:spAutoFit/>
          </a:bodyPr>
          <a:lstStyle/>
          <a:p>
            <a:pPr algn="ctr"/>
            <a:r>
              <a:rPr lang="en-US" altLang="ja-JP" sz="600" b="1" dirty="0" smtClean="0">
                <a:solidFill>
                  <a:srgbClr val="002B62"/>
                </a:solidFill>
                <a:effectLst>
                  <a:glow rad="127000">
                    <a:schemeClr val="bg1"/>
                  </a:glow>
                </a:effectLst>
              </a:rPr>
              <a:t>(Playbook part order)</a:t>
            </a:r>
            <a:endParaRPr kumimoji="1" lang="ja-JP" altLang="en-US" sz="600" b="1" dirty="0">
              <a:solidFill>
                <a:srgbClr val="002B62"/>
              </a:solidFill>
              <a:effectLst>
                <a:glow rad="127000">
                  <a:schemeClr val="bg1"/>
                </a:glow>
              </a:effectLst>
            </a:endParaRPr>
          </a:p>
        </p:txBody>
      </p:sp>
      <p:sp>
        <p:nvSpPr>
          <p:cNvPr id="122" name="テキスト ボックス 121"/>
          <p:cNvSpPr txBox="1"/>
          <p:nvPr/>
        </p:nvSpPr>
        <p:spPr>
          <a:xfrm>
            <a:off x="3789112" y="5050405"/>
            <a:ext cx="1133645" cy="184666"/>
          </a:xfrm>
          <a:prstGeom prst="rect">
            <a:avLst/>
          </a:prstGeom>
          <a:noFill/>
        </p:spPr>
        <p:txBody>
          <a:bodyPr wrap="none" rtlCol="0">
            <a:spAutoFit/>
          </a:bodyPr>
          <a:lstStyle/>
          <a:p>
            <a:pPr algn="ctr"/>
            <a:r>
              <a:rPr lang="en-US" altLang="ja-JP" sz="600" b="1" dirty="0" smtClean="0">
                <a:solidFill>
                  <a:srgbClr val="002B62"/>
                </a:solidFill>
                <a:effectLst>
                  <a:glow rad="127000">
                    <a:schemeClr val="bg1"/>
                  </a:glow>
                </a:effectLst>
              </a:rPr>
              <a:t>(Terraform parts used)</a:t>
            </a:r>
            <a:endParaRPr kumimoji="1" lang="ja-JP" altLang="en-US" sz="600" b="1" dirty="0">
              <a:solidFill>
                <a:srgbClr val="002B62"/>
              </a:solidFill>
              <a:effectLst>
                <a:glow rad="127000">
                  <a:schemeClr val="bg1"/>
                </a:glow>
              </a:effectLst>
            </a:endParaRPr>
          </a:p>
        </p:txBody>
      </p:sp>
      <p:grpSp>
        <p:nvGrpSpPr>
          <p:cNvPr id="186" name="グループ化 185">
            <a:extLst>
              <a:ext uri="{FF2B5EF4-FFF2-40B4-BE49-F238E27FC236}">
                <a16:creationId xmlns:a16="http://schemas.microsoft.com/office/drawing/2014/main" id="{0354CE80-49FB-4388-83BA-94DF9E40A5E8}"/>
              </a:ext>
            </a:extLst>
          </p:cNvPr>
          <p:cNvGrpSpPr>
            <a:grpSpLocks noChangeAspect="1"/>
          </p:cNvGrpSpPr>
          <p:nvPr/>
        </p:nvGrpSpPr>
        <p:grpSpPr bwMode="gray">
          <a:xfrm>
            <a:off x="93578" y="3395693"/>
            <a:ext cx="709984" cy="498707"/>
            <a:chOff x="-1828973" y="2716213"/>
            <a:chExt cx="2020481" cy="1419225"/>
          </a:xfrm>
          <a:effectLst>
            <a:glow rad="38100">
              <a:schemeClr val="bg1"/>
            </a:glow>
          </a:effectLst>
        </p:grpSpPr>
        <p:sp>
          <p:nvSpPr>
            <p:cNvPr id="187"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p>
          </p:txBody>
        </p:sp>
        <p:sp>
          <p:nvSpPr>
            <p:cNvPr id="188"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p>
          </p:txBody>
        </p:sp>
      </p:grpSp>
      <p:sp>
        <p:nvSpPr>
          <p:cNvPr id="12" name="右矢印 11"/>
          <p:cNvSpPr/>
          <p:nvPr/>
        </p:nvSpPr>
        <p:spPr bwMode="auto">
          <a:xfrm>
            <a:off x="835004" y="3519044"/>
            <a:ext cx="776144" cy="252004"/>
          </a:xfrm>
          <a:prstGeom prst="rightArrow">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4" name="テキスト ボックス 183"/>
          <p:cNvSpPr txBox="1"/>
          <p:nvPr/>
        </p:nvSpPr>
        <p:spPr>
          <a:xfrm>
            <a:off x="707384" y="3214143"/>
            <a:ext cx="904415" cy="415498"/>
          </a:xfrm>
          <a:prstGeom prst="rect">
            <a:avLst/>
          </a:prstGeom>
          <a:noFill/>
        </p:spPr>
        <p:txBody>
          <a:bodyPr wrap="none" rtlCol="0">
            <a:spAutoFit/>
          </a:bodyPr>
          <a:lstStyle/>
          <a:p>
            <a:pPr algn="ctr"/>
            <a:r>
              <a:rPr lang="en-US" altLang="ja-JP" sz="1050" b="1" dirty="0" smtClean="0">
                <a:solidFill>
                  <a:srgbClr val="002B62"/>
                </a:solidFill>
                <a:effectLst>
                  <a:glow rad="127000">
                    <a:schemeClr val="bg1"/>
                  </a:glow>
                </a:effectLst>
              </a:rPr>
              <a:t>Can freely</a:t>
            </a:r>
            <a:br>
              <a:rPr lang="en-US" altLang="ja-JP" sz="1050" b="1" dirty="0" smtClean="0">
                <a:solidFill>
                  <a:srgbClr val="002B62"/>
                </a:solidFill>
                <a:effectLst>
                  <a:glow rad="127000">
                    <a:schemeClr val="bg1"/>
                  </a:glow>
                </a:effectLst>
              </a:rPr>
            </a:br>
            <a:r>
              <a:rPr lang="en-US" altLang="ja-JP" sz="1050" b="1" dirty="0" smtClean="0">
                <a:solidFill>
                  <a:srgbClr val="002B62"/>
                </a:solidFill>
                <a:effectLst>
                  <a:glow rad="127000">
                    <a:schemeClr val="bg1"/>
                  </a:glow>
                </a:effectLst>
              </a:rPr>
              <a:t>define</a:t>
            </a:r>
          </a:p>
        </p:txBody>
      </p:sp>
      <p:grpSp>
        <p:nvGrpSpPr>
          <p:cNvPr id="101" name="グループ化 100"/>
          <p:cNvGrpSpPr>
            <a:grpSpLocks noChangeAspect="1"/>
          </p:cNvGrpSpPr>
          <p:nvPr/>
        </p:nvGrpSpPr>
        <p:grpSpPr>
          <a:xfrm rot="1800000">
            <a:off x="89224" y="2744845"/>
            <a:ext cx="1060997" cy="318128"/>
            <a:chOff x="8008570" y="5044382"/>
            <a:chExt cx="748244" cy="224353"/>
          </a:xfrm>
          <a:effectLst>
            <a:glow rad="38100">
              <a:schemeClr val="bg1"/>
            </a:glow>
            <a:outerShdw blurRad="50800" dist="38100" dir="2700000" algn="tl" rotWithShape="0">
              <a:prstClr val="black">
                <a:alpha val="40000"/>
              </a:prstClr>
            </a:outerShdw>
          </a:effectLst>
        </p:grpSpPr>
        <p:sp>
          <p:nvSpPr>
            <p:cNvPr id="103" name="フリーフォーム 102"/>
            <p:cNvSpPr/>
            <p:nvPr/>
          </p:nvSpPr>
          <p:spPr bwMode="auto">
            <a:xfrm>
              <a:off x="8008570" y="5044382"/>
              <a:ext cx="748244" cy="224353"/>
            </a:xfrm>
            <a:custGeom>
              <a:avLst/>
              <a:gdLst>
                <a:gd name="connsiteX0" fmla="*/ 584774 w 748244"/>
                <a:gd name="connsiteY0" fmla="*/ 131 h 224353"/>
                <a:gd name="connsiteX1" fmla="*/ 605214 w 748244"/>
                <a:gd name="connsiteY1" fmla="*/ 10924 h 224353"/>
                <a:gd name="connsiteX2" fmla="*/ 601243 w 748244"/>
                <a:gd name="connsiteY2" fmla="*/ 53449 h 224353"/>
                <a:gd name="connsiteX3" fmla="*/ 594628 w 748244"/>
                <a:gd name="connsiteY3" fmla="*/ 58934 h 224353"/>
                <a:gd name="connsiteX4" fmla="*/ 724533 w 748244"/>
                <a:gd name="connsiteY4" fmla="*/ 58934 h 224353"/>
                <a:gd name="connsiteX5" fmla="*/ 748244 w 748244"/>
                <a:gd name="connsiteY5" fmla="*/ 82645 h 224353"/>
                <a:gd name="connsiteX6" fmla="*/ 724533 w 748244"/>
                <a:gd name="connsiteY6" fmla="*/ 106356 h 224353"/>
                <a:gd name="connsiteX7" fmla="*/ 653736 w 748244"/>
                <a:gd name="connsiteY7" fmla="*/ 106356 h 224353"/>
                <a:gd name="connsiteX8" fmla="*/ 654045 w 748244"/>
                <a:gd name="connsiteY8" fmla="*/ 106695 h 224353"/>
                <a:gd name="connsiteX9" fmla="*/ 659352 w 748244"/>
                <a:gd name="connsiteY9" fmla="*/ 121480 h 224353"/>
                <a:gd name="connsiteX10" fmla="*/ 643021 w 748244"/>
                <a:gd name="connsiteY10" fmla="*/ 143679 h 224353"/>
                <a:gd name="connsiteX11" fmla="*/ 640920 w 748244"/>
                <a:gd name="connsiteY11" fmla="*/ 144219 h 224353"/>
                <a:gd name="connsiteX12" fmla="*/ 640920 w 748244"/>
                <a:gd name="connsiteY12" fmla="*/ 144219 h 224353"/>
                <a:gd name="connsiteX13" fmla="*/ 649549 w 748244"/>
                <a:gd name="connsiteY13" fmla="*/ 162515 h 224353"/>
                <a:gd name="connsiteX14" fmla="*/ 630617 w 748244"/>
                <a:gd name="connsiteY14" fmla="*/ 185744 h 224353"/>
                <a:gd name="connsiteX15" fmla="*/ 629270 w 748244"/>
                <a:gd name="connsiteY15" fmla="*/ 185950 h 224353"/>
                <a:gd name="connsiteX16" fmla="*/ 630803 w 748244"/>
                <a:gd name="connsiteY16" fmla="*/ 187343 h 224353"/>
                <a:gd name="connsiteX17" fmla="*/ 637153 w 748244"/>
                <a:gd name="connsiteY17" fmla="*/ 202673 h 224353"/>
                <a:gd name="connsiteX18" fmla="*/ 615473 w 748244"/>
                <a:gd name="connsiteY18" fmla="*/ 224353 h 224353"/>
                <a:gd name="connsiteX19" fmla="*/ 570040 w 748244"/>
                <a:gd name="connsiteY19" fmla="*/ 224353 h 224353"/>
                <a:gd name="connsiteX20" fmla="*/ 517441 w 748244"/>
                <a:gd name="connsiteY20" fmla="*/ 224353 h 224353"/>
                <a:gd name="connsiteX21" fmla="*/ 517438 w 748244"/>
                <a:gd name="connsiteY21" fmla="*/ 224352 h 224353"/>
                <a:gd name="connsiteX22" fmla="*/ 82535 w 748244"/>
                <a:gd name="connsiteY22" fmla="*/ 224352 h 224353"/>
                <a:gd name="connsiteX23" fmla="*/ 0 w 748244"/>
                <a:gd name="connsiteY23" fmla="*/ 141817 h 224353"/>
                <a:gd name="connsiteX24" fmla="*/ 82535 w 748244"/>
                <a:gd name="connsiteY24" fmla="*/ 59282 h 224353"/>
                <a:gd name="connsiteX25" fmla="*/ 499442 w 748244"/>
                <a:gd name="connsiteY25" fmla="*/ 59282 h 224353"/>
                <a:gd name="connsiteX26" fmla="*/ 562689 w 748244"/>
                <a:gd name="connsiteY26" fmla="*/ 6953 h 224353"/>
                <a:gd name="connsiteX27" fmla="*/ 584774 w 748244"/>
                <a:gd name="connsiteY27" fmla="*/ 131 h 2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48244" h="224353">
                  <a:moveTo>
                    <a:pt x="584774" y="131"/>
                  </a:moveTo>
                  <a:cubicBezTo>
                    <a:pt x="592470" y="850"/>
                    <a:pt x="599891" y="4504"/>
                    <a:pt x="605214" y="10924"/>
                  </a:cubicBezTo>
                  <a:cubicBezTo>
                    <a:pt x="615861" y="23763"/>
                    <a:pt x="614083" y="42802"/>
                    <a:pt x="601243" y="53449"/>
                  </a:cubicBezTo>
                  <a:lnTo>
                    <a:pt x="594628" y="58934"/>
                  </a:lnTo>
                  <a:lnTo>
                    <a:pt x="724533" y="58934"/>
                  </a:lnTo>
                  <a:cubicBezTo>
                    <a:pt x="737628" y="58934"/>
                    <a:pt x="748244" y="69550"/>
                    <a:pt x="748244" y="82645"/>
                  </a:cubicBezTo>
                  <a:cubicBezTo>
                    <a:pt x="748244" y="95740"/>
                    <a:pt x="737628" y="106356"/>
                    <a:pt x="724533" y="106356"/>
                  </a:cubicBezTo>
                  <a:lnTo>
                    <a:pt x="653736" y="106356"/>
                  </a:lnTo>
                  <a:lnTo>
                    <a:pt x="654045" y="106695"/>
                  </a:lnTo>
                  <a:cubicBezTo>
                    <a:pt x="657360" y="110713"/>
                    <a:pt x="659352" y="115864"/>
                    <a:pt x="659352" y="121480"/>
                  </a:cubicBezTo>
                  <a:cubicBezTo>
                    <a:pt x="659352" y="131910"/>
                    <a:pt x="652482" y="140736"/>
                    <a:pt x="643021" y="143679"/>
                  </a:cubicBezTo>
                  <a:lnTo>
                    <a:pt x="640920" y="144219"/>
                  </a:lnTo>
                  <a:cubicBezTo>
                    <a:pt x="640920" y="144219"/>
                    <a:pt x="640920" y="144219"/>
                    <a:pt x="640920" y="144219"/>
                  </a:cubicBezTo>
                  <a:cubicBezTo>
                    <a:pt x="646190" y="148568"/>
                    <a:pt x="649549" y="155149"/>
                    <a:pt x="649549" y="162515"/>
                  </a:cubicBezTo>
                  <a:cubicBezTo>
                    <a:pt x="649549" y="173974"/>
                    <a:pt x="641421" y="183533"/>
                    <a:pt x="630617" y="185744"/>
                  </a:cubicBezTo>
                  <a:lnTo>
                    <a:pt x="629270" y="185950"/>
                  </a:lnTo>
                  <a:lnTo>
                    <a:pt x="630803" y="187343"/>
                  </a:lnTo>
                  <a:cubicBezTo>
                    <a:pt x="634727" y="191266"/>
                    <a:pt x="637153" y="196686"/>
                    <a:pt x="637153" y="202673"/>
                  </a:cubicBezTo>
                  <a:cubicBezTo>
                    <a:pt x="637153" y="214646"/>
                    <a:pt x="627447" y="224353"/>
                    <a:pt x="615473" y="224353"/>
                  </a:cubicBezTo>
                  <a:cubicBezTo>
                    <a:pt x="600329" y="224353"/>
                    <a:pt x="585185" y="224353"/>
                    <a:pt x="570040" y="224353"/>
                  </a:cubicBezTo>
                  <a:lnTo>
                    <a:pt x="517441" y="224353"/>
                  </a:lnTo>
                  <a:lnTo>
                    <a:pt x="517438" y="224352"/>
                  </a:lnTo>
                  <a:lnTo>
                    <a:pt x="82535" y="224352"/>
                  </a:lnTo>
                  <a:cubicBezTo>
                    <a:pt x="36952" y="224352"/>
                    <a:pt x="0" y="187400"/>
                    <a:pt x="0" y="141817"/>
                  </a:cubicBezTo>
                  <a:cubicBezTo>
                    <a:pt x="0" y="96234"/>
                    <a:pt x="36952" y="59282"/>
                    <a:pt x="82535" y="59282"/>
                  </a:cubicBezTo>
                  <a:lnTo>
                    <a:pt x="499442" y="59282"/>
                  </a:lnTo>
                  <a:lnTo>
                    <a:pt x="562689" y="6953"/>
                  </a:lnTo>
                  <a:cubicBezTo>
                    <a:pt x="569109" y="1630"/>
                    <a:pt x="577079" y="-588"/>
                    <a:pt x="584774" y="131"/>
                  </a:cubicBezTo>
                  <a:close/>
                </a:path>
              </a:pathLst>
            </a:custGeom>
            <a:solidFill>
              <a:schemeClr val="accent2">
                <a:lumMod val="50000"/>
                <a:lumOff val="5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4" name="フリーフォーム 103"/>
            <p:cNvSpPr/>
            <p:nvPr/>
          </p:nvSpPr>
          <p:spPr bwMode="auto">
            <a:xfrm>
              <a:off x="8484543" y="5052838"/>
              <a:ext cx="261275" cy="207319"/>
            </a:xfrm>
            <a:custGeom>
              <a:avLst/>
              <a:gdLst>
                <a:gd name="connsiteX0" fmla="*/ 99182 w 269507"/>
                <a:gd name="connsiteY0" fmla="*/ 183558 h 213851"/>
                <a:gd name="connsiteX1" fmla="*/ 142789 w 269507"/>
                <a:gd name="connsiteY1" fmla="*/ 183558 h 213851"/>
                <a:gd name="connsiteX2" fmla="*/ 158086 w 269507"/>
                <a:gd name="connsiteY2" fmla="*/ 198704 h 213851"/>
                <a:gd name="connsiteX3" fmla="*/ 142789 w 269507"/>
                <a:gd name="connsiteY3" fmla="*/ 213851 h 213851"/>
                <a:gd name="connsiteX4" fmla="*/ 99182 w 269507"/>
                <a:gd name="connsiteY4" fmla="*/ 213851 h 213851"/>
                <a:gd name="connsiteX5" fmla="*/ 83884 w 269507"/>
                <a:gd name="connsiteY5" fmla="*/ 198704 h 213851"/>
                <a:gd name="connsiteX6" fmla="*/ 99182 w 269507"/>
                <a:gd name="connsiteY6" fmla="*/ 183558 h 213851"/>
                <a:gd name="connsiteX7" fmla="*/ 99467 w 269507"/>
                <a:gd name="connsiteY7" fmla="*/ 143253 h 213851"/>
                <a:gd name="connsiteX8" fmla="*/ 154239 w 269507"/>
                <a:gd name="connsiteY8" fmla="*/ 143253 h 213851"/>
                <a:gd name="connsiteX9" fmla="*/ 169537 w 269507"/>
                <a:gd name="connsiteY9" fmla="*/ 158399 h 213851"/>
                <a:gd name="connsiteX10" fmla="*/ 154239 w 269507"/>
                <a:gd name="connsiteY10" fmla="*/ 173546 h 213851"/>
                <a:gd name="connsiteX11" fmla="*/ 99467 w 269507"/>
                <a:gd name="connsiteY11" fmla="*/ 173546 h 213851"/>
                <a:gd name="connsiteX12" fmla="*/ 84169 w 269507"/>
                <a:gd name="connsiteY12" fmla="*/ 158399 h 213851"/>
                <a:gd name="connsiteX13" fmla="*/ 99467 w 269507"/>
                <a:gd name="connsiteY13" fmla="*/ 143253 h 213851"/>
                <a:gd name="connsiteX14" fmla="*/ 99165 w 269507"/>
                <a:gd name="connsiteY14" fmla="*/ 101985 h 213851"/>
                <a:gd name="connsiteX15" fmla="*/ 164177 w 269507"/>
                <a:gd name="connsiteY15" fmla="*/ 101985 h 213851"/>
                <a:gd name="connsiteX16" fmla="*/ 179475 w 269507"/>
                <a:gd name="connsiteY16" fmla="*/ 117132 h 213851"/>
                <a:gd name="connsiteX17" fmla="*/ 164177 w 269507"/>
                <a:gd name="connsiteY17" fmla="*/ 132278 h 213851"/>
                <a:gd name="connsiteX18" fmla="*/ 99165 w 269507"/>
                <a:gd name="connsiteY18" fmla="*/ 132278 h 213851"/>
                <a:gd name="connsiteX19" fmla="*/ 83867 w 269507"/>
                <a:gd name="connsiteY19" fmla="*/ 117132 h 213851"/>
                <a:gd name="connsiteX20" fmla="*/ 99165 w 269507"/>
                <a:gd name="connsiteY20" fmla="*/ 101985 h 213851"/>
                <a:gd name="connsiteX21" fmla="*/ 111155 w 269507"/>
                <a:gd name="connsiteY21" fmla="*/ 97 h 213851"/>
                <a:gd name="connsiteX22" fmla="*/ 126465 w 269507"/>
                <a:gd name="connsiteY22" fmla="*/ 8101 h 213851"/>
                <a:gd name="connsiteX23" fmla="*/ 123491 w 269507"/>
                <a:gd name="connsiteY23" fmla="*/ 39639 h 213851"/>
                <a:gd name="connsiteX24" fmla="*/ 97818 w 269507"/>
                <a:gd name="connsiteY24" fmla="*/ 60716 h 213851"/>
                <a:gd name="connsiteX25" fmla="*/ 97921 w 269507"/>
                <a:gd name="connsiteY25" fmla="*/ 60716 h 213851"/>
                <a:gd name="connsiteX26" fmla="*/ 93848 w 269507"/>
                <a:gd name="connsiteY26" fmla="*/ 64056 h 213851"/>
                <a:gd name="connsiteX27" fmla="*/ 93240 w 269507"/>
                <a:gd name="connsiteY27" fmla="*/ 70189 h 213851"/>
                <a:gd name="connsiteX28" fmla="*/ 99374 w 269507"/>
                <a:gd name="connsiteY28" fmla="*/ 70797 h 213851"/>
                <a:gd name="connsiteX29" fmla="*/ 111671 w 269507"/>
                <a:gd name="connsiteY29" fmla="*/ 60716 h 213851"/>
                <a:gd name="connsiteX30" fmla="*/ 254056 w 269507"/>
                <a:gd name="connsiteY30" fmla="*/ 60716 h 213851"/>
                <a:gd name="connsiteX31" fmla="*/ 269507 w 269507"/>
                <a:gd name="connsiteY31" fmla="*/ 76014 h 213851"/>
                <a:gd name="connsiteX32" fmla="*/ 254056 w 269507"/>
                <a:gd name="connsiteY32" fmla="*/ 91312 h 213851"/>
                <a:gd name="connsiteX33" fmla="*/ 98656 w 269507"/>
                <a:gd name="connsiteY33" fmla="*/ 91513 h 213851"/>
                <a:gd name="connsiteX34" fmla="*/ 74680 w 269507"/>
                <a:gd name="connsiteY34" fmla="*/ 115252 h 213851"/>
                <a:gd name="connsiteX35" fmla="*/ 87227 w 269507"/>
                <a:gd name="connsiteY35" fmla="*/ 136125 h 213851"/>
                <a:gd name="connsiteX36" fmla="*/ 87400 w 269507"/>
                <a:gd name="connsiteY36" fmla="*/ 136207 h 213851"/>
                <a:gd name="connsiteX37" fmla="*/ 85947 w 269507"/>
                <a:gd name="connsiteY37" fmla="*/ 137081 h 213851"/>
                <a:gd name="connsiteX38" fmla="*/ 75164 w 269507"/>
                <a:gd name="connsiteY38" fmla="*/ 157161 h 213851"/>
                <a:gd name="connsiteX39" fmla="*/ 85947 w 269507"/>
                <a:gd name="connsiteY39" fmla="*/ 177241 h 213851"/>
                <a:gd name="connsiteX40" fmla="*/ 87712 w 269507"/>
                <a:gd name="connsiteY40" fmla="*/ 178302 h 213851"/>
                <a:gd name="connsiteX41" fmla="*/ 86868 w 269507"/>
                <a:gd name="connsiteY41" fmla="*/ 178705 h 213851"/>
                <a:gd name="connsiteX42" fmla="*/ 75164 w 269507"/>
                <a:gd name="connsiteY42" fmla="*/ 198174 h 213851"/>
                <a:gd name="connsiteX43" fmla="*/ 80271 w 269507"/>
                <a:gd name="connsiteY43" fmla="*/ 212258 h 213851"/>
                <a:gd name="connsiteX44" fmla="*/ 81233 w 269507"/>
                <a:gd name="connsiteY44" fmla="*/ 213306 h 213851"/>
                <a:gd name="connsiteX45" fmla="*/ 43602 w 269507"/>
                <a:gd name="connsiteY45" fmla="*/ 213306 h 213851"/>
                <a:gd name="connsiteX46" fmla="*/ 0 w 269507"/>
                <a:gd name="connsiteY46" fmla="*/ 170136 h 213851"/>
                <a:gd name="connsiteX47" fmla="*/ 0 w 269507"/>
                <a:gd name="connsiteY47" fmla="*/ 103986 h 213851"/>
                <a:gd name="connsiteX48" fmla="*/ 12771 w 269507"/>
                <a:gd name="connsiteY48" fmla="*/ 73459 h 213851"/>
                <a:gd name="connsiteX49" fmla="*/ 18050 w 269507"/>
                <a:gd name="connsiteY49" fmla="*/ 68011 h 213851"/>
                <a:gd name="connsiteX50" fmla="*/ 94612 w 269507"/>
                <a:gd name="connsiteY50" fmla="*/ 5156 h 213851"/>
                <a:gd name="connsiteX51" fmla="*/ 111155 w 269507"/>
                <a:gd name="connsiteY51" fmla="*/ 97 h 21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07" h="213851">
                  <a:moveTo>
                    <a:pt x="99182" y="183558"/>
                  </a:moveTo>
                  <a:lnTo>
                    <a:pt x="142789" y="183558"/>
                  </a:lnTo>
                  <a:cubicBezTo>
                    <a:pt x="151237" y="183558"/>
                    <a:pt x="158086" y="190339"/>
                    <a:pt x="158086" y="198704"/>
                  </a:cubicBezTo>
                  <a:cubicBezTo>
                    <a:pt x="158086" y="207069"/>
                    <a:pt x="151237" y="213851"/>
                    <a:pt x="142789" y="213851"/>
                  </a:cubicBezTo>
                  <a:lnTo>
                    <a:pt x="99182" y="213851"/>
                  </a:lnTo>
                  <a:cubicBezTo>
                    <a:pt x="90733" y="213851"/>
                    <a:pt x="83884" y="207069"/>
                    <a:pt x="83884" y="198704"/>
                  </a:cubicBezTo>
                  <a:cubicBezTo>
                    <a:pt x="83884" y="190339"/>
                    <a:pt x="90733" y="183558"/>
                    <a:pt x="99182" y="183558"/>
                  </a:cubicBezTo>
                  <a:close/>
                  <a:moveTo>
                    <a:pt x="99467" y="143253"/>
                  </a:moveTo>
                  <a:lnTo>
                    <a:pt x="154239" y="143253"/>
                  </a:lnTo>
                  <a:cubicBezTo>
                    <a:pt x="162688" y="143253"/>
                    <a:pt x="169537" y="150034"/>
                    <a:pt x="169537" y="158399"/>
                  </a:cubicBezTo>
                  <a:cubicBezTo>
                    <a:pt x="169537" y="166764"/>
                    <a:pt x="162688" y="173546"/>
                    <a:pt x="154239" y="173546"/>
                  </a:cubicBezTo>
                  <a:lnTo>
                    <a:pt x="99467" y="173546"/>
                  </a:lnTo>
                  <a:cubicBezTo>
                    <a:pt x="91018" y="173546"/>
                    <a:pt x="84169" y="166764"/>
                    <a:pt x="84169" y="158399"/>
                  </a:cubicBezTo>
                  <a:cubicBezTo>
                    <a:pt x="84169" y="150034"/>
                    <a:pt x="91018" y="143253"/>
                    <a:pt x="99467" y="143253"/>
                  </a:cubicBezTo>
                  <a:close/>
                  <a:moveTo>
                    <a:pt x="99165" y="101985"/>
                  </a:moveTo>
                  <a:lnTo>
                    <a:pt x="164177" y="101985"/>
                  </a:lnTo>
                  <a:cubicBezTo>
                    <a:pt x="172626" y="101985"/>
                    <a:pt x="179475" y="108766"/>
                    <a:pt x="179475" y="117132"/>
                  </a:cubicBezTo>
                  <a:cubicBezTo>
                    <a:pt x="179475" y="125497"/>
                    <a:pt x="172626" y="132278"/>
                    <a:pt x="164177" y="132278"/>
                  </a:cubicBezTo>
                  <a:lnTo>
                    <a:pt x="99165" y="132278"/>
                  </a:lnTo>
                  <a:cubicBezTo>
                    <a:pt x="90716" y="132278"/>
                    <a:pt x="83867" y="125497"/>
                    <a:pt x="83867" y="117132"/>
                  </a:cubicBezTo>
                  <a:cubicBezTo>
                    <a:pt x="83867" y="108766"/>
                    <a:pt x="90716" y="101985"/>
                    <a:pt x="99165" y="101985"/>
                  </a:cubicBezTo>
                  <a:close/>
                  <a:moveTo>
                    <a:pt x="111155" y="97"/>
                  </a:moveTo>
                  <a:cubicBezTo>
                    <a:pt x="116919" y="630"/>
                    <a:pt x="122478" y="3340"/>
                    <a:pt x="126465" y="8101"/>
                  </a:cubicBezTo>
                  <a:cubicBezTo>
                    <a:pt x="134440" y="17623"/>
                    <a:pt x="133108" y="31743"/>
                    <a:pt x="123491" y="39639"/>
                  </a:cubicBezTo>
                  <a:lnTo>
                    <a:pt x="97818" y="60716"/>
                  </a:lnTo>
                  <a:lnTo>
                    <a:pt x="97921" y="60716"/>
                  </a:lnTo>
                  <a:lnTo>
                    <a:pt x="93848" y="64056"/>
                  </a:lnTo>
                  <a:cubicBezTo>
                    <a:pt x="91986" y="65582"/>
                    <a:pt x="91714" y="68328"/>
                    <a:pt x="93240" y="70189"/>
                  </a:cubicBezTo>
                  <a:cubicBezTo>
                    <a:pt x="94766" y="72051"/>
                    <a:pt x="97513" y="72323"/>
                    <a:pt x="99374" y="70797"/>
                  </a:cubicBezTo>
                  <a:lnTo>
                    <a:pt x="111671" y="60716"/>
                  </a:lnTo>
                  <a:lnTo>
                    <a:pt x="254056" y="60716"/>
                  </a:lnTo>
                  <a:cubicBezTo>
                    <a:pt x="262589" y="60716"/>
                    <a:pt x="269507" y="67565"/>
                    <a:pt x="269507" y="76014"/>
                  </a:cubicBezTo>
                  <a:cubicBezTo>
                    <a:pt x="269507" y="84463"/>
                    <a:pt x="262589" y="91312"/>
                    <a:pt x="254056" y="91312"/>
                  </a:cubicBezTo>
                  <a:cubicBezTo>
                    <a:pt x="202256" y="91379"/>
                    <a:pt x="150456" y="91446"/>
                    <a:pt x="98656" y="91513"/>
                  </a:cubicBezTo>
                  <a:cubicBezTo>
                    <a:pt x="85414" y="91513"/>
                    <a:pt x="74680" y="102141"/>
                    <a:pt x="74680" y="115252"/>
                  </a:cubicBezTo>
                  <a:cubicBezTo>
                    <a:pt x="74680" y="124265"/>
                    <a:pt x="79753" y="132105"/>
                    <a:pt x="87227" y="136125"/>
                  </a:cubicBezTo>
                  <a:lnTo>
                    <a:pt x="87400" y="136207"/>
                  </a:lnTo>
                  <a:lnTo>
                    <a:pt x="85947" y="137081"/>
                  </a:lnTo>
                  <a:cubicBezTo>
                    <a:pt x="79442" y="141433"/>
                    <a:pt x="75164" y="148802"/>
                    <a:pt x="75164" y="157161"/>
                  </a:cubicBezTo>
                  <a:cubicBezTo>
                    <a:pt x="75164" y="165520"/>
                    <a:pt x="79442" y="172889"/>
                    <a:pt x="85947" y="177241"/>
                  </a:cubicBezTo>
                  <a:lnTo>
                    <a:pt x="87712" y="178302"/>
                  </a:lnTo>
                  <a:lnTo>
                    <a:pt x="86868" y="178705"/>
                  </a:lnTo>
                  <a:cubicBezTo>
                    <a:pt x="79897" y="182454"/>
                    <a:pt x="75164" y="189767"/>
                    <a:pt x="75164" y="198174"/>
                  </a:cubicBezTo>
                  <a:cubicBezTo>
                    <a:pt x="75164" y="203524"/>
                    <a:pt x="77081" y="208430"/>
                    <a:pt x="80271" y="212258"/>
                  </a:cubicBezTo>
                  <a:lnTo>
                    <a:pt x="81233" y="213306"/>
                  </a:lnTo>
                  <a:lnTo>
                    <a:pt x="43602" y="213306"/>
                  </a:lnTo>
                  <a:cubicBezTo>
                    <a:pt x="19522" y="213306"/>
                    <a:pt x="0" y="193978"/>
                    <a:pt x="0" y="170136"/>
                  </a:cubicBezTo>
                  <a:lnTo>
                    <a:pt x="0" y="103986"/>
                  </a:lnTo>
                  <a:cubicBezTo>
                    <a:pt x="0" y="92065"/>
                    <a:pt x="4880" y="81272"/>
                    <a:pt x="12771" y="73459"/>
                  </a:cubicBezTo>
                  <a:lnTo>
                    <a:pt x="18050" y="68011"/>
                  </a:lnTo>
                  <a:lnTo>
                    <a:pt x="94612" y="5156"/>
                  </a:lnTo>
                  <a:cubicBezTo>
                    <a:pt x="99421" y="1208"/>
                    <a:pt x="105391" y="-436"/>
                    <a:pt x="111155" y="97"/>
                  </a:cubicBezTo>
                  <a:close/>
                </a:path>
              </a:pathLst>
            </a:custGeom>
            <a:solidFill>
              <a:schemeClr val="bg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5" name="テキスト ボックス 104"/>
            <p:cNvSpPr txBox="1"/>
            <p:nvPr/>
          </p:nvSpPr>
          <p:spPr>
            <a:xfrm>
              <a:off x="8088845" y="5142335"/>
              <a:ext cx="362356" cy="91221"/>
            </a:xfrm>
            <a:custGeom>
              <a:avLst/>
              <a:gdLst/>
              <a:ahLst/>
              <a:cxnLst/>
              <a:rect l="l" t="t" r="r" b="b"/>
              <a:pathLst>
                <a:path w="424611" h="106893">
                  <a:moveTo>
                    <a:pt x="20512" y="18247"/>
                  </a:moveTo>
                  <a:cubicBezTo>
                    <a:pt x="20512" y="30003"/>
                    <a:pt x="20512" y="41759"/>
                    <a:pt x="20512" y="53515"/>
                  </a:cubicBezTo>
                  <a:cubicBezTo>
                    <a:pt x="22346" y="53515"/>
                    <a:pt x="24180" y="53515"/>
                    <a:pt x="26015" y="53515"/>
                  </a:cubicBezTo>
                  <a:cubicBezTo>
                    <a:pt x="36354" y="53515"/>
                    <a:pt x="43201" y="51960"/>
                    <a:pt x="46557" y="48851"/>
                  </a:cubicBezTo>
                  <a:cubicBezTo>
                    <a:pt x="49913" y="45742"/>
                    <a:pt x="51591" y="40965"/>
                    <a:pt x="51591" y="34519"/>
                  </a:cubicBezTo>
                  <a:cubicBezTo>
                    <a:pt x="51591" y="29209"/>
                    <a:pt x="49976" y="25169"/>
                    <a:pt x="46745" y="22400"/>
                  </a:cubicBezTo>
                  <a:cubicBezTo>
                    <a:pt x="43514" y="19631"/>
                    <a:pt x="37125" y="18247"/>
                    <a:pt x="27578" y="18247"/>
                  </a:cubicBezTo>
                  <a:cubicBezTo>
                    <a:pt x="25222" y="18247"/>
                    <a:pt x="22867" y="18247"/>
                    <a:pt x="20512" y="18247"/>
                  </a:cubicBezTo>
                  <a:close/>
                  <a:moveTo>
                    <a:pt x="125528" y="16204"/>
                  </a:moveTo>
                  <a:cubicBezTo>
                    <a:pt x="118066" y="16204"/>
                    <a:pt x="112125" y="19450"/>
                    <a:pt x="107706" y="25941"/>
                  </a:cubicBezTo>
                  <a:cubicBezTo>
                    <a:pt x="103287" y="32431"/>
                    <a:pt x="101077" y="41623"/>
                    <a:pt x="101077" y="53515"/>
                  </a:cubicBezTo>
                  <a:cubicBezTo>
                    <a:pt x="101077" y="65362"/>
                    <a:pt x="103287" y="74519"/>
                    <a:pt x="107706" y="80987"/>
                  </a:cubicBezTo>
                  <a:cubicBezTo>
                    <a:pt x="112125" y="87455"/>
                    <a:pt x="118066" y="90689"/>
                    <a:pt x="125528" y="90689"/>
                  </a:cubicBezTo>
                  <a:cubicBezTo>
                    <a:pt x="132949" y="90689"/>
                    <a:pt x="138869" y="87432"/>
                    <a:pt x="143288" y="80919"/>
                  </a:cubicBezTo>
                  <a:cubicBezTo>
                    <a:pt x="147707" y="74405"/>
                    <a:pt x="149917" y="65248"/>
                    <a:pt x="149917" y="53447"/>
                  </a:cubicBezTo>
                  <a:cubicBezTo>
                    <a:pt x="149917" y="41600"/>
                    <a:pt x="147718" y="32431"/>
                    <a:pt x="143319" y="25941"/>
                  </a:cubicBezTo>
                  <a:cubicBezTo>
                    <a:pt x="138921" y="19450"/>
                    <a:pt x="132991" y="16204"/>
                    <a:pt x="125528" y="16204"/>
                  </a:cubicBezTo>
                  <a:close/>
                  <a:moveTo>
                    <a:pt x="342065" y="2111"/>
                  </a:moveTo>
                  <a:cubicBezTo>
                    <a:pt x="369581" y="2111"/>
                    <a:pt x="397096" y="2111"/>
                    <a:pt x="424611" y="2111"/>
                  </a:cubicBezTo>
                  <a:cubicBezTo>
                    <a:pt x="424611" y="7785"/>
                    <a:pt x="424611" y="13458"/>
                    <a:pt x="424611" y="19132"/>
                  </a:cubicBezTo>
                  <a:cubicBezTo>
                    <a:pt x="414293" y="19132"/>
                    <a:pt x="403975" y="19132"/>
                    <a:pt x="393656" y="19132"/>
                  </a:cubicBezTo>
                  <a:cubicBezTo>
                    <a:pt x="393656" y="47660"/>
                    <a:pt x="393656" y="76187"/>
                    <a:pt x="393656" y="104715"/>
                  </a:cubicBezTo>
                  <a:cubicBezTo>
                    <a:pt x="386778" y="104715"/>
                    <a:pt x="379899" y="104715"/>
                    <a:pt x="373020" y="104715"/>
                  </a:cubicBezTo>
                  <a:cubicBezTo>
                    <a:pt x="373020" y="76187"/>
                    <a:pt x="373020" y="47660"/>
                    <a:pt x="373020" y="19132"/>
                  </a:cubicBezTo>
                  <a:cubicBezTo>
                    <a:pt x="362702" y="19132"/>
                    <a:pt x="352384" y="19132"/>
                    <a:pt x="342065" y="19132"/>
                  </a:cubicBezTo>
                  <a:cubicBezTo>
                    <a:pt x="342065" y="13458"/>
                    <a:pt x="342065" y="7785"/>
                    <a:pt x="342065" y="2111"/>
                  </a:cubicBezTo>
                  <a:close/>
                  <a:moveTo>
                    <a:pt x="250806" y="2111"/>
                  </a:moveTo>
                  <a:cubicBezTo>
                    <a:pt x="259144" y="2111"/>
                    <a:pt x="267482" y="2111"/>
                    <a:pt x="275820" y="2111"/>
                  </a:cubicBezTo>
                  <a:cubicBezTo>
                    <a:pt x="288202" y="24216"/>
                    <a:pt x="300584" y="46321"/>
                    <a:pt x="312966" y="68425"/>
                  </a:cubicBezTo>
                  <a:cubicBezTo>
                    <a:pt x="312966" y="46321"/>
                    <a:pt x="312966" y="24216"/>
                    <a:pt x="312966" y="2111"/>
                  </a:cubicBezTo>
                  <a:cubicBezTo>
                    <a:pt x="319344" y="2111"/>
                    <a:pt x="325723" y="2111"/>
                    <a:pt x="332101" y="2111"/>
                  </a:cubicBezTo>
                  <a:cubicBezTo>
                    <a:pt x="332101" y="36312"/>
                    <a:pt x="332101" y="70513"/>
                    <a:pt x="332101" y="104715"/>
                  </a:cubicBezTo>
                  <a:cubicBezTo>
                    <a:pt x="325473" y="104715"/>
                    <a:pt x="318844" y="104715"/>
                    <a:pt x="312215" y="104715"/>
                  </a:cubicBezTo>
                  <a:cubicBezTo>
                    <a:pt x="298124" y="79637"/>
                    <a:pt x="284033" y="54559"/>
                    <a:pt x="269942" y="29481"/>
                  </a:cubicBezTo>
                  <a:cubicBezTo>
                    <a:pt x="269942" y="54559"/>
                    <a:pt x="269942" y="79637"/>
                    <a:pt x="269942" y="104715"/>
                  </a:cubicBezTo>
                  <a:cubicBezTo>
                    <a:pt x="263563" y="104715"/>
                    <a:pt x="257185" y="104715"/>
                    <a:pt x="250806" y="104715"/>
                  </a:cubicBezTo>
                  <a:cubicBezTo>
                    <a:pt x="250806" y="70513"/>
                    <a:pt x="250806" y="36312"/>
                    <a:pt x="250806" y="2111"/>
                  </a:cubicBezTo>
                  <a:close/>
                  <a:moveTo>
                    <a:pt x="182456" y="2111"/>
                  </a:moveTo>
                  <a:cubicBezTo>
                    <a:pt x="199590" y="2111"/>
                    <a:pt x="216725" y="2111"/>
                    <a:pt x="233859" y="2111"/>
                  </a:cubicBezTo>
                  <a:cubicBezTo>
                    <a:pt x="233859" y="7217"/>
                    <a:pt x="233859" y="12324"/>
                    <a:pt x="233859" y="17430"/>
                  </a:cubicBezTo>
                  <a:cubicBezTo>
                    <a:pt x="228731" y="17430"/>
                    <a:pt x="223604" y="17430"/>
                    <a:pt x="218476" y="17430"/>
                  </a:cubicBezTo>
                  <a:cubicBezTo>
                    <a:pt x="218476" y="41418"/>
                    <a:pt x="218476" y="65407"/>
                    <a:pt x="218476" y="89395"/>
                  </a:cubicBezTo>
                  <a:cubicBezTo>
                    <a:pt x="223604" y="89395"/>
                    <a:pt x="228731" y="89395"/>
                    <a:pt x="233859" y="89395"/>
                  </a:cubicBezTo>
                  <a:cubicBezTo>
                    <a:pt x="233859" y="94502"/>
                    <a:pt x="233859" y="99608"/>
                    <a:pt x="233859" y="104715"/>
                  </a:cubicBezTo>
                  <a:cubicBezTo>
                    <a:pt x="216725" y="104715"/>
                    <a:pt x="199590" y="104715"/>
                    <a:pt x="182456" y="104715"/>
                  </a:cubicBezTo>
                  <a:cubicBezTo>
                    <a:pt x="182456" y="99608"/>
                    <a:pt x="182456" y="94502"/>
                    <a:pt x="182456" y="89395"/>
                  </a:cubicBezTo>
                  <a:cubicBezTo>
                    <a:pt x="187584" y="89395"/>
                    <a:pt x="192711" y="89395"/>
                    <a:pt x="197839" y="89395"/>
                  </a:cubicBezTo>
                  <a:cubicBezTo>
                    <a:pt x="197839" y="65407"/>
                    <a:pt x="197839" y="41418"/>
                    <a:pt x="197839" y="17430"/>
                  </a:cubicBezTo>
                  <a:cubicBezTo>
                    <a:pt x="192711" y="17430"/>
                    <a:pt x="187584" y="17430"/>
                    <a:pt x="182456" y="17430"/>
                  </a:cubicBezTo>
                  <a:cubicBezTo>
                    <a:pt x="182456" y="12324"/>
                    <a:pt x="182456" y="7217"/>
                    <a:pt x="182456" y="2111"/>
                  </a:cubicBezTo>
                  <a:close/>
                  <a:moveTo>
                    <a:pt x="0" y="2111"/>
                  </a:moveTo>
                  <a:cubicBezTo>
                    <a:pt x="11882" y="2111"/>
                    <a:pt x="23763" y="2111"/>
                    <a:pt x="35645" y="2111"/>
                  </a:cubicBezTo>
                  <a:cubicBezTo>
                    <a:pt x="47860" y="2111"/>
                    <a:pt x="57136" y="4823"/>
                    <a:pt x="63473" y="10247"/>
                  </a:cubicBezTo>
                  <a:cubicBezTo>
                    <a:pt x="69810" y="15671"/>
                    <a:pt x="72978" y="23603"/>
                    <a:pt x="72978" y="34043"/>
                  </a:cubicBezTo>
                  <a:cubicBezTo>
                    <a:pt x="72978" y="44936"/>
                    <a:pt x="69476" y="53617"/>
                    <a:pt x="62472" y="60085"/>
                  </a:cubicBezTo>
                  <a:cubicBezTo>
                    <a:pt x="55468" y="66553"/>
                    <a:pt x="46338" y="69787"/>
                    <a:pt x="35082" y="69787"/>
                  </a:cubicBezTo>
                  <a:cubicBezTo>
                    <a:pt x="30267" y="69787"/>
                    <a:pt x="25452" y="69787"/>
                    <a:pt x="20637" y="69787"/>
                  </a:cubicBezTo>
                  <a:cubicBezTo>
                    <a:pt x="20637" y="81430"/>
                    <a:pt x="20637" y="93072"/>
                    <a:pt x="20637" y="104715"/>
                  </a:cubicBezTo>
                  <a:cubicBezTo>
                    <a:pt x="13758" y="104715"/>
                    <a:pt x="6879" y="104715"/>
                    <a:pt x="0" y="104715"/>
                  </a:cubicBezTo>
                  <a:cubicBezTo>
                    <a:pt x="0" y="70513"/>
                    <a:pt x="0" y="36312"/>
                    <a:pt x="0" y="2111"/>
                  </a:cubicBezTo>
                  <a:close/>
                  <a:moveTo>
                    <a:pt x="125466" y="0"/>
                  </a:moveTo>
                  <a:cubicBezTo>
                    <a:pt x="139849" y="0"/>
                    <a:pt x="151136" y="4766"/>
                    <a:pt x="159328" y="14298"/>
                  </a:cubicBezTo>
                  <a:cubicBezTo>
                    <a:pt x="167520" y="23830"/>
                    <a:pt x="171616" y="36902"/>
                    <a:pt x="171616" y="53515"/>
                  </a:cubicBezTo>
                  <a:cubicBezTo>
                    <a:pt x="171616" y="69991"/>
                    <a:pt x="167541" y="83007"/>
                    <a:pt x="159391" y="92561"/>
                  </a:cubicBezTo>
                  <a:cubicBezTo>
                    <a:pt x="151240" y="102116"/>
                    <a:pt x="139932" y="106893"/>
                    <a:pt x="125466" y="106893"/>
                  </a:cubicBezTo>
                  <a:cubicBezTo>
                    <a:pt x="111124" y="106893"/>
                    <a:pt x="99858" y="102139"/>
                    <a:pt x="91666" y="92629"/>
                  </a:cubicBezTo>
                  <a:cubicBezTo>
                    <a:pt x="83474" y="83120"/>
                    <a:pt x="79378" y="70082"/>
                    <a:pt x="79378" y="53515"/>
                  </a:cubicBezTo>
                  <a:cubicBezTo>
                    <a:pt x="79378" y="36857"/>
                    <a:pt x="83453" y="23773"/>
                    <a:pt x="91603" y="14264"/>
                  </a:cubicBezTo>
                  <a:cubicBezTo>
                    <a:pt x="99753" y="4755"/>
                    <a:pt x="111041" y="0"/>
                    <a:pt x="12546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alpha val="84000"/>
                    </a:schemeClr>
                  </a:glow>
                </a:effectLst>
              </a:endParaRPr>
            </a:p>
          </p:txBody>
        </p:sp>
      </p:grpSp>
      <p:sp>
        <p:nvSpPr>
          <p:cNvPr id="133" name="フリーフォーム 132"/>
          <p:cNvSpPr>
            <a:spLocks noChangeAspect="1"/>
          </p:cNvSpPr>
          <p:nvPr/>
        </p:nvSpPr>
        <p:spPr bwMode="gray">
          <a:xfrm>
            <a:off x="7566083" y="3557169"/>
            <a:ext cx="516319" cy="360000"/>
          </a:xfrm>
          <a:custGeom>
            <a:avLst/>
            <a:gdLst>
              <a:gd name="connsiteX0" fmla="*/ 583140 w 1069399"/>
              <a:gd name="connsiteY0" fmla="*/ 637879 h 745625"/>
              <a:gd name="connsiteX1" fmla="*/ 632984 w 1069399"/>
              <a:gd name="connsiteY1" fmla="*/ 686684 h 745625"/>
              <a:gd name="connsiteX2" fmla="*/ 632984 w 1069399"/>
              <a:gd name="connsiteY2" fmla="*/ 735489 h 745625"/>
              <a:gd name="connsiteX3" fmla="*/ 583140 w 1069399"/>
              <a:gd name="connsiteY3" fmla="*/ 735489 h 745625"/>
              <a:gd name="connsiteX4" fmla="*/ 568036 w 1069399"/>
              <a:gd name="connsiteY4" fmla="*/ 720472 h 745625"/>
              <a:gd name="connsiteX5" fmla="*/ 592203 w 1069399"/>
              <a:gd name="connsiteY5" fmla="*/ 669415 h 745625"/>
              <a:gd name="connsiteX6" fmla="*/ 583140 w 1069399"/>
              <a:gd name="connsiteY6" fmla="*/ 637879 h 745625"/>
              <a:gd name="connsiteX7" fmla="*/ 533381 w 1069399"/>
              <a:gd name="connsiteY7" fmla="*/ 635658 h 745625"/>
              <a:gd name="connsiteX8" fmla="*/ 552437 w 1069399"/>
              <a:gd name="connsiteY8" fmla="*/ 645487 h 745625"/>
              <a:gd name="connsiteX9" fmla="*/ 552437 w 1069399"/>
              <a:gd name="connsiteY9" fmla="*/ 694160 h 745625"/>
              <a:gd name="connsiteX10" fmla="*/ 513386 w 1069399"/>
              <a:gd name="connsiteY10" fmla="*/ 733099 h 745625"/>
              <a:gd name="connsiteX11" fmla="*/ 464573 w 1069399"/>
              <a:gd name="connsiteY11" fmla="*/ 733099 h 745625"/>
              <a:gd name="connsiteX12" fmla="*/ 464573 w 1069399"/>
              <a:gd name="connsiteY12" fmla="*/ 684426 h 745625"/>
              <a:gd name="connsiteX13" fmla="*/ 503624 w 1069399"/>
              <a:gd name="connsiteY13" fmla="*/ 645487 h 745625"/>
              <a:gd name="connsiteX14" fmla="*/ 533381 w 1069399"/>
              <a:gd name="connsiteY14" fmla="*/ 635658 h 745625"/>
              <a:gd name="connsiteX15" fmla="*/ 456859 w 1069399"/>
              <a:gd name="connsiteY15" fmla="*/ 564890 h 745625"/>
              <a:gd name="connsiteX16" fmla="*/ 481513 w 1069399"/>
              <a:gd name="connsiteY16" fmla="*/ 574523 h 745625"/>
              <a:gd name="connsiteX17" fmla="*/ 481513 w 1069399"/>
              <a:gd name="connsiteY17" fmla="*/ 623630 h 745625"/>
              <a:gd name="connsiteX18" fmla="*/ 434268 w 1069399"/>
              <a:gd name="connsiteY18" fmla="*/ 671227 h 745625"/>
              <a:gd name="connsiteX19" fmla="*/ 385523 w 1069399"/>
              <a:gd name="connsiteY19" fmla="*/ 671227 h 745625"/>
              <a:gd name="connsiteX20" fmla="*/ 385523 w 1069399"/>
              <a:gd name="connsiteY20" fmla="*/ 622119 h 745625"/>
              <a:gd name="connsiteX21" fmla="*/ 432768 w 1069399"/>
              <a:gd name="connsiteY21" fmla="*/ 574523 h 745625"/>
              <a:gd name="connsiteX22" fmla="*/ 456859 w 1069399"/>
              <a:gd name="connsiteY22" fmla="*/ 564890 h 745625"/>
              <a:gd name="connsiteX23" fmla="*/ 387679 w 1069399"/>
              <a:gd name="connsiteY23" fmla="*/ 493416 h 745625"/>
              <a:gd name="connsiteX24" fmla="*/ 411667 w 1069399"/>
              <a:gd name="connsiteY24" fmla="*/ 503937 h 745625"/>
              <a:gd name="connsiteX25" fmla="*/ 411667 w 1069399"/>
              <a:gd name="connsiteY25" fmla="*/ 552783 h 745625"/>
              <a:gd name="connsiteX26" fmla="*/ 357693 w 1069399"/>
              <a:gd name="connsiteY26" fmla="*/ 607641 h 745625"/>
              <a:gd name="connsiteX27" fmla="*/ 308965 w 1069399"/>
              <a:gd name="connsiteY27" fmla="*/ 607641 h 745625"/>
              <a:gd name="connsiteX28" fmla="*/ 308965 w 1069399"/>
              <a:gd name="connsiteY28" fmla="*/ 558795 h 745625"/>
              <a:gd name="connsiteX29" fmla="*/ 362940 w 1069399"/>
              <a:gd name="connsiteY29" fmla="*/ 503937 h 745625"/>
              <a:gd name="connsiteX30" fmla="*/ 387679 w 1069399"/>
              <a:gd name="connsiteY30" fmla="*/ 493416 h 745625"/>
              <a:gd name="connsiteX31" fmla="*/ 304052 w 1069399"/>
              <a:gd name="connsiteY31" fmla="*/ 439651 h 745625"/>
              <a:gd name="connsiteX32" fmla="*/ 326235 w 1069399"/>
              <a:gd name="connsiteY32" fmla="*/ 448938 h 745625"/>
              <a:gd name="connsiteX33" fmla="*/ 326235 w 1069399"/>
              <a:gd name="connsiteY33" fmla="*/ 497717 h 745625"/>
              <a:gd name="connsiteX34" fmla="*/ 279613 w 1069399"/>
              <a:gd name="connsiteY34" fmla="*/ 544996 h 745625"/>
              <a:gd name="connsiteX35" fmla="*/ 230735 w 1069399"/>
              <a:gd name="connsiteY35" fmla="*/ 544996 h 745625"/>
              <a:gd name="connsiteX36" fmla="*/ 230735 w 1069399"/>
              <a:gd name="connsiteY36" fmla="*/ 495466 h 745625"/>
              <a:gd name="connsiteX37" fmla="*/ 277357 w 1069399"/>
              <a:gd name="connsiteY37" fmla="*/ 448938 h 745625"/>
              <a:gd name="connsiteX38" fmla="*/ 304052 w 1069399"/>
              <a:gd name="connsiteY38" fmla="*/ 439651 h 745625"/>
              <a:gd name="connsiteX39" fmla="*/ 322608 w 1069399"/>
              <a:gd name="connsiteY39" fmla="*/ 160041 h 745625"/>
              <a:gd name="connsiteX40" fmla="*/ 439013 w 1069399"/>
              <a:gd name="connsiteY40" fmla="*/ 160041 h 745625"/>
              <a:gd name="connsiteX41" fmla="*/ 343636 w 1069399"/>
              <a:gd name="connsiteY41" fmla="*/ 255663 h 745625"/>
              <a:gd name="connsiteX42" fmla="*/ 343636 w 1069399"/>
              <a:gd name="connsiteY42" fmla="*/ 347520 h 745625"/>
              <a:gd name="connsiteX43" fmla="*/ 435258 w 1069399"/>
              <a:gd name="connsiteY43" fmla="*/ 347520 h 745625"/>
              <a:gd name="connsiteX44" fmla="*/ 496840 w 1069399"/>
              <a:gd name="connsiteY44" fmla="*/ 285780 h 745625"/>
              <a:gd name="connsiteX45" fmla="*/ 684591 w 1069399"/>
              <a:gd name="connsiteY45" fmla="*/ 316650 h 745625"/>
              <a:gd name="connsiteX46" fmla="*/ 867085 w 1069399"/>
              <a:gd name="connsiteY46" fmla="*/ 499612 h 745625"/>
              <a:gd name="connsiteX47" fmla="*/ 877599 w 1069399"/>
              <a:gd name="connsiteY47" fmla="*/ 524459 h 745625"/>
              <a:gd name="connsiteX48" fmla="*/ 867085 w 1069399"/>
              <a:gd name="connsiteY48" fmla="*/ 548552 h 745625"/>
              <a:gd name="connsiteX49" fmla="*/ 817519 w 1069399"/>
              <a:gd name="connsiteY49" fmla="*/ 547799 h 745625"/>
              <a:gd name="connsiteX50" fmla="*/ 709374 w 1069399"/>
              <a:gd name="connsiteY50" fmla="*/ 439378 h 745625"/>
              <a:gd name="connsiteX51" fmla="*/ 687595 w 1069399"/>
              <a:gd name="connsiteY51" fmla="*/ 439378 h 745625"/>
              <a:gd name="connsiteX52" fmla="*/ 687595 w 1069399"/>
              <a:gd name="connsiteY52" fmla="*/ 460460 h 745625"/>
              <a:gd name="connsiteX53" fmla="*/ 788981 w 1069399"/>
              <a:gd name="connsiteY53" fmla="*/ 562105 h 745625"/>
              <a:gd name="connsiteX54" fmla="*/ 788981 w 1069399"/>
              <a:gd name="connsiteY54" fmla="*/ 611045 h 745625"/>
              <a:gd name="connsiteX55" fmla="*/ 739415 w 1069399"/>
              <a:gd name="connsiteY55" fmla="*/ 610292 h 745625"/>
              <a:gd name="connsiteX56" fmla="*/ 638780 w 1069399"/>
              <a:gd name="connsiteY56" fmla="*/ 509400 h 745625"/>
              <a:gd name="connsiteX57" fmla="*/ 617752 w 1069399"/>
              <a:gd name="connsiteY57" fmla="*/ 509400 h 745625"/>
              <a:gd name="connsiteX58" fmla="*/ 617752 w 1069399"/>
              <a:gd name="connsiteY58" fmla="*/ 531235 h 745625"/>
              <a:gd name="connsiteX59" fmla="*/ 711627 w 1069399"/>
              <a:gd name="connsiteY59" fmla="*/ 625351 h 745625"/>
              <a:gd name="connsiteX60" fmla="*/ 710876 w 1069399"/>
              <a:gd name="connsiteY60" fmla="*/ 673538 h 745625"/>
              <a:gd name="connsiteX61" fmla="*/ 661310 w 1069399"/>
              <a:gd name="connsiteY61" fmla="*/ 672785 h 745625"/>
              <a:gd name="connsiteX62" fmla="*/ 568937 w 1069399"/>
              <a:gd name="connsiteY62" fmla="*/ 580175 h 745625"/>
              <a:gd name="connsiteX63" fmla="*/ 547158 w 1069399"/>
              <a:gd name="connsiteY63" fmla="*/ 580175 h 745625"/>
              <a:gd name="connsiteX64" fmla="*/ 547158 w 1069399"/>
              <a:gd name="connsiteY64" fmla="*/ 601257 h 745625"/>
              <a:gd name="connsiteX65" fmla="*/ 559925 w 1069399"/>
              <a:gd name="connsiteY65" fmla="*/ 614057 h 745625"/>
              <a:gd name="connsiteX66" fmla="*/ 522375 w 1069399"/>
              <a:gd name="connsiteY66" fmla="*/ 605775 h 745625"/>
              <a:gd name="connsiteX67" fmla="*/ 503600 w 1069399"/>
              <a:gd name="connsiteY67" fmla="*/ 553823 h 745625"/>
              <a:gd name="connsiteX68" fmla="*/ 451780 w 1069399"/>
              <a:gd name="connsiteY68" fmla="*/ 535752 h 745625"/>
              <a:gd name="connsiteX69" fmla="*/ 433756 w 1069399"/>
              <a:gd name="connsiteY69" fmla="*/ 483800 h 745625"/>
              <a:gd name="connsiteX70" fmla="*/ 366166 w 1069399"/>
              <a:gd name="connsiteY70" fmla="*/ 468742 h 745625"/>
              <a:gd name="connsiteX71" fmla="*/ 347391 w 1069399"/>
              <a:gd name="connsiteY71" fmla="*/ 428837 h 745625"/>
              <a:gd name="connsiteX72" fmla="*/ 268535 w 1069399"/>
              <a:gd name="connsiteY72" fmla="*/ 419801 h 745625"/>
              <a:gd name="connsiteX73" fmla="*/ 166399 w 1069399"/>
              <a:gd name="connsiteY73" fmla="*/ 317403 h 745625"/>
              <a:gd name="connsiteX74" fmla="*/ 322608 w 1069399"/>
              <a:gd name="connsiteY74" fmla="*/ 160041 h 745625"/>
              <a:gd name="connsiteX75" fmla="*/ 505221 w 1069399"/>
              <a:gd name="connsiteY75" fmla="*/ 150516 h 745625"/>
              <a:gd name="connsiteX76" fmla="*/ 737850 w 1069399"/>
              <a:gd name="connsiteY76" fmla="*/ 150516 h 745625"/>
              <a:gd name="connsiteX77" fmla="*/ 915698 w 1069399"/>
              <a:gd name="connsiteY77" fmla="*/ 329318 h 745625"/>
              <a:gd name="connsiteX78" fmla="*/ 827899 w 1069399"/>
              <a:gd name="connsiteY78" fmla="*/ 417216 h 745625"/>
              <a:gd name="connsiteX79" fmla="*/ 702580 w 1069399"/>
              <a:gd name="connsiteY79" fmla="*/ 291003 h 745625"/>
              <a:gd name="connsiteX80" fmla="*/ 694326 w 1069399"/>
              <a:gd name="connsiteY80" fmla="*/ 286496 h 745625"/>
              <a:gd name="connsiteX81" fmla="*/ 491713 w 1069399"/>
              <a:gd name="connsiteY81" fmla="*/ 253440 h 745625"/>
              <a:gd name="connsiteX82" fmla="*/ 481208 w 1069399"/>
              <a:gd name="connsiteY82" fmla="*/ 257947 h 745625"/>
              <a:gd name="connsiteX83" fmla="*/ 414421 w 1069399"/>
              <a:gd name="connsiteY83" fmla="*/ 325561 h 745625"/>
              <a:gd name="connsiteX84" fmla="*/ 365644 w 1069399"/>
              <a:gd name="connsiteY84" fmla="*/ 325561 h 745625"/>
              <a:gd name="connsiteX85" fmla="*/ 365644 w 1069399"/>
              <a:gd name="connsiteY85" fmla="*/ 275978 h 745625"/>
              <a:gd name="connsiteX86" fmla="*/ 480457 w 1069399"/>
              <a:gd name="connsiteY86" fmla="*/ 160283 h 745625"/>
              <a:gd name="connsiteX87" fmla="*/ 505221 w 1069399"/>
              <a:gd name="connsiteY87" fmla="*/ 150516 h 745625"/>
              <a:gd name="connsiteX88" fmla="*/ 853382 w 1069399"/>
              <a:gd name="connsiteY88" fmla="*/ 1772 h 745625"/>
              <a:gd name="connsiteX89" fmla="*/ 867258 w 1069399"/>
              <a:gd name="connsiteY89" fmla="*/ 7976 h 745625"/>
              <a:gd name="connsiteX90" fmla="*/ 1063774 w 1069399"/>
              <a:gd name="connsiteY90" fmla="*/ 204241 h 745625"/>
              <a:gd name="connsiteX91" fmla="*/ 1063774 w 1069399"/>
              <a:gd name="connsiteY91" fmla="*/ 232816 h 745625"/>
              <a:gd name="connsiteX92" fmla="*/ 976767 w 1069399"/>
              <a:gd name="connsiteY92" fmla="*/ 320045 h 745625"/>
              <a:gd name="connsiteX93" fmla="*/ 948265 w 1069399"/>
              <a:gd name="connsiteY93" fmla="*/ 320045 h 745625"/>
              <a:gd name="connsiteX94" fmla="*/ 751750 w 1069399"/>
              <a:gd name="connsiteY94" fmla="*/ 123780 h 745625"/>
              <a:gd name="connsiteX95" fmla="*/ 751750 w 1069399"/>
              <a:gd name="connsiteY95" fmla="*/ 95205 h 745625"/>
              <a:gd name="connsiteX96" fmla="*/ 839506 w 1069399"/>
              <a:gd name="connsiteY96" fmla="*/ 7976 h 745625"/>
              <a:gd name="connsiteX97" fmla="*/ 853382 w 1069399"/>
              <a:gd name="connsiteY97" fmla="*/ 1772 h 745625"/>
              <a:gd name="connsiteX98" fmla="*/ 216109 w 1069399"/>
              <a:gd name="connsiteY98" fmla="*/ 0 h 745625"/>
              <a:gd name="connsiteX99" fmla="*/ 230642 w 1069399"/>
              <a:gd name="connsiteY99" fmla="*/ 5653 h 745625"/>
              <a:gd name="connsiteX100" fmla="*/ 317649 w 1069399"/>
              <a:gd name="connsiteY100" fmla="*/ 93082 h 745625"/>
              <a:gd name="connsiteX101" fmla="*/ 317649 w 1069399"/>
              <a:gd name="connsiteY101" fmla="*/ 121723 h 745625"/>
              <a:gd name="connsiteX102" fmla="*/ 121133 w 1069399"/>
              <a:gd name="connsiteY102" fmla="*/ 319192 h 745625"/>
              <a:gd name="connsiteX103" fmla="*/ 93381 w 1069399"/>
              <a:gd name="connsiteY103" fmla="*/ 319192 h 745625"/>
              <a:gd name="connsiteX104" fmla="*/ 5625 w 1069399"/>
              <a:gd name="connsiteY104" fmla="*/ 231763 h 745625"/>
              <a:gd name="connsiteX105" fmla="*/ 5625 w 1069399"/>
              <a:gd name="connsiteY105" fmla="*/ 203122 h 745625"/>
              <a:gd name="connsiteX106" fmla="*/ 202140 w 1069399"/>
              <a:gd name="connsiteY106" fmla="*/ 5653 h 745625"/>
              <a:gd name="connsiteX107" fmla="*/ 216109 w 1069399"/>
              <a:gd name="connsiteY107" fmla="*/ 0 h 74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069399" h="745625">
                <a:moveTo>
                  <a:pt x="583140" y="637879"/>
                </a:moveTo>
                <a:lnTo>
                  <a:pt x="632984" y="686684"/>
                </a:lnTo>
                <a:cubicBezTo>
                  <a:pt x="645823" y="700199"/>
                  <a:pt x="645823" y="721974"/>
                  <a:pt x="632984" y="735489"/>
                </a:cubicBezTo>
                <a:cubicBezTo>
                  <a:pt x="619391" y="749004"/>
                  <a:pt x="596734" y="749004"/>
                  <a:pt x="583140" y="735489"/>
                </a:cubicBezTo>
                <a:cubicBezTo>
                  <a:pt x="582385" y="734738"/>
                  <a:pt x="568036" y="720472"/>
                  <a:pt x="568036" y="720472"/>
                </a:cubicBezTo>
                <a:cubicBezTo>
                  <a:pt x="586161" y="703203"/>
                  <a:pt x="592203" y="686684"/>
                  <a:pt x="592203" y="669415"/>
                </a:cubicBezTo>
                <a:cubicBezTo>
                  <a:pt x="592203" y="658152"/>
                  <a:pt x="589182" y="647640"/>
                  <a:pt x="583140" y="637879"/>
                </a:cubicBezTo>
                <a:close/>
                <a:moveTo>
                  <a:pt x="533381" y="635658"/>
                </a:moveTo>
                <a:cubicBezTo>
                  <a:pt x="542299" y="637062"/>
                  <a:pt x="549433" y="641743"/>
                  <a:pt x="552437" y="645487"/>
                </a:cubicBezTo>
                <a:cubicBezTo>
                  <a:pt x="559947" y="651477"/>
                  <a:pt x="571211" y="673942"/>
                  <a:pt x="552437" y="694160"/>
                </a:cubicBezTo>
                <a:cubicBezTo>
                  <a:pt x="552437" y="694160"/>
                  <a:pt x="552437" y="694160"/>
                  <a:pt x="513386" y="733099"/>
                </a:cubicBezTo>
                <a:cubicBezTo>
                  <a:pt x="500620" y="745829"/>
                  <a:pt x="478091" y="745829"/>
                  <a:pt x="464573" y="733099"/>
                </a:cubicBezTo>
                <a:cubicBezTo>
                  <a:pt x="445799" y="712881"/>
                  <a:pt x="457815" y="690416"/>
                  <a:pt x="464573" y="684426"/>
                </a:cubicBezTo>
                <a:cubicBezTo>
                  <a:pt x="464573" y="684426"/>
                  <a:pt x="464573" y="684426"/>
                  <a:pt x="503624" y="645487"/>
                </a:cubicBezTo>
                <a:cubicBezTo>
                  <a:pt x="513762" y="636126"/>
                  <a:pt x="524463" y="634254"/>
                  <a:pt x="533381" y="635658"/>
                </a:cubicBezTo>
                <a:close/>
                <a:moveTo>
                  <a:pt x="456859" y="564890"/>
                </a:moveTo>
                <a:cubicBezTo>
                  <a:pt x="465764" y="564890"/>
                  <a:pt x="474763" y="568101"/>
                  <a:pt x="481513" y="574523"/>
                </a:cubicBezTo>
                <a:cubicBezTo>
                  <a:pt x="495011" y="588122"/>
                  <a:pt x="495011" y="610787"/>
                  <a:pt x="481513" y="623630"/>
                </a:cubicBezTo>
                <a:cubicBezTo>
                  <a:pt x="481513" y="623630"/>
                  <a:pt x="481513" y="623630"/>
                  <a:pt x="434268" y="671227"/>
                </a:cubicBezTo>
                <a:cubicBezTo>
                  <a:pt x="425268" y="681048"/>
                  <a:pt x="403521" y="687092"/>
                  <a:pt x="385523" y="671227"/>
                </a:cubicBezTo>
                <a:cubicBezTo>
                  <a:pt x="372774" y="657628"/>
                  <a:pt x="372774" y="635718"/>
                  <a:pt x="385523" y="622119"/>
                </a:cubicBezTo>
                <a:cubicBezTo>
                  <a:pt x="385523" y="622119"/>
                  <a:pt x="385523" y="622119"/>
                  <a:pt x="432768" y="574523"/>
                </a:cubicBezTo>
                <a:cubicBezTo>
                  <a:pt x="439142" y="568101"/>
                  <a:pt x="447954" y="564890"/>
                  <a:pt x="456859" y="564890"/>
                </a:cubicBezTo>
                <a:close/>
                <a:moveTo>
                  <a:pt x="387679" y="493416"/>
                </a:moveTo>
                <a:cubicBezTo>
                  <a:pt x="396674" y="493416"/>
                  <a:pt x="404921" y="497173"/>
                  <a:pt x="411667" y="503937"/>
                </a:cubicBezTo>
                <a:cubicBezTo>
                  <a:pt x="425161" y="517463"/>
                  <a:pt x="425161" y="539256"/>
                  <a:pt x="411667" y="552783"/>
                </a:cubicBezTo>
                <a:cubicBezTo>
                  <a:pt x="411667" y="552783"/>
                  <a:pt x="411667" y="552783"/>
                  <a:pt x="357693" y="607641"/>
                </a:cubicBezTo>
                <a:cubicBezTo>
                  <a:pt x="344199" y="620416"/>
                  <a:pt x="321709" y="620416"/>
                  <a:pt x="308965" y="607641"/>
                </a:cubicBezTo>
                <a:cubicBezTo>
                  <a:pt x="300719" y="600878"/>
                  <a:pt x="290224" y="577582"/>
                  <a:pt x="308965" y="558795"/>
                </a:cubicBezTo>
                <a:cubicBezTo>
                  <a:pt x="308965" y="558795"/>
                  <a:pt x="308965" y="558795"/>
                  <a:pt x="362940" y="503937"/>
                </a:cubicBezTo>
                <a:cubicBezTo>
                  <a:pt x="369687" y="497173"/>
                  <a:pt x="378683" y="493416"/>
                  <a:pt x="387679" y="493416"/>
                </a:cubicBezTo>
                <a:close/>
                <a:moveTo>
                  <a:pt x="304052" y="439651"/>
                </a:moveTo>
                <a:cubicBezTo>
                  <a:pt x="313075" y="440120"/>
                  <a:pt x="321347" y="443685"/>
                  <a:pt x="326235" y="448938"/>
                </a:cubicBezTo>
                <a:cubicBezTo>
                  <a:pt x="333003" y="455692"/>
                  <a:pt x="345786" y="475954"/>
                  <a:pt x="326235" y="497717"/>
                </a:cubicBezTo>
                <a:cubicBezTo>
                  <a:pt x="326235" y="497717"/>
                  <a:pt x="326235" y="497717"/>
                  <a:pt x="279613" y="544996"/>
                </a:cubicBezTo>
                <a:cubicBezTo>
                  <a:pt x="266077" y="558504"/>
                  <a:pt x="244270" y="558504"/>
                  <a:pt x="230735" y="544996"/>
                </a:cubicBezTo>
                <a:cubicBezTo>
                  <a:pt x="217199" y="531488"/>
                  <a:pt x="217199" y="508974"/>
                  <a:pt x="230735" y="495466"/>
                </a:cubicBezTo>
                <a:cubicBezTo>
                  <a:pt x="230735" y="495466"/>
                  <a:pt x="230735" y="495466"/>
                  <a:pt x="277357" y="448938"/>
                </a:cubicBezTo>
                <a:cubicBezTo>
                  <a:pt x="285252" y="441808"/>
                  <a:pt x="295028" y="439182"/>
                  <a:pt x="304052" y="439651"/>
                </a:cubicBezTo>
                <a:close/>
                <a:moveTo>
                  <a:pt x="322608" y="160041"/>
                </a:moveTo>
                <a:cubicBezTo>
                  <a:pt x="322608" y="160041"/>
                  <a:pt x="322608" y="160041"/>
                  <a:pt x="439013" y="160041"/>
                </a:cubicBezTo>
                <a:cubicBezTo>
                  <a:pt x="439013" y="160041"/>
                  <a:pt x="439013" y="160041"/>
                  <a:pt x="343636" y="255663"/>
                </a:cubicBezTo>
                <a:cubicBezTo>
                  <a:pt x="318853" y="281263"/>
                  <a:pt x="318853" y="321921"/>
                  <a:pt x="343636" y="347520"/>
                </a:cubicBezTo>
                <a:cubicBezTo>
                  <a:pt x="368419" y="371614"/>
                  <a:pt x="410475" y="371614"/>
                  <a:pt x="435258" y="347520"/>
                </a:cubicBezTo>
                <a:cubicBezTo>
                  <a:pt x="435258" y="347520"/>
                  <a:pt x="435258" y="347520"/>
                  <a:pt x="496840" y="285780"/>
                </a:cubicBezTo>
                <a:cubicBezTo>
                  <a:pt x="496840" y="285780"/>
                  <a:pt x="496840" y="285780"/>
                  <a:pt x="684591" y="316650"/>
                </a:cubicBezTo>
                <a:cubicBezTo>
                  <a:pt x="684591" y="316650"/>
                  <a:pt x="861828" y="494341"/>
                  <a:pt x="867085" y="499612"/>
                </a:cubicBezTo>
                <a:cubicBezTo>
                  <a:pt x="873844" y="506388"/>
                  <a:pt x="877599" y="514670"/>
                  <a:pt x="877599" y="524459"/>
                </a:cubicBezTo>
                <a:cubicBezTo>
                  <a:pt x="877599" y="533494"/>
                  <a:pt x="873844" y="542529"/>
                  <a:pt x="867085" y="548552"/>
                </a:cubicBezTo>
                <a:cubicBezTo>
                  <a:pt x="854318" y="562105"/>
                  <a:pt x="832539" y="562858"/>
                  <a:pt x="817519" y="547799"/>
                </a:cubicBezTo>
                <a:cubicBezTo>
                  <a:pt x="816768" y="547046"/>
                  <a:pt x="709374" y="439378"/>
                  <a:pt x="709374" y="439378"/>
                </a:cubicBezTo>
                <a:cubicBezTo>
                  <a:pt x="703366" y="433354"/>
                  <a:pt x="693603" y="433354"/>
                  <a:pt x="687595" y="439378"/>
                </a:cubicBezTo>
                <a:cubicBezTo>
                  <a:pt x="681587" y="445401"/>
                  <a:pt x="681587" y="454436"/>
                  <a:pt x="687595" y="460460"/>
                </a:cubicBezTo>
                <a:cubicBezTo>
                  <a:pt x="687595" y="460460"/>
                  <a:pt x="788981" y="562105"/>
                  <a:pt x="788981" y="562105"/>
                </a:cubicBezTo>
                <a:cubicBezTo>
                  <a:pt x="802499" y="575658"/>
                  <a:pt x="802499" y="597493"/>
                  <a:pt x="788981" y="611045"/>
                </a:cubicBezTo>
                <a:cubicBezTo>
                  <a:pt x="775463" y="624598"/>
                  <a:pt x="753684" y="624598"/>
                  <a:pt x="739415" y="610292"/>
                </a:cubicBezTo>
                <a:cubicBezTo>
                  <a:pt x="739415" y="610292"/>
                  <a:pt x="739415" y="610292"/>
                  <a:pt x="638780" y="509400"/>
                </a:cubicBezTo>
                <a:cubicBezTo>
                  <a:pt x="632772" y="503377"/>
                  <a:pt x="623760" y="503377"/>
                  <a:pt x="617752" y="509400"/>
                </a:cubicBezTo>
                <a:cubicBezTo>
                  <a:pt x="611744" y="515423"/>
                  <a:pt x="611744" y="525211"/>
                  <a:pt x="617752" y="531235"/>
                </a:cubicBezTo>
                <a:cubicBezTo>
                  <a:pt x="617752" y="531235"/>
                  <a:pt x="617752" y="531235"/>
                  <a:pt x="711627" y="625351"/>
                </a:cubicBezTo>
                <a:cubicBezTo>
                  <a:pt x="724394" y="638904"/>
                  <a:pt x="724394" y="660739"/>
                  <a:pt x="710876" y="673538"/>
                </a:cubicBezTo>
                <a:cubicBezTo>
                  <a:pt x="698109" y="687091"/>
                  <a:pt x="675579" y="687091"/>
                  <a:pt x="661310" y="672785"/>
                </a:cubicBezTo>
                <a:cubicBezTo>
                  <a:pt x="661310" y="672785"/>
                  <a:pt x="661310" y="672785"/>
                  <a:pt x="568937" y="580175"/>
                </a:cubicBezTo>
                <a:cubicBezTo>
                  <a:pt x="562929" y="574152"/>
                  <a:pt x="553166" y="574152"/>
                  <a:pt x="547158" y="580175"/>
                </a:cubicBezTo>
                <a:cubicBezTo>
                  <a:pt x="541901" y="586199"/>
                  <a:pt x="541901" y="595234"/>
                  <a:pt x="547158" y="601257"/>
                </a:cubicBezTo>
                <a:cubicBezTo>
                  <a:pt x="547158" y="601257"/>
                  <a:pt x="547158" y="601257"/>
                  <a:pt x="559925" y="614057"/>
                </a:cubicBezTo>
                <a:cubicBezTo>
                  <a:pt x="548660" y="607281"/>
                  <a:pt x="535142" y="604269"/>
                  <a:pt x="522375" y="605775"/>
                </a:cubicBezTo>
                <a:cubicBezTo>
                  <a:pt x="523877" y="586952"/>
                  <a:pt x="517869" y="568128"/>
                  <a:pt x="503600" y="553823"/>
                </a:cubicBezTo>
                <a:cubicBezTo>
                  <a:pt x="490081" y="540270"/>
                  <a:pt x="470555" y="534247"/>
                  <a:pt x="451780" y="535752"/>
                </a:cubicBezTo>
                <a:cubicBezTo>
                  <a:pt x="454033" y="516929"/>
                  <a:pt x="448025" y="498106"/>
                  <a:pt x="433756" y="483800"/>
                </a:cubicBezTo>
                <a:cubicBezTo>
                  <a:pt x="414981" y="464977"/>
                  <a:pt x="388696" y="460460"/>
                  <a:pt x="366166" y="468742"/>
                </a:cubicBezTo>
                <a:cubicBezTo>
                  <a:pt x="364664" y="453683"/>
                  <a:pt x="358656" y="439378"/>
                  <a:pt x="347391" y="428837"/>
                </a:cubicBezTo>
                <a:cubicBezTo>
                  <a:pt x="327114" y="407755"/>
                  <a:pt x="293319" y="404743"/>
                  <a:pt x="268535" y="419801"/>
                </a:cubicBezTo>
                <a:cubicBezTo>
                  <a:pt x="221973" y="373120"/>
                  <a:pt x="183672" y="334720"/>
                  <a:pt x="166399" y="317403"/>
                </a:cubicBezTo>
                <a:cubicBezTo>
                  <a:pt x="166399" y="317403"/>
                  <a:pt x="166399" y="317403"/>
                  <a:pt x="322608" y="160041"/>
                </a:cubicBezTo>
                <a:close/>
                <a:moveTo>
                  <a:pt x="505221" y="150516"/>
                </a:moveTo>
                <a:lnTo>
                  <a:pt x="737850" y="150516"/>
                </a:lnTo>
                <a:cubicBezTo>
                  <a:pt x="737850" y="150516"/>
                  <a:pt x="737850" y="150516"/>
                  <a:pt x="915698" y="329318"/>
                </a:cubicBezTo>
                <a:cubicBezTo>
                  <a:pt x="915698" y="329318"/>
                  <a:pt x="915698" y="329318"/>
                  <a:pt x="827899" y="417216"/>
                </a:cubicBezTo>
                <a:cubicBezTo>
                  <a:pt x="827899" y="417216"/>
                  <a:pt x="827899" y="417216"/>
                  <a:pt x="702580" y="291003"/>
                </a:cubicBezTo>
                <a:cubicBezTo>
                  <a:pt x="700329" y="288749"/>
                  <a:pt x="697327" y="287247"/>
                  <a:pt x="694326" y="286496"/>
                </a:cubicBezTo>
                <a:cubicBezTo>
                  <a:pt x="694326" y="286496"/>
                  <a:pt x="492464" y="253440"/>
                  <a:pt x="491713" y="253440"/>
                </a:cubicBezTo>
                <a:cubicBezTo>
                  <a:pt x="487961" y="253440"/>
                  <a:pt x="484209" y="254942"/>
                  <a:pt x="481208" y="257947"/>
                </a:cubicBezTo>
                <a:cubicBezTo>
                  <a:pt x="481208" y="257947"/>
                  <a:pt x="481208" y="257947"/>
                  <a:pt x="414421" y="325561"/>
                </a:cubicBezTo>
                <a:cubicBezTo>
                  <a:pt x="400913" y="338333"/>
                  <a:pt x="378401" y="338333"/>
                  <a:pt x="365644" y="325561"/>
                </a:cubicBezTo>
                <a:cubicBezTo>
                  <a:pt x="352136" y="312039"/>
                  <a:pt x="352136" y="289501"/>
                  <a:pt x="365644" y="275978"/>
                </a:cubicBezTo>
                <a:cubicBezTo>
                  <a:pt x="365644" y="275978"/>
                  <a:pt x="365644" y="275978"/>
                  <a:pt x="480457" y="160283"/>
                </a:cubicBezTo>
                <a:cubicBezTo>
                  <a:pt x="487211" y="154272"/>
                  <a:pt x="496216" y="150516"/>
                  <a:pt x="505221" y="150516"/>
                </a:cubicBezTo>
                <a:close/>
                <a:moveTo>
                  <a:pt x="853382" y="1772"/>
                </a:moveTo>
                <a:cubicBezTo>
                  <a:pt x="858445" y="1772"/>
                  <a:pt x="863508" y="3840"/>
                  <a:pt x="867258" y="7976"/>
                </a:cubicBezTo>
                <a:cubicBezTo>
                  <a:pt x="867258" y="7976"/>
                  <a:pt x="867258" y="7976"/>
                  <a:pt x="1063774" y="204241"/>
                </a:cubicBezTo>
                <a:cubicBezTo>
                  <a:pt x="1071274" y="212513"/>
                  <a:pt x="1071274" y="225297"/>
                  <a:pt x="1063774" y="232816"/>
                </a:cubicBezTo>
                <a:cubicBezTo>
                  <a:pt x="1063774" y="232816"/>
                  <a:pt x="1063774" y="232816"/>
                  <a:pt x="976767" y="320045"/>
                </a:cubicBezTo>
                <a:cubicBezTo>
                  <a:pt x="968516" y="328317"/>
                  <a:pt x="955765" y="328317"/>
                  <a:pt x="948265" y="320045"/>
                </a:cubicBezTo>
                <a:cubicBezTo>
                  <a:pt x="948265" y="320045"/>
                  <a:pt x="948265" y="320045"/>
                  <a:pt x="751750" y="123780"/>
                </a:cubicBezTo>
                <a:cubicBezTo>
                  <a:pt x="744249" y="115508"/>
                  <a:pt x="744249" y="102724"/>
                  <a:pt x="751750" y="95205"/>
                </a:cubicBezTo>
                <a:cubicBezTo>
                  <a:pt x="751750" y="95205"/>
                  <a:pt x="751750" y="95205"/>
                  <a:pt x="839506" y="7976"/>
                </a:cubicBezTo>
                <a:cubicBezTo>
                  <a:pt x="843257" y="3840"/>
                  <a:pt x="848320" y="1772"/>
                  <a:pt x="853382" y="1772"/>
                </a:cubicBezTo>
                <a:close/>
                <a:moveTo>
                  <a:pt x="216109" y="0"/>
                </a:moveTo>
                <a:cubicBezTo>
                  <a:pt x="221266" y="0"/>
                  <a:pt x="226517" y="1884"/>
                  <a:pt x="230642" y="5653"/>
                </a:cubicBezTo>
                <a:cubicBezTo>
                  <a:pt x="230642" y="5653"/>
                  <a:pt x="230642" y="5653"/>
                  <a:pt x="317649" y="93082"/>
                </a:cubicBezTo>
                <a:cubicBezTo>
                  <a:pt x="325149" y="101373"/>
                  <a:pt x="325149" y="114186"/>
                  <a:pt x="317649" y="121723"/>
                </a:cubicBezTo>
                <a:cubicBezTo>
                  <a:pt x="317649" y="121723"/>
                  <a:pt x="317649" y="121723"/>
                  <a:pt x="121133" y="319192"/>
                </a:cubicBezTo>
                <a:cubicBezTo>
                  <a:pt x="113633" y="326729"/>
                  <a:pt x="100882" y="326729"/>
                  <a:pt x="93381" y="319192"/>
                </a:cubicBezTo>
                <a:cubicBezTo>
                  <a:pt x="93381" y="319192"/>
                  <a:pt x="93381" y="319192"/>
                  <a:pt x="5625" y="231763"/>
                </a:cubicBezTo>
                <a:cubicBezTo>
                  <a:pt x="-1876" y="223472"/>
                  <a:pt x="-1876" y="210659"/>
                  <a:pt x="5625" y="203122"/>
                </a:cubicBezTo>
                <a:cubicBezTo>
                  <a:pt x="5625" y="203122"/>
                  <a:pt x="5625" y="203122"/>
                  <a:pt x="202140" y="5653"/>
                </a:cubicBezTo>
                <a:cubicBezTo>
                  <a:pt x="205890" y="1884"/>
                  <a:pt x="210953" y="0"/>
                  <a:pt x="216109" y="0"/>
                </a:cubicBezTo>
                <a:close/>
              </a:path>
            </a:pathLst>
          </a:custGeom>
          <a:solidFill>
            <a:schemeClr val="accent6"/>
          </a:solidFill>
          <a:ln>
            <a:noFill/>
          </a:ln>
          <a:effectLst>
            <a:glow rad="38100">
              <a:schemeClr val="bg1"/>
            </a:glow>
          </a:effectLst>
          <a:extLst/>
        </p:spPr>
        <p:txBody>
          <a:bodyPr vert="horz" wrap="square" lIns="91440" tIns="45720" rIns="91440" bIns="45720" numCol="1" anchor="t" anchorCtr="0" compatLnSpc="1">
            <a:prstTxWarp prst="textNoShape">
              <a:avLst/>
            </a:prstTxWarp>
            <a:noAutofit/>
          </a:bodyPr>
          <a:lstStyle/>
          <a:p>
            <a:endParaRPr lang="ja-JP" altLang="en-US"/>
          </a:p>
        </p:txBody>
      </p:sp>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100" y="809080"/>
            <a:ext cx="1656001" cy="504000"/>
          </a:xfrm>
          <a:prstGeom prst="rect">
            <a:avLst/>
          </a:prstGeom>
          <a:effectLst>
            <a:glow rad="25400">
              <a:schemeClr val="bg1"/>
            </a:glow>
          </a:effectLst>
        </p:spPr>
      </p:pic>
    </p:spTree>
    <p:extLst>
      <p:ext uri="{BB962C8B-B14F-4D97-AF65-F5344CB8AC3E}">
        <p14:creationId xmlns:p14="http://schemas.microsoft.com/office/powerpoint/2010/main" val="419455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正方形/長方形 70"/>
          <p:cNvSpPr/>
          <p:nvPr/>
        </p:nvSpPr>
        <p:spPr bwMode="auto">
          <a:xfrm>
            <a:off x="1001158" y="743778"/>
            <a:ext cx="5363910" cy="5709642"/>
          </a:xfrm>
          <a:prstGeom prst="rect">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sp>
        <p:nvSpPr>
          <p:cNvPr id="33" name="タイトル 32"/>
          <p:cNvSpPr>
            <a:spLocks noGrp="1"/>
          </p:cNvSpPr>
          <p:nvPr>
            <p:ph type="title"/>
          </p:nvPr>
        </p:nvSpPr>
        <p:spPr/>
        <p:txBody>
          <a:bodyPr>
            <a:normAutofit/>
          </a:bodyPr>
          <a:lstStyle/>
          <a:p>
            <a:r>
              <a:rPr lang="en-US" altLang="ja-JP" sz="2000" dirty="0"/>
              <a:t>Exastro IT Automation</a:t>
            </a:r>
            <a:r>
              <a:rPr lang="ja-JP" altLang="en-US" sz="2000" dirty="0"/>
              <a:t>：</a:t>
            </a:r>
            <a:r>
              <a:rPr lang="en-US" altLang="ja-JP" sz="2000" dirty="0"/>
              <a:t>Where to use Automation software </a:t>
            </a:r>
            <a:r>
              <a:rPr lang="en-US" altLang="ja-JP" sz="2000" dirty="0" smtClean="0"/>
              <a:t>(</a:t>
            </a:r>
            <a:r>
              <a:rPr lang="en-US" altLang="ja-JP" sz="2000" dirty="0" err="1" smtClean="0"/>
              <a:t>Vmware</a:t>
            </a:r>
            <a:r>
              <a:rPr lang="en-US" altLang="ja-JP" sz="2000" dirty="0" smtClean="0"/>
              <a:t> Infrastructure)</a:t>
            </a:r>
            <a:endParaRPr kumimoji="1" lang="ja-JP" altLang="en-US" sz="2000" dirty="0"/>
          </a:p>
        </p:txBody>
      </p:sp>
      <p:sp>
        <p:nvSpPr>
          <p:cNvPr id="175" name="角丸四角形 174"/>
          <p:cNvSpPr/>
          <p:nvPr/>
        </p:nvSpPr>
        <p:spPr bwMode="auto">
          <a:xfrm>
            <a:off x="3606136" y="799231"/>
            <a:ext cx="1499592" cy="5516822"/>
          </a:xfrm>
          <a:prstGeom prst="roundRect">
            <a:avLst>
              <a:gd name="adj" fmla="val 9956"/>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42" name="円柱 141"/>
          <p:cNvSpPr/>
          <p:nvPr/>
        </p:nvSpPr>
        <p:spPr bwMode="auto">
          <a:xfrm>
            <a:off x="1280581" y="1351751"/>
            <a:ext cx="1930362" cy="5010481"/>
          </a:xfrm>
          <a:prstGeom prst="can">
            <a:avLst>
              <a:gd name="adj" fmla="val 14319"/>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2" name="図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98" y="800700"/>
            <a:ext cx="1875120" cy="468000"/>
          </a:xfrm>
          <a:prstGeom prst="rect">
            <a:avLst/>
          </a:prstGeom>
        </p:spPr>
      </p:pic>
      <p:sp>
        <p:nvSpPr>
          <p:cNvPr id="87" name="正方形/長方形 86"/>
          <p:cNvSpPr/>
          <p:nvPr/>
        </p:nvSpPr>
        <p:spPr bwMode="auto">
          <a:xfrm>
            <a:off x="6761958" y="743779"/>
            <a:ext cx="2124570" cy="2757232"/>
          </a:xfrm>
          <a:prstGeom prst="rect">
            <a:avLst/>
          </a:prstGeom>
          <a:solidFill>
            <a:srgbClr val="F57F7F"/>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sp>
        <p:nvSpPr>
          <p:cNvPr id="180" name="テキスト ボックス 179"/>
          <p:cNvSpPr txBox="1"/>
          <p:nvPr/>
        </p:nvSpPr>
        <p:spPr>
          <a:xfrm>
            <a:off x="3633265" y="777209"/>
            <a:ext cx="1445332" cy="553998"/>
          </a:xfrm>
          <a:prstGeom prst="rect">
            <a:avLst/>
          </a:prstGeom>
          <a:noFill/>
        </p:spPr>
        <p:txBody>
          <a:bodyPr wrap="none" rtlCol="0">
            <a:spAutoFit/>
          </a:bodyPr>
          <a:lstStyle/>
          <a:p>
            <a:pPr algn="ctr"/>
            <a:r>
              <a:rPr lang="en-US" altLang="ja-JP" b="1" dirty="0" smtClean="0">
                <a:solidFill>
                  <a:srgbClr val="002B62"/>
                </a:solidFill>
                <a:effectLst>
                  <a:glow rad="101600">
                    <a:schemeClr val="bg1"/>
                  </a:glow>
                </a:effectLst>
              </a:rPr>
              <a:t>Conductor</a:t>
            </a:r>
            <a:br>
              <a:rPr lang="en-US" altLang="ja-JP" b="1" dirty="0" smtClean="0">
                <a:solidFill>
                  <a:srgbClr val="002B62"/>
                </a:solidFill>
                <a:effectLst>
                  <a:glow rad="101600">
                    <a:schemeClr val="bg1"/>
                  </a:glow>
                </a:effectLst>
              </a:rPr>
            </a:br>
            <a:r>
              <a:rPr lang="en-US" altLang="ja-JP" sz="1200" b="1" dirty="0" smtClean="0">
                <a:solidFill>
                  <a:srgbClr val="002B62"/>
                </a:solidFill>
                <a:effectLst>
                  <a:glow rad="101600">
                    <a:schemeClr val="bg1"/>
                  </a:glow>
                </a:effectLst>
              </a:rPr>
              <a:t>(Job Flow)</a:t>
            </a:r>
            <a:endParaRPr kumimoji="1" lang="ja-JP" altLang="en-US" sz="1200" b="1" dirty="0">
              <a:solidFill>
                <a:srgbClr val="002B62"/>
              </a:solidFill>
              <a:effectLst>
                <a:glow rad="101600">
                  <a:schemeClr val="bg1"/>
                </a:glow>
              </a:effectLst>
            </a:endParaRPr>
          </a:p>
        </p:txBody>
      </p:sp>
      <p:grpSp>
        <p:nvGrpSpPr>
          <p:cNvPr id="153" name="グループ化 152"/>
          <p:cNvGrpSpPr/>
          <p:nvPr/>
        </p:nvGrpSpPr>
        <p:grpSpPr>
          <a:xfrm>
            <a:off x="4090123" y="5896518"/>
            <a:ext cx="531619" cy="340872"/>
            <a:chOff x="3726432" y="5889912"/>
            <a:chExt cx="531619" cy="340872"/>
          </a:xfrm>
        </p:grpSpPr>
        <p:sp>
          <p:nvSpPr>
            <p:cNvPr id="151" name="フローチャート: 論理積ゲート 150"/>
            <p:cNvSpPr/>
            <p:nvPr/>
          </p:nvSpPr>
          <p:spPr bwMode="auto">
            <a:xfrm rot="5400000">
              <a:off x="3821806" y="5794538"/>
              <a:ext cx="340872"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2" name="テキスト ボックス 151"/>
            <p:cNvSpPr txBox="1"/>
            <p:nvPr/>
          </p:nvSpPr>
          <p:spPr>
            <a:xfrm>
              <a:off x="3746020" y="5918861"/>
              <a:ext cx="492444" cy="276999"/>
            </a:xfrm>
            <a:prstGeom prst="rect">
              <a:avLst/>
            </a:prstGeom>
            <a:noFill/>
          </p:spPr>
          <p:txBody>
            <a:bodyPr wrap="none" rtlCol="0">
              <a:spAutoFit/>
            </a:bodyPr>
            <a:lstStyle/>
            <a:p>
              <a:pPr algn="ctr"/>
              <a:r>
                <a:rPr kumimoji="1" lang="en-US" altLang="ja-JP" sz="1200" b="1" dirty="0" smtClean="0">
                  <a:solidFill>
                    <a:srgbClr val="002B62"/>
                  </a:solidFill>
                </a:rPr>
                <a:t>End</a:t>
              </a:r>
              <a:endParaRPr kumimoji="1" lang="ja-JP" altLang="en-US" sz="1200" b="1" dirty="0">
                <a:solidFill>
                  <a:srgbClr val="002B62"/>
                </a:solidFill>
              </a:endParaRPr>
            </a:p>
          </p:txBody>
        </p:sp>
      </p:grpSp>
      <p:sp>
        <p:nvSpPr>
          <p:cNvPr id="6" name="正方形/長方形 5"/>
          <p:cNvSpPr/>
          <p:nvPr/>
        </p:nvSpPr>
        <p:spPr bwMode="auto">
          <a:xfrm>
            <a:off x="9217906" y="3678517"/>
            <a:ext cx="2880515" cy="2047570"/>
          </a:xfrm>
          <a:prstGeom prst="rect">
            <a:avLst/>
          </a:prstGeom>
          <a:solidFill>
            <a:srgbClr val="5C4DE8">
              <a:alpha val="50000"/>
            </a:srgbClr>
          </a:solidFill>
          <a:ln w="19050">
            <a:noFill/>
          </a:ln>
          <a:effectLst>
            <a:softEdge rad="6350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9" name="正方形/長方形 168"/>
          <p:cNvSpPr/>
          <p:nvPr/>
        </p:nvSpPr>
        <p:spPr bwMode="auto">
          <a:xfrm rot="10800000">
            <a:off x="9218163" y="984075"/>
            <a:ext cx="2880000" cy="2797203"/>
          </a:xfrm>
          <a:prstGeom prst="rect">
            <a:avLst/>
          </a:prstGeom>
          <a:solidFill>
            <a:srgbClr val="EE0000">
              <a:alpha val="50000"/>
            </a:srgbClr>
          </a:solidFill>
          <a:ln w="19050">
            <a:noFill/>
          </a:ln>
          <a:effectLst>
            <a:softEdge rad="63500"/>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1" name="正方形/長方形 170"/>
          <p:cNvSpPr/>
          <p:nvPr/>
        </p:nvSpPr>
        <p:spPr bwMode="auto">
          <a:xfrm rot="10800000" flipH="1" flipV="1">
            <a:off x="9593024" y="3969140"/>
            <a:ext cx="2357868" cy="1569085"/>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000" b="1" dirty="0" smtClean="0">
              <a:solidFill>
                <a:srgbClr val="002B62"/>
              </a:solidFill>
              <a:latin typeface="+mn-ea"/>
            </a:endParaRPr>
          </a:p>
        </p:txBody>
      </p:sp>
      <p:sp>
        <p:nvSpPr>
          <p:cNvPr id="172" name="正方形/長方形 171"/>
          <p:cNvSpPr/>
          <p:nvPr/>
        </p:nvSpPr>
        <p:spPr bwMode="auto">
          <a:xfrm>
            <a:off x="9601958" y="2759278"/>
            <a:ext cx="2340000" cy="720000"/>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200" b="1" dirty="0" smtClean="0">
                <a:solidFill>
                  <a:srgbClr val="002B62"/>
                </a:solidFill>
                <a:latin typeface="+mn-ea"/>
              </a:rPr>
              <a:t>OS</a:t>
            </a:r>
            <a:endParaRPr kumimoji="1" lang="ja-JP" altLang="en-US" sz="1200" b="1" dirty="0" smtClean="0">
              <a:solidFill>
                <a:srgbClr val="002B62"/>
              </a:solidFill>
              <a:latin typeface="+mn-ea"/>
            </a:endParaRPr>
          </a:p>
        </p:txBody>
      </p:sp>
      <p:sp>
        <p:nvSpPr>
          <p:cNvPr id="173" name="正方形/長方形 172"/>
          <p:cNvSpPr/>
          <p:nvPr/>
        </p:nvSpPr>
        <p:spPr bwMode="auto">
          <a:xfrm>
            <a:off x="9601958" y="1941979"/>
            <a:ext cx="2340000" cy="720000"/>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solidFill>
                  <a:srgbClr val="002B62"/>
                </a:solidFill>
                <a:latin typeface="+mn-ea"/>
              </a:rPr>
              <a:t>Middleware</a:t>
            </a:r>
            <a:endParaRPr kumimoji="1" lang="ja-JP" altLang="en-US" sz="1200" b="1" dirty="0" smtClean="0">
              <a:solidFill>
                <a:srgbClr val="002B62"/>
              </a:solidFill>
              <a:latin typeface="+mn-ea"/>
            </a:endParaRPr>
          </a:p>
        </p:txBody>
      </p:sp>
      <p:sp>
        <p:nvSpPr>
          <p:cNvPr id="174" name="正方形/長方形 173"/>
          <p:cNvSpPr/>
          <p:nvPr/>
        </p:nvSpPr>
        <p:spPr bwMode="auto">
          <a:xfrm>
            <a:off x="9601958" y="1124680"/>
            <a:ext cx="2340000" cy="720000"/>
          </a:xfrm>
          <a:prstGeom prst="rect">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b="1" dirty="0" smtClean="0">
                <a:solidFill>
                  <a:srgbClr val="002B62"/>
                </a:solidFill>
                <a:latin typeface="+mn-ea"/>
              </a:rPr>
              <a:t>Application</a:t>
            </a:r>
            <a:endParaRPr kumimoji="1" lang="ja-JP" altLang="en-US" sz="1200" b="1" dirty="0" smtClean="0">
              <a:solidFill>
                <a:srgbClr val="002B62"/>
              </a:solidFill>
              <a:latin typeface="+mn-ea"/>
            </a:endParaRPr>
          </a:p>
        </p:txBody>
      </p:sp>
      <p:cxnSp>
        <p:nvCxnSpPr>
          <p:cNvPr id="92" name="直線矢印コネクタ 91"/>
          <p:cNvCxnSpPr/>
          <p:nvPr/>
        </p:nvCxnSpPr>
        <p:spPr bwMode="auto">
          <a:xfrm>
            <a:off x="8706228" y="2418630"/>
            <a:ext cx="792010"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sp>
        <p:nvSpPr>
          <p:cNvPr id="95" name="正方形/長方形 94"/>
          <p:cNvSpPr/>
          <p:nvPr/>
        </p:nvSpPr>
        <p:spPr bwMode="auto">
          <a:xfrm>
            <a:off x="7986228" y="1484730"/>
            <a:ext cx="720000" cy="1867801"/>
          </a:xfrm>
          <a:prstGeom prst="rect">
            <a:avLst/>
          </a:prstGeom>
          <a:solidFill>
            <a:srgbClr val="F57F7F"/>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200" b="1" dirty="0" smtClean="0">
                <a:solidFill>
                  <a:srgbClr val="002B62"/>
                </a:solidFill>
                <a:effectLst>
                  <a:glow rad="127000">
                    <a:schemeClr val="bg1"/>
                  </a:glow>
                </a:effectLst>
                <a:latin typeface="+mj-ea"/>
                <a:ea typeface="+mj-ea"/>
              </a:rPr>
              <a:t>Red Hat</a:t>
            </a:r>
            <a:br>
              <a:rPr lang="en-US" altLang="ja-JP" sz="1200" b="1" dirty="0" smtClean="0">
                <a:solidFill>
                  <a:srgbClr val="002B62"/>
                </a:solidFill>
                <a:effectLst>
                  <a:glow rad="127000">
                    <a:schemeClr val="bg1"/>
                  </a:glow>
                </a:effectLst>
                <a:latin typeface="+mj-ea"/>
                <a:ea typeface="+mj-ea"/>
              </a:rPr>
            </a:br>
            <a:r>
              <a:rPr lang="en-US" altLang="ja-JP" sz="1200" b="1" dirty="0" err="1" smtClean="0">
                <a:solidFill>
                  <a:srgbClr val="002B62"/>
                </a:solidFill>
                <a:effectLst>
                  <a:glow rad="127000">
                    <a:schemeClr val="bg1"/>
                  </a:glow>
                </a:effectLst>
                <a:latin typeface="+mj-ea"/>
                <a:ea typeface="+mj-ea"/>
              </a:rPr>
              <a:t>Ansible</a:t>
            </a:r>
            <a:r>
              <a:rPr lang="en-US" altLang="ja-JP" sz="1200" b="1" dirty="0">
                <a:solidFill>
                  <a:srgbClr val="002B62"/>
                </a:solidFill>
                <a:effectLst>
                  <a:glow rad="127000">
                    <a:schemeClr val="bg1"/>
                  </a:glow>
                </a:effectLst>
                <a:latin typeface="+mj-ea"/>
                <a:ea typeface="+mj-ea"/>
              </a:rPr>
              <a:t/>
            </a:r>
            <a:br>
              <a:rPr lang="en-US" altLang="ja-JP" sz="1200" b="1" dirty="0">
                <a:solidFill>
                  <a:srgbClr val="002B62"/>
                </a:solidFill>
                <a:effectLst>
                  <a:glow rad="127000">
                    <a:schemeClr val="bg1"/>
                  </a:glow>
                </a:effectLst>
                <a:latin typeface="+mj-ea"/>
                <a:ea typeface="+mj-ea"/>
              </a:rPr>
            </a:br>
            <a:r>
              <a:rPr lang="en-US" altLang="ja-JP" sz="1200" b="1" dirty="0" smtClean="0">
                <a:solidFill>
                  <a:srgbClr val="002B62"/>
                </a:solidFill>
                <a:effectLst>
                  <a:glow rad="127000">
                    <a:schemeClr val="bg1"/>
                  </a:glow>
                </a:effectLst>
                <a:latin typeface="+mj-ea"/>
                <a:ea typeface="+mj-ea"/>
              </a:rPr>
              <a:t>Engine</a:t>
            </a:r>
            <a:endParaRPr lang="ja-JP" altLang="en-US" sz="1200" b="1" dirty="0">
              <a:solidFill>
                <a:srgbClr val="002B62"/>
              </a:solidFill>
              <a:effectLst>
                <a:glow rad="127000">
                  <a:schemeClr val="bg1"/>
                </a:glow>
              </a:effectLst>
              <a:latin typeface="+mj-ea"/>
              <a:ea typeface="+mj-ea"/>
            </a:endParaRPr>
          </a:p>
        </p:txBody>
      </p:sp>
      <p:sp>
        <p:nvSpPr>
          <p:cNvPr id="183" name="テキスト ボックス 182"/>
          <p:cNvSpPr txBox="1"/>
          <p:nvPr/>
        </p:nvSpPr>
        <p:spPr>
          <a:xfrm>
            <a:off x="10223722" y="733746"/>
            <a:ext cx="868883" cy="318924"/>
          </a:xfrm>
          <a:prstGeom prst="rect">
            <a:avLst/>
          </a:prstGeom>
          <a:noFill/>
        </p:spPr>
        <p:txBody>
          <a:bodyPr wrap="none" lIns="36000" tIns="36000" rIns="36000" bIns="36000" rtlCol="0">
            <a:spAutoFit/>
          </a:bodyPr>
          <a:lstStyle/>
          <a:p>
            <a:pPr algn="ctr"/>
            <a:r>
              <a:rPr lang="en-US" altLang="ja-JP" sz="1600" b="1" dirty="0" smtClean="0">
                <a:solidFill>
                  <a:srgbClr val="002B62"/>
                </a:solidFill>
                <a:effectLst>
                  <a:glow rad="127000">
                    <a:schemeClr val="bg1"/>
                  </a:glow>
                </a:effectLst>
              </a:rPr>
              <a:t>System</a:t>
            </a:r>
            <a:endParaRPr kumimoji="1" lang="ja-JP" altLang="en-US" sz="1600" b="1" dirty="0">
              <a:solidFill>
                <a:srgbClr val="002B62"/>
              </a:solidFill>
              <a:effectLst>
                <a:glow rad="127000">
                  <a:schemeClr val="bg1"/>
                </a:glow>
              </a:effectLst>
            </a:endParaRPr>
          </a:p>
        </p:txBody>
      </p:sp>
      <p:grpSp>
        <p:nvGrpSpPr>
          <p:cNvPr id="186" name="グループ化 185">
            <a:extLst>
              <a:ext uri="{FF2B5EF4-FFF2-40B4-BE49-F238E27FC236}">
                <a16:creationId xmlns:a16="http://schemas.microsoft.com/office/drawing/2014/main" id="{0354CE80-49FB-4388-83BA-94DF9E40A5E8}"/>
              </a:ext>
            </a:extLst>
          </p:cNvPr>
          <p:cNvGrpSpPr>
            <a:grpSpLocks noChangeAspect="1"/>
          </p:cNvGrpSpPr>
          <p:nvPr/>
        </p:nvGrpSpPr>
        <p:grpSpPr bwMode="gray">
          <a:xfrm>
            <a:off x="93578" y="3395693"/>
            <a:ext cx="709984" cy="498707"/>
            <a:chOff x="-1828973" y="2716213"/>
            <a:chExt cx="2020481" cy="1419225"/>
          </a:xfrm>
          <a:effectLst>
            <a:glow rad="38100">
              <a:schemeClr val="bg1"/>
            </a:glow>
          </a:effectLst>
        </p:grpSpPr>
        <p:sp>
          <p:nvSpPr>
            <p:cNvPr id="187" name="フリーフォーム: 図形 349">
              <a:extLst>
                <a:ext uri="{FF2B5EF4-FFF2-40B4-BE49-F238E27FC236}">
                  <a16:creationId xmlns:a16="http://schemas.microsoft.com/office/drawing/2014/main" id="{60755967-856B-4CFA-ABED-87AE21916C9D}"/>
                </a:ext>
              </a:extLst>
            </p:cNvPr>
            <p:cNvSpPr>
              <a:spLocks noChangeArrowheads="1"/>
            </p:cNvSpPr>
            <p:nvPr/>
          </p:nvSpPr>
          <p:spPr bwMode="gray">
            <a:xfrm>
              <a:off x="-1828973" y="2716213"/>
              <a:ext cx="2020481" cy="1419225"/>
            </a:xfrm>
            <a:custGeom>
              <a:avLst/>
              <a:gdLst>
                <a:gd name="connsiteX0" fmla="*/ 915581 w 2020481"/>
                <a:gd name="connsiteY0" fmla="*/ 898525 h 1419225"/>
                <a:gd name="connsiteX1" fmla="*/ 937889 w 2020481"/>
                <a:gd name="connsiteY1" fmla="*/ 930275 h 1419225"/>
                <a:gd name="connsiteX2" fmla="*/ 1157782 w 2020481"/>
                <a:gd name="connsiteY2" fmla="*/ 917575 h 1419225"/>
                <a:gd name="connsiteX3" fmla="*/ 1266135 w 2020481"/>
                <a:gd name="connsiteY3" fmla="*/ 1006475 h 1419225"/>
                <a:gd name="connsiteX4" fmla="*/ 1342619 w 2020481"/>
                <a:gd name="connsiteY4" fmla="*/ 1006475 h 1419225"/>
                <a:gd name="connsiteX5" fmla="*/ 1342619 w 2020481"/>
                <a:gd name="connsiteY5" fmla="*/ 898525 h 1419225"/>
                <a:gd name="connsiteX6" fmla="*/ 915581 w 2020481"/>
                <a:gd name="connsiteY6" fmla="*/ 898525 h 1419225"/>
                <a:gd name="connsiteX7" fmla="*/ 847905 w 2020481"/>
                <a:gd name="connsiteY7" fmla="*/ 123825 h 1419225"/>
                <a:gd name="connsiteX8" fmla="*/ 1956580 w 2020481"/>
                <a:gd name="connsiteY8" fmla="*/ 123825 h 1419225"/>
                <a:gd name="connsiteX9" fmla="*/ 1982141 w 2020481"/>
                <a:gd name="connsiteY9" fmla="*/ 149413 h 1419225"/>
                <a:gd name="connsiteX10" fmla="*/ 1982141 w 2020481"/>
                <a:gd name="connsiteY10" fmla="*/ 872278 h 1419225"/>
                <a:gd name="connsiteX11" fmla="*/ 1956580 w 2020481"/>
                <a:gd name="connsiteY11" fmla="*/ 897867 h 1419225"/>
                <a:gd name="connsiteX12" fmla="*/ 1464546 w 2020481"/>
                <a:gd name="connsiteY12" fmla="*/ 897867 h 1419225"/>
                <a:gd name="connsiteX13" fmla="*/ 1464546 w 2020481"/>
                <a:gd name="connsiteY13" fmla="*/ 1006616 h 1419225"/>
                <a:gd name="connsiteX14" fmla="*/ 1758488 w 2020481"/>
                <a:gd name="connsiteY14" fmla="*/ 1006616 h 1419225"/>
                <a:gd name="connsiteX15" fmla="*/ 1784049 w 2020481"/>
                <a:gd name="connsiteY15" fmla="*/ 1032204 h 1419225"/>
                <a:gd name="connsiteX16" fmla="*/ 1784049 w 2020481"/>
                <a:gd name="connsiteY16" fmla="*/ 1102572 h 1419225"/>
                <a:gd name="connsiteX17" fmla="*/ 1758488 w 2020481"/>
                <a:gd name="connsiteY17" fmla="*/ 1128160 h 1419225"/>
                <a:gd name="connsiteX18" fmla="*/ 1055582 w 2020481"/>
                <a:gd name="connsiteY18" fmla="*/ 1128160 h 1419225"/>
                <a:gd name="connsiteX19" fmla="*/ 889440 w 2020481"/>
                <a:gd name="connsiteY19" fmla="*/ 1140954 h 1419225"/>
                <a:gd name="connsiteX20" fmla="*/ 883050 w 2020481"/>
                <a:gd name="connsiteY20" fmla="*/ 1140954 h 1419225"/>
                <a:gd name="connsiteX21" fmla="*/ 796784 w 2020481"/>
                <a:gd name="connsiteY21" fmla="*/ 1092976 h 1419225"/>
                <a:gd name="connsiteX22" fmla="*/ 726493 w 2020481"/>
                <a:gd name="connsiteY22" fmla="*/ 987425 h 1419225"/>
                <a:gd name="connsiteX23" fmla="*/ 726493 w 2020481"/>
                <a:gd name="connsiteY23" fmla="*/ 1160145 h 1419225"/>
                <a:gd name="connsiteX24" fmla="*/ 1975751 w 2020481"/>
                <a:gd name="connsiteY24" fmla="*/ 1160145 h 1419225"/>
                <a:gd name="connsiteX25" fmla="*/ 2020481 w 2020481"/>
                <a:gd name="connsiteY25" fmla="*/ 1204924 h 1419225"/>
                <a:gd name="connsiteX26" fmla="*/ 1975751 w 2020481"/>
                <a:gd name="connsiteY26" fmla="*/ 1249704 h 1419225"/>
                <a:gd name="connsiteX27" fmla="*/ 726493 w 2020481"/>
                <a:gd name="connsiteY27" fmla="*/ 1249704 h 1419225"/>
                <a:gd name="connsiteX28" fmla="*/ 726493 w 2020481"/>
                <a:gd name="connsiteY28" fmla="*/ 1419225 h 1419225"/>
                <a:gd name="connsiteX29" fmla="*/ 240848 w 2020481"/>
                <a:gd name="connsiteY29" fmla="*/ 1419225 h 1419225"/>
                <a:gd name="connsiteX30" fmla="*/ 240848 w 2020481"/>
                <a:gd name="connsiteY30" fmla="*/ 1144153 h 1419225"/>
                <a:gd name="connsiteX31" fmla="*/ 116242 w 2020481"/>
                <a:gd name="connsiteY31" fmla="*/ 1163344 h 1419225"/>
                <a:gd name="connsiteX32" fmla="*/ 103462 w 2020481"/>
                <a:gd name="connsiteY32" fmla="*/ 1163344 h 1419225"/>
                <a:gd name="connsiteX33" fmla="*/ 17196 w 2020481"/>
                <a:gd name="connsiteY33" fmla="*/ 1118564 h 1419225"/>
                <a:gd name="connsiteX34" fmla="*/ 14001 w 2020481"/>
                <a:gd name="connsiteY34" fmla="*/ 1009815 h 1419225"/>
                <a:gd name="connsiteX35" fmla="*/ 205703 w 2020481"/>
                <a:gd name="connsiteY35" fmla="*/ 657978 h 1419225"/>
                <a:gd name="connsiteX36" fmla="*/ 240848 w 2020481"/>
                <a:gd name="connsiteY36" fmla="*/ 622794 h 1419225"/>
                <a:gd name="connsiteX37" fmla="*/ 483671 w 2020481"/>
                <a:gd name="connsiteY37" fmla="*/ 562022 h 1419225"/>
                <a:gd name="connsiteX38" fmla="*/ 726493 w 2020481"/>
                <a:gd name="connsiteY38" fmla="*/ 625993 h 1419225"/>
                <a:gd name="connsiteX39" fmla="*/ 755249 w 2020481"/>
                <a:gd name="connsiteY39" fmla="*/ 654779 h 1419225"/>
                <a:gd name="connsiteX40" fmla="*/ 822344 w 2020481"/>
                <a:gd name="connsiteY40" fmla="*/ 757132 h 1419225"/>
                <a:gd name="connsiteX41" fmla="*/ 822344 w 2020481"/>
                <a:gd name="connsiteY41" fmla="*/ 149413 h 1419225"/>
                <a:gd name="connsiteX42" fmla="*/ 847905 w 2020481"/>
                <a:gd name="connsiteY42" fmla="*/ 123825 h 1419225"/>
                <a:gd name="connsiteX43" fmla="*/ 483781 w 2020481"/>
                <a:gd name="connsiteY43" fmla="*/ 0 h 1419225"/>
                <a:gd name="connsiteX44" fmla="*/ 704444 w 2020481"/>
                <a:gd name="connsiteY44" fmla="*/ 252413 h 1419225"/>
                <a:gd name="connsiteX45" fmla="*/ 483781 w 2020481"/>
                <a:gd name="connsiteY45" fmla="*/ 504826 h 1419225"/>
                <a:gd name="connsiteX46" fmla="*/ 263118 w 2020481"/>
                <a:gd name="connsiteY46" fmla="*/ 252413 h 1419225"/>
                <a:gd name="connsiteX47" fmla="*/ 483781 w 2020481"/>
                <a:gd name="connsiteY47" fmla="*/ 0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20481" h="1419225">
                  <a:moveTo>
                    <a:pt x="915581" y="898525"/>
                  </a:moveTo>
                  <a:cubicBezTo>
                    <a:pt x="915581" y="898525"/>
                    <a:pt x="915581" y="898525"/>
                    <a:pt x="937889" y="930275"/>
                  </a:cubicBezTo>
                  <a:cubicBezTo>
                    <a:pt x="937889" y="930275"/>
                    <a:pt x="937889" y="930275"/>
                    <a:pt x="1157782" y="917575"/>
                  </a:cubicBezTo>
                  <a:cubicBezTo>
                    <a:pt x="1211958" y="914400"/>
                    <a:pt x="1259761" y="952500"/>
                    <a:pt x="1266135" y="1006475"/>
                  </a:cubicBezTo>
                  <a:cubicBezTo>
                    <a:pt x="1288443" y="1006475"/>
                    <a:pt x="1313937" y="1006475"/>
                    <a:pt x="1342619" y="1006475"/>
                  </a:cubicBezTo>
                  <a:cubicBezTo>
                    <a:pt x="1342619" y="1006475"/>
                    <a:pt x="1342619" y="1006475"/>
                    <a:pt x="1342619" y="898525"/>
                  </a:cubicBezTo>
                  <a:cubicBezTo>
                    <a:pt x="1342619" y="898525"/>
                    <a:pt x="1339432" y="898525"/>
                    <a:pt x="915581" y="898525"/>
                  </a:cubicBezTo>
                  <a:close/>
                  <a:moveTo>
                    <a:pt x="847905" y="123825"/>
                  </a:moveTo>
                  <a:cubicBezTo>
                    <a:pt x="847905" y="123825"/>
                    <a:pt x="847905" y="123825"/>
                    <a:pt x="1956580" y="123825"/>
                  </a:cubicBezTo>
                  <a:cubicBezTo>
                    <a:pt x="1972556" y="123825"/>
                    <a:pt x="1982141" y="133421"/>
                    <a:pt x="1982141" y="149413"/>
                  </a:cubicBezTo>
                  <a:cubicBezTo>
                    <a:pt x="1982141" y="149413"/>
                    <a:pt x="1982141" y="149413"/>
                    <a:pt x="1982141" y="872278"/>
                  </a:cubicBezTo>
                  <a:cubicBezTo>
                    <a:pt x="1982141" y="885073"/>
                    <a:pt x="1972556" y="897867"/>
                    <a:pt x="1956580" y="897867"/>
                  </a:cubicBezTo>
                  <a:cubicBezTo>
                    <a:pt x="1956580" y="897867"/>
                    <a:pt x="1956580" y="897867"/>
                    <a:pt x="1464546" y="897867"/>
                  </a:cubicBezTo>
                  <a:cubicBezTo>
                    <a:pt x="1464546" y="897867"/>
                    <a:pt x="1464546" y="897867"/>
                    <a:pt x="1464546" y="1006616"/>
                  </a:cubicBezTo>
                  <a:cubicBezTo>
                    <a:pt x="1464546" y="1006616"/>
                    <a:pt x="1464546" y="1006616"/>
                    <a:pt x="1758488" y="1006616"/>
                  </a:cubicBezTo>
                  <a:cubicBezTo>
                    <a:pt x="1774464" y="1006616"/>
                    <a:pt x="1784049" y="1016212"/>
                    <a:pt x="1784049" y="1032204"/>
                  </a:cubicBezTo>
                  <a:cubicBezTo>
                    <a:pt x="1784049" y="1032204"/>
                    <a:pt x="1784049" y="1032204"/>
                    <a:pt x="1784049" y="1102572"/>
                  </a:cubicBezTo>
                  <a:cubicBezTo>
                    <a:pt x="1784049" y="1118564"/>
                    <a:pt x="1774464" y="1128160"/>
                    <a:pt x="1758488" y="1128160"/>
                  </a:cubicBezTo>
                  <a:cubicBezTo>
                    <a:pt x="1758488" y="1128160"/>
                    <a:pt x="1758488" y="1128160"/>
                    <a:pt x="1055582" y="1128160"/>
                  </a:cubicBezTo>
                  <a:cubicBezTo>
                    <a:pt x="1055582" y="1128160"/>
                    <a:pt x="1055582" y="1128160"/>
                    <a:pt x="889440" y="1140954"/>
                  </a:cubicBezTo>
                  <a:cubicBezTo>
                    <a:pt x="886245" y="1140954"/>
                    <a:pt x="883050" y="1140954"/>
                    <a:pt x="883050" y="1140954"/>
                  </a:cubicBezTo>
                  <a:cubicBezTo>
                    <a:pt x="847905" y="1140954"/>
                    <a:pt x="815954" y="1121763"/>
                    <a:pt x="796784" y="1092976"/>
                  </a:cubicBezTo>
                  <a:cubicBezTo>
                    <a:pt x="796784" y="1092976"/>
                    <a:pt x="796784" y="1092976"/>
                    <a:pt x="726493" y="987425"/>
                  </a:cubicBezTo>
                  <a:cubicBezTo>
                    <a:pt x="726493" y="1048197"/>
                    <a:pt x="726493" y="1105770"/>
                    <a:pt x="726493" y="1160145"/>
                  </a:cubicBezTo>
                  <a:cubicBezTo>
                    <a:pt x="854295" y="1160145"/>
                    <a:pt x="1247283" y="1160145"/>
                    <a:pt x="1975751" y="1160145"/>
                  </a:cubicBezTo>
                  <a:cubicBezTo>
                    <a:pt x="2001311" y="1160145"/>
                    <a:pt x="2020481" y="1179336"/>
                    <a:pt x="2020481" y="1204924"/>
                  </a:cubicBezTo>
                  <a:cubicBezTo>
                    <a:pt x="2020481" y="1230513"/>
                    <a:pt x="2001311" y="1249704"/>
                    <a:pt x="1975751" y="1249704"/>
                  </a:cubicBezTo>
                  <a:cubicBezTo>
                    <a:pt x="1975751" y="1249704"/>
                    <a:pt x="1598737" y="1249704"/>
                    <a:pt x="726493" y="1249704"/>
                  </a:cubicBezTo>
                  <a:cubicBezTo>
                    <a:pt x="726493" y="1342461"/>
                    <a:pt x="726493" y="1409630"/>
                    <a:pt x="726493" y="1419225"/>
                  </a:cubicBezTo>
                  <a:cubicBezTo>
                    <a:pt x="726493" y="1419225"/>
                    <a:pt x="726493" y="1419225"/>
                    <a:pt x="240848" y="1419225"/>
                  </a:cubicBezTo>
                  <a:cubicBezTo>
                    <a:pt x="240848" y="1361652"/>
                    <a:pt x="240848" y="1259299"/>
                    <a:pt x="240848" y="1144153"/>
                  </a:cubicBezTo>
                  <a:cubicBezTo>
                    <a:pt x="240848" y="1144153"/>
                    <a:pt x="240848" y="1144153"/>
                    <a:pt x="116242" y="1163344"/>
                  </a:cubicBezTo>
                  <a:cubicBezTo>
                    <a:pt x="113047" y="1163344"/>
                    <a:pt x="106657" y="1163344"/>
                    <a:pt x="103462" y="1163344"/>
                  </a:cubicBezTo>
                  <a:cubicBezTo>
                    <a:pt x="68317" y="1163344"/>
                    <a:pt x="36366" y="1147351"/>
                    <a:pt x="17196" y="1118564"/>
                  </a:cubicBezTo>
                  <a:cubicBezTo>
                    <a:pt x="-5169" y="1086579"/>
                    <a:pt x="-5169" y="1044998"/>
                    <a:pt x="14001" y="1009815"/>
                  </a:cubicBezTo>
                  <a:cubicBezTo>
                    <a:pt x="14001" y="1009815"/>
                    <a:pt x="14001" y="1009815"/>
                    <a:pt x="205703" y="657978"/>
                  </a:cubicBezTo>
                  <a:cubicBezTo>
                    <a:pt x="215288" y="645184"/>
                    <a:pt x="224873" y="632390"/>
                    <a:pt x="240848" y="622794"/>
                  </a:cubicBezTo>
                  <a:cubicBezTo>
                    <a:pt x="240848" y="622794"/>
                    <a:pt x="285579" y="562022"/>
                    <a:pt x="483671" y="562022"/>
                  </a:cubicBezTo>
                  <a:cubicBezTo>
                    <a:pt x="681763" y="562022"/>
                    <a:pt x="726493" y="625993"/>
                    <a:pt x="726493" y="625993"/>
                  </a:cubicBezTo>
                  <a:cubicBezTo>
                    <a:pt x="739273" y="632390"/>
                    <a:pt x="748859" y="641985"/>
                    <a:pt x="755249" y="654779"/>
                  </a:cubicBezTo>
                  <a:cubicBezTo>
                    <a:pt x="755249" y="654779"/>
                    <a:pt x="755249" y="654779"/>
                    <a:pt x="822344" y="757132"/>
                  </a:cubicBezTo>
                  <a:cubicBezTo>
                    <a:pt x="822344" y="657978"/>
                    <a:pt x="822344" y="478861"/>
                    <a:pt x="822344" y="149413"/>
                  </a:cubicBezTo>
                  <a:cubicBezTo>
                    <a:pt x="822344" y="133421"/>
                    <a:pt x="835124" y="123825"/>
                    <a:pt x="847905" y="123825"/>
                  </a:cubicBezTo>
                  <a:close/>
                  <a:moveTo>
                    <a:pt x="483781" y="0"/>
                  </a:moveTo>
                  <a:cubicBezTo>
                    <a:pt x="605650" y="0"/>
                    <a:pt x="704444" y="113009"/>
                    <a:pt x="704444" y="252413"/>
                  </a:cubicBezTo>
                  <a:cubicBezTo>
                    <a:pt x="704444" y="391817"/>
                    <a:pt x="605650" y="504826"/>
                    <a:pt x="483781" y="504826"/>
                  </a:cubicBezTo>
                  <a:cubicBezTo>
                    <a:pt x="361912" y="504826"/>
                    <a:pt x="263118" y="391817"/>
                    <a:pt x="263118" y="252413"/>
                  </a:cubicBezTo>
                  <a:cubicBezTo>
                    <a:pt x="263118" y="113009"/>
                    <a:pt x="361912" y="0"/>
                    <a:pt x="483781"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p>
          </p:txBody>
        </p:sp>
        <p:sp>
          <p:nvSpPr>
            <p:cNvPr id="188" name="フリーフォーム: 図形 348">
              <a:extLst>
                <a:ext uri="{FF2B5EF4-FFF2-40B4-BE49-F238E27FC236}">
                  <a16:creationId xmlns:a16="http://schemas.microsoft.com/office/drawing/2014/main" id="{4735829D-753B-4B7D-B63B-8C680F7E38EC}"/>
                </a:ext>
              </a:extLst>
            </p:cNvPr>
            <p:cNvSpPr>
              <a:spLocks noChangeArrowheads="1"/>
            </p:cNvSpPr>
            <p:nvPr/>
          </p:nvSpPr>
          <p:spPr bwMode="gray">
            <a:xfrm>
              <a:off x="-929267" y="2933701"/>
              <a:ext cx="985838" cy="587375"/>
            </a:xfrm>
            <a:custGeom>
              <a:avLst/>
              <a:gdLst>
                <a:gd name="connsiteX0" fmla="*/ 641350 w 985838"/>
                <a:gd name="connsiteY0" fmla="*/ 334962 h 587375"/>
                <a:gd name="connsiteX1" fmla="*/ 688975 w 985838"/>
                <a:gd name="connsiteY1" fmla="*/ 473075 h 587375"/>
                <a:gd name="connsiteX2" fmla="*/ 717550 w 985838"/>
                <a:gd name="connsiteY2" fmla="*/ 441325 h 587375"/>
                <a:gd name="connsiteX3" fmla="*/ 763588 w 985838"/>
                <a:gd name="connsiteY3" fmla="*/ 485775 h 587375"/>
                <a:gd name="connsiteX4" fmla="*/ 792163 w 985838"/>
                <a:gd name="connsiteY4" fmla="*/ 457200 h 587375"/>
                <a:gd name="connsiteX5" fmla="*/ 747713 w 985838"/>
                <a:gd name="connsiteY5" fmla="*/ 412750 h 587375"/>
                <a:gd name="connsiteX6" fmla="*/ 779463 w 985838"/>
                <a:gd name="connsiteY6" fmla="*/ 382587 h 587375"/>
                <a:gd name="connsiteX7" fmla="*/ 215900 w 985838"/>
                <a:gd name="connsiteY7" fmla="*/ 146050 h 587375"/>
                <a:gd name="connsiteX8" fmla="*/ 215900 w 985838"/>
                <a:gd name="connsiteY8" fmla="*/ 444500 h 587375"/>
                <a:gd name="connsiteX9" fmla="*/ 631825 w 985838"/>
                <a:gd name="connsiteY9" fmla="*/ 444500 h 587375"/>
                <a:gd name="connsiteX10" fmla="*/ 615950 w 985838"/>
                <a:gd name="connsiteY10" fmla="*/ 400050 h 587375"/>
                <a:gd name="connsiteX11" fmla="*/ 261938 w 985838"/>
                <a:gd name="connsiteY11" fmla="*/ 400050 h 587375"/>
                <a:gd name="connsiteX12" fmla="*/ 261938 w 985838"/>
                <a:gd name="connsiteY12" fmla="*/ 192087 h 587375"/>
                <a:gd name="connsiteX13" fmla="*/ 723900 w 985838"/>
                <a:gd name="connsiteY13" fmla="*/ 192087 h 587375"/>
                <a:gd name="connsiteX14" fmla="*/ 723900 w 985838"/>
                <a:gd name="connsiteY14" fmla="*/ 315912 h 587375"/>
                <a:gd name="connsiteX15" fmla="*/ 769938 w 985838"/>
                <a:gd name="connsiteY15" fmla="*/ 331787 h 587375"/>
                <a:gd name="connsiteX16" fmla="*/ 769938 w 985838"/>
                <a:gd name="connsiteY16" fmla="*/ 146050 h 587375"/>
                <a:gd name="connsiteX17" fmla="*/ 0 w 985838"/>
                <a:gd name="connsiteY17" fmla="*/ 0 h 587375"/>
                <a:gd name="connsiteX18" fmla="*/ 985838 w 985838"/>
                <a:gd name="connsiteY18" fmla="*/ 0 h 587375"/>
                <a:gd name="connsiteX19" fmla="*/ 985838 w 985838"/>
                <a:gd name="connsiteY19" fmla="*/ 587375 h 587375"/>
                <a:gd name="connsiteX20" fmla="*/ 0 w 985838"/>
                <a:gd name="connsiteY20" fmla="*/ 5873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5838" h="587375">
                  <a:moveTo>
                    <a:pt x="641350" y="334962"/>
                  </a:moveTo>
                  <a:lnTo>
                    <a:pt x="688975" y="473075"/>
                  </a:lnTo>
                  <a:lnTo>
                    <a:pt x="717550" y="441325"/>
                  </a:lnTo>
                  <a:lnTo>
                    <a:pt x="763588" y="485775"/>
                  </a:lnTo>
                  <a:lnTo>
                    <a:pt x="792163" y="457200"/>
                  </a:lnTo>
                  <a:lnTo>
                    <a:pt x="747713" y="412750"/>
                  </a:lnTo>
                  <a:lnTo>
                    <a:pt x="779463" y="382587"/>
                  </a:lnTo>
                  <a:close/>
                  <a:moveTo>
                    <a:pt x="215900" y="146050"/>
                  </a:moveTo>
                  <a:lnTo>
                    <a:pt x="215900" y="444500"/>
                  </a:lnTo>
                  <a:lnTo>
                    <a:pt x="631825" y="444500"/>
                  </a:lnTo>
                  <a:lnTo>
                    <a:pt x="615950" y="400050"/>
                  </a:lnTo>
                  <a:lnTo>
                    <a:pt x="261938" y="400050"/>
                  </a:lnTo>
                  <a:lnTo>
                    <a:pt x="261938" y="192087"/>
                  </a:lnTo>
                  <a:lnTo>
                    <a:pt x="723900" y="192087"/>
                  </a:lnTo>
                  <a:lnTo>
                    <a:pt x="723900" y="315912"/>
                  </a:lnTo>
                  <a:lnTo>
                    <a:pt x="769938" y="331787"/>
                  </a:lnTo>
                  <a:lnTo>
                    <a:pt x="769938" y="146050"/>
                  </a:lnTo>
                  <a:close/>
                  <a:moveTo>
                    <a:pt x="0" y="0"/>
                  </a:moveTo>
                  <a:lnTo>
                    <a:pt x="985838" y="0"/>
                  </a:lnTo>
                  <a:lnTo>
                    <a:pt x="985838" y="587375"/>
                  </a:lnTo>
                  <a:lnTo>
                    <a:pt x="0" y="5873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p>
          </p:txBody>
        </p:sp>
      </p:grpSp>
      <p:grpSp>
        <p:nvGrpSpPr>
          <p:cNvPr id="101" name="グループ化 100"/>
          <p:cNvGrpSpPr>
            <a:grpSpLocks noChangeAspect="1"/>
          </p:cNvGrpSpPr>
          <p:nvPr/>
        </p:nvGrpSpPr>
        <p:grpSpPr>
          <a:xfrm rot="1800000">
            <a:off x="89224" y="2744845"/>
            <a:ext cx="1060997" cy="318128"/>
            <a:chOff x="8008570" y="5044382"/>
            <a:chExt cx="748244" cy="224353"/>
          </a:xfrm>
          <a:effectLst>
            <a:glow rad="38100">
              <a:schemeClr val="bg1"/>
            </a:glow>
            <a:outerShdw blurRad="50800" dist="38100" dir="2700000" algn="tl" rotWithShape="0">
              <a:prstClr val="black">
                <a:alpha val="40000"/>
              </a:prstClr>
            </a:outerShdw>
          </a:effectLst>
        </p:grpSpPr>
        <p:sp>
          <p:nvSpPr>
            <p:cNvPr id="103" name="フリーフォーム 102"/>
            <p:cNvSpPr/>
            <p:nvPr/>
          </p:nvSpPr>
          <p:spPr bwMode="auto">
            <a:xfrm>
              <a:off x="8008570" y="5044382"/>
              <a:ext cx="748244" cy="224353"/>
            </a:xfrm>
            <a:custGeom>
              <a:avLst/>
              <a:gdLst>
                <a:gd name="connsiteX0" fmla="*/ 584774 w 748244"/>
                <a:gd name="connsiteY0" fmla="*/ 131 h 224353"/>
                <a:gd name="connsiteX1" fmla="*/ 605214 w 748244"/>
                <a:gd name="connsiteY1" fmla="*/ 10924 h 224353"/>
                <a:gd name="connsiteX2" fmla="*/ 601243 w 748244"/>
                <a:gd name="connsiteY2" fmla="*/ 53449 h 224353"/>
                <a:gd name="connsiteX3" fmla="*/ 594628 w 748244"/>
                <a:gd name="connsiteY3" fmla="*/ 58934 h 224353"/>
                <a:gd name="connsiteX4" fmla="*/ 724533 w 748244"/>
                <a:gd name="connsiteY4" fmla="*/ 58934 h 224353"/>
                <a:gd name="connsiteX5" fmla="*/ 748244 w 748244"/>
                <a:gd name="connsiteY5" fmla="*/ 82645 h 224353"/>
                <a:gd name="connsiteX6" fmla="*/ 724533 w 748244"/>
                <a:gd name="connsiteY6" fmla="*/ 106356 h 224353"/>
                <a:gd name="connsiteX7" fmla="*/ 653736 w 748244"/>
                <a:gd name="connsiteY7" fmla="*/ 106356 h 224353"/>
                <a:gd name="connsiteX8" fmla="*/ 654045 w 748244"/>
                <a:gd name="connsiteY8" fmla="*/ 106695 h 224353"/>
                <a:gd name="connsiteX9" fmla="*/ 659352 w 748244"/>
                <a:gd name="connsiteY9" fmla="*/ 121480 h 224353"/>
                <a:gd name="connsiteX10" fmla="*/ 643021 w 748244"/>
                <a:gd name="connsiteY10" fmla="*/ 143679 h 224353"/>
                <a:gd name="connsiteX11" fmla="*/ 640920 w 748244"/>
                <a:gd name="connsiteY11" fmla="*/ 144219 h 224353"/>
                <a:gd name="connsiteX12" fmla="*/ 640920 w 748244"/>
                <a:gd name="connsiteY12" fmla="*/ 144219 h 224353"/>
                <a:gd name="connsiteX13" fmla="*/ 649549 w 748244"/>
                <a:gd name="connsiteY13" fmla="*/ 162515 h 224353"/>
                <a:gd name="connsiteX14" fmla="*/ 630617 w 748244"/>
                <a:gd name="connsiteY14" fmla="*/ 185744 h 224353"/>
                <a:gd name="connsiteX15" fmla="*/ 629270 w 748244"/>
                <a:gd name="connsiteY15" fmla="*/ 185950 h 224353"/>
                <a:gd name="connsiteX16" fmla="*/ 630803 w 748244"/>
                <a:gd name="connsiteY16" fmla="*/ 187343 h 224353"/>
                <a:gd name="connsiteX17" fmla="*/ 637153 w 748244"/>
                <a:gd name="connsiteY17" fmla="*/ 202673 h 224353"/>
                <a:gd name="connsiteX18" fmla="*/ 615473 w 748244"/>
                <a:gd name="connsiteY18" fmla="*/ 224353 h 224353"/>
                <a:gd name="connsiteX19" fmla="*/ 570040 w 748244"/>
                <a:gd name="connsiteY19" fmla="*/ 224353 h 224353"/>
                <a:gd name="connsiteX20" fmla="*/ 517441 w 748244"/>
                <a:gd name="connsiteY20" fmla="*/ 224353 h 224353"/>
                <a:gd name="connsiteX21" fmla="*/ 517438 w 748244"/>
                <a:gd name="connsiteY21" fmla="*/ 224352 h 224353"/>
                <a:gd name="connsiteX22" fmla="*/ 82535 w 748244"/>
                <a:gd name="connsiteY22" fmla="*/ 224352 h 224353"/>
                <a:gd name="connsiteX23" fmla="*/ 0 w 748244"/>
                <a:gd name="connsiteY23" fmla="*/ 141817 h 224353"/>
                <a:gd name="connsiteX24" fmla="*/ 82535 w 748244"/>
                <a:gd name="connsiteY24" fmla="*/ 59282 h 224353"/>
                <a:gd name="connsiteX25" fmla="*/ 499442 w 748244"/>
                <a:gd name="connsiteY25" fmla="*/ 59282 h 224353"/>
                <a:gd name="connsiteX26" fmla="*/ 562689 w 748244"/>
                <a:gd name="connsiteY26" fmla="*/ 6953 h 224353"/>
                <a:gd name="connsiteX27" fmla="*/ 584774 w 748244"/>
                <a:gd name="connsiteY27" fmla="*/ 131 h 2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48244" h="224353">
                  <a:moveTo>
                    <a:pt x="584774" y="131"/>
                  </a:moveTo>
                  <a:cubicBezTo>
                    <a:pt x="592470" y="850"/>
                    <a:pt x="599891" y="4504"/>
                    <a:pt x="605214" y="10924"/>
                  </a:cubicBezTo>
                  <a:cubicBezTo>
                    <a:pt x="615861" y="23763"/>
                    <a:pt x="614083" y="42802"/>
                    <a:pt x="601243" y="53449"/>
                  </a:cubicBezTo>
                  <a:lnTo>
                    <a:pt x="594628" y="58934"/>
                  </a:lnTo>
                  <a:lnTo>
                    <a:pt x="724533" y="58934"/>
                  </a:lnTo>
                  <a:cubicBezTo>
                    <a:pt x="737628" y="58934"/>
                    <a:pt x="748244" y="69550"/>
                    <a:pt x="748244" y="82645"/>
                  </a:cubicBezTo>
                  <a:cubicBezTo>
                    <a:pt x="748244" y="95740"/>
                    <a:pt x="737628" y="106356"/>
                    <a:pt x="724533" y="106356"/>
                  </a:cubicBezTo>
                  <a:lnTo>
                    <a:pt x="653736" y="106356"/>
                  </a:lnTo>
                  <a:lnTo>
                    <a:pt x="654045" y="106695"/>
                  </a:lnTo>
                  <a:cubicBezTo>
                    <a:pt x="657360" y="110713"/>
                    <a:pt x="659352" y="115864"/>
                    <a:pt x="659352" y="121480"/>
                  </a:cubicBezTo>
                  <a:cubicBezTo>
                    <a:pt x="659352" y="131910"/>
                    <a:pt x="652482" y="140736"/>
                    <a:pt x="643021" y="143679"/>
                  </a:cubicBezTo>
                  <a:lnTo>
                    <a:pt x="640920" y="144219"/>
                  </a:lnTo>
                  <a:cubicBezTo>
                    <a:pt x="640920" y="144219"/>
                    <a:pt x="640920" y="144219"/>
                    <a:pt x="640920" y="144219"/>
                  </a:cubicBezTo>
                  <a:cubicBezTo>
                    <a:pt x="646190" y="148568"/>
                    <a:pt x="649549" y="155149"/>
                    <a:pt x="649549" y="162515"/>
                  </a:cubicBezTo>
                  <a:cubicBezTo>
                    <a:pt x="649549" y="173974"/>
                    <a:pt x="641421" y="183533"/>
                    <a:pt x="630617" y="185744"/>
                  </a:cubicBezTo>
                  <a:lnTo>
                    <a:pt x="629270" y="185950"/>
                  </a:lnTo>
                  <a:lnTo>
                    <a:pt x="630803" y="187343"/>
                  </a:lnTo>
                  <a:cubicBezTo>
                    <a:pt x="634727" y="191266"/>
                    <a:pt x="637153" y="196686"/>
                    <a:pt x="637153" y="202673"/>
                  </a:cubicBezTo>
                  <a:cubicBezTo>
                    <a:pt x="637153" y="214646"/>
                    <a:pt x="627447" y="224353"/>
                    <a:pt x="615473" y="224353"/>
                  </a:cubicBezTo>
                  <a:cubicBezTo>
                    <a:pt x="600329" y="224353"/>
                    <a:pt x="585185" y="224353"/>
                    <a:pt x="570040" y="224353"/>
                  </a:cubicBezTo>
                  <a:lnTo>
                    <a:pt x="517441" y="224353"/>
                  </a:lnTo>
                  <a:lnTo>
                    <a:pt x="517438" y="224352"/>
                  </a:lnTo>
                  <a:lnTo>
                    <a:pt x="82535" y="224352"/>
                  </a:lnTo>
                  <a:cubicBezTo>
                    <a:pt x="36952" y="224352"/>
                    <a:pt x="0" y="187400"/>
                    <a:pt x="0" y="141817"/>
                  </a:cubicBezTo>
                  <a:cubicBezTo>
                    <a:pt x="0" y="96234"/>
                    <a:pt x="36952" y="59282"/>
                    <a:pt x="82535" y="59282"/>
                  </a:cubicBezTo>
                  <a:lnTo>
                    <a:pt x="499442" y="59282"/>
                  </a:lnTo>
                  <a:lnTo>
                    <a:pt x="562689" y="6953"/>
                  </a:lnTo>
                  <a:cubicBezTo>
                    <a:pt x="569109" y="1630"/>
                    <a:pt x="577079" y="-588"/>
                    <a:pt x="584774" y="131"/>
                  </a:cubicBezTo>
                  <a:close/>
                </a:path>
              </a:pathLst>
            </a:custGeom>
            <a:solidFill>
              <a:schemeClr val="accent2">
                <a:lumMod val="50000"/>
                <a:lumOff val="5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4" name="フリーフォーム 103"/>
            <p:cNvSpPr/>
            <p:nvPr/>
          </p:nvSpPr>
          <p:spPr bwMode="auto">
            <a:xfrm>
              <a:off x="8484543" y="5052838"/>
              <a:ext cx="261275" cy="207319"/>
            </a:xfrm>
            <a:custGeom>
              <a:avLst/>
              <a:gdLst>
                <a:gd name="connsiteX0" fmla="*/ 99182 w 269507"/>
                <a:gd name="connsiteY0" fmla="*/ 183558 h 213851"/>
                <a:gd name="connsiteX1" fmla="*/ 142789 w 269507"/>
                <a:gd name="connsiteY1" fmla="*/ 183558 h 213851"/>
                <a:gd name="connsiteX2" fmla="*/ 158086 w 269507"/>
                <a:gd name="connsiteY2" fmla="*/ 198704 h 213851"/>
                <a:gd name="connsiteX3" fmla="*/ 142789 w 269507"/>
                <a:gd name="connsiteY3" fmla="*/ 213851 h 213851"/>
                <a:gd name="connsiteX4" fmla="*/ 99182 w 269507"/>
                <a:gd name="connsiteY4" fmla="*/ 213851 h 213851"/>
                <a:gd name="connsiteX5" fmla="*/ 83884 w 269507"/>
                <a:gd name="connsiteY5" fmla="*/ 198704 h 213851"/>
                <a:gd name="connsiteX6" fmla="*/ 99182 w 269507"/>
                <a:gd name="connsiteY6" fmla="*/ 183558 h 213851"/>
                <a:gd name="connsiteX7" fmla="*/ 99467 w 269507"/>
                <a:gd name="connsiteY7" fmla="*/ 143253 h 213851"/>
                <a:gd name="connsiteX8" fmla="*/ 154239 w 269507"/>
                <a:gd name="connsiteY8" fmla="*/ 143253 h 213851"/>
                <a:gd name="connsiteX9" fmla="*/ 169537 w 269507"/>
                <a:gd name="connsiteY9" fmla="*/ 158399 h 213851"/>
                <a:gd name="connsiteX10" fmla="*/ 154239 w 269507"/>
                <a:gd name="connsiteY10" fmla="*/ 173546 h 213851"/>
                <a:gd name="connsiteX11" fmla="*/ 99467 w 269507"/>
                <a:gd name="connsiteY11" fmla="*/ 173546 h 213851"/>
                <a:gd name="connsiteX12" fmla="*/ 84169 w 269507"/>
                <a:gd name="connsiteY12" fmla="*/ 158399 h 213851"/>
                <a:gd name="connsiteX13" fmla="*/ 99467 w 269507"/>
                <a:gd name="connsiteY13" fmla="*/ 143253 h 213851"/>
                <a:gd name="connsiteX14" fmla="*/ 99165 w 269507"/>
                <a:gd name="connsiteY14" fmla="*/ 101985 h 213851"/>
                <a:gd name="connsiteX15" fmla="*/ 164177 w 269507"/>
                <a:gd name="connsiteY15" fmla="*/ 101985 h 213851"/>
                <a:gd name="connsiteX16" fmla="*/ 179475 w 269507"/>
                <a:gd name="connsiteY16" fmla="*/ 117132 h 213851"/>
                <a:gd name="connsiteX17" fmla="*/ 164177 w 269507"/>
                <a:gd name="connsiteY17" fmla="*/ 132278 h 213851"/>
                <a:gd name="connsiteX18" fmla="*/ 99165 w 269507"/>
                <a:gd name="connsiteY18" fmla="*/ 132278 h 213851"/>
                <a:gd name="connsiteX19" fmla="*/ 83867 w 269507"/>
                <a:gd name="connsiteY19" fmla="*/ 117132 h 213851"/>
                <a:gd name="connsiteX20" fmla="*/ 99165 w 269507"/>
                <a:gd name="connsiteY20" fmla="*/ 101985 h 213851"/>
                <a:gd name="connsiteX21" fmla="*/ 111155 w 269507"/>
                <a:gd name="connsiteY21" fmla="*/ 97 h 213851"/>
                <a:gd name="connsiteX22" fmla="*/ 126465 w 269507"/>
                <a:gd name="connsiteY22" fmla="*/ 8101 h 213851"/>
                <a:gd name="connsiteX23" fmla="*/ 123491 w 269507"/>
                <a:gd name="connsiteY23" fmla="*/ 39639 h 213851"/>
                <a:gd name="connsiteX24" fmla="*/ 97818 w 269507"/>
                <a:gd name="connsiteY24" fmla="*/ 60716 h 213851"/>
                <a:gd name="connsiteX25" fmla="*/ 97921 w 269507"/>
                <a:gd name="connsiteY25" fmla="*/ 60716 h 213851"/>
                <a:gd name="connsiteX26" fmla="*/ 93848 w 269507"/>
                <a:gd name="connsiteY26" fmla="*/ 64056 h 213851"/>
                <a:gd name="connsiteX27" fmla="*/ 93240 w 269507"/>
                <a:gd name="connsiteY27" fmla="*/ 70189 h 213851"/>
                <a:gd name="connsiteX28" fmla="*/ 99374 w 269507"/>
                <a:gd name="connsiteY28" fmla="*/ 70797 h 213851"/>
                <a:gd name="connsiteX29" fmla="*/ 111671 w 269507"/>
                <a:gd name="connsiteY29" fmla="*/ 60716 h 213851"/>
                <a:gd name="connsiteX30" fmla="*/ 254056 w 269507"/>
                <a:gd name="connsiteY30" fmla="*/ 60716 h 213851"/>
                <a:gd name="connsiteX31" fmla="*/ 269507 w 269507"/>
                <a:gd name="connsiteY31" fmla="*/ 76014 h 213851"/>
                <a:gd name="connsiteX32" fmla="*/ 254056 w 269507"/>
                <a:gd name="connsiteY32" fmla="*/ 91312 h 213851"/>
                <a:gd name="connsiteX33" fmla="*/ 98656 w 269507"/>
                <a:gd name="connsiteY33" fmla="*/ 91513 h 213851"/>
                <a:gd name="connsiteX34" fmla="*/ 74680 w 269507"/>
                <a:gd name="connsiteY34" fmla="*/ 115252 h 213851"/>
                <a:gd name="connsiteX35" fmla="*/ 87227 w 269507"/>
                <a:gd name="connsiteY35" fmla="*/ 136125 h 213851"/>
                <a:gd name="connsiteX36" fmla="*/ 87400 w 269507"/>
                <a:gd name="connsiteY36" fmla="*/ 136207 h 213851"/>
                <a:gd name="connsiteX37" fmla="*/ 85947 w 269507"/>
                <a:gd name="connsiteY37" fmla="*/ 137081 h 213851"/>
                <a:gd name="connsiteX38" fmla="*/ 75164 w 269507"/>
                <a:gd name="connsiteY38" fmla="*/ 157161 h 213851"/>
                <a:gd name="connsiteX39" fmla="*/ 85947 w 269507"/>
                <a:gd name="connsiteY39" fmla="*/ 177241 h 213851"/>
                <a:gd name="connsiteX40" fmla="*/ 87712 w 269507"/>
                <a:gd name="connsiteY40" fmla="*/ 178302 h 213851"/>
                <a:gd name="connsiteX41" fmla="*/ 86868 w 269507"/>
                <a:gd name="connsiteY41" fmla="*/ 178705 h 213851"/>
                <a:gd name="connsiteX42" fmla="*/ 75164 w 269507"/>
                <a:gd name="connsiteY42" fmla="*/ 198174 h 213851"/>
                <a:gd name="connsiteX43" fmla="*/ 80271 w 269507"/>
                <a:gd name="connsiteY43" fmla="*/ 212258 h 213851"/>
                <a:gd name="connsiteX44" fmla="*/ 81233 w 269507"/>
                <a:gd name="connsiteY44" fmla="*/ 213306 h 213851"/>
                <a:gd name="connsiteX45" fmla="*/ 43602 w 269507"/>
                <a:gd name="connsiteY45" fmla="*/ 213306 h 213851"/>
                <a:gd name="connsiteX46" fmla="*/ 0 w 269507"/>
                <a:gd name="connsiteY46" fmla="*/ 170136 h 213851"/>
                <a:gd name="connsiteX47" fmla="*/ 0 w 269507"/>
                <a:gd name="connsiteY47" fmla="*/ 103986 h 213851"/>
                <a:gd name="connsiteX48" fmla="*/ 12771 w 269507"/>
                <a:gd name="connsiteY48" fmla="*/ 73459 h 213851"/>
                <a:gd name="connsiteX49" fmla="*/ 18050 w 269507"/>
                <a:gd name="connsiteY49" fmla="*/ 68011 h 213851"/>
                <a:gd name="connsiteX50" fmla="*/ 94612 w 269507"/>
                <a:gd name="connsiteY50" fmla="*/ 5156 h 213851"/>
                <a:gd name="connsiteX51" fmla="*/ 111155 w 269507"/>
                <a:gd name="connsiteY51" fmla="*/ 97 h 21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9507" h="213851">
                  <a:moveTo>
                    <a:pt x="99182" y="183558"/>
                  </a:moveTo>
                  <a:lnTo>
                    <a:pt x="142789" y="183558"/>
                  </a:lnTo>
                  <a:cubicBezTo>
                    <a:pt x="151237" y="183558"/>
                    <a:pt x="158086" y="190339"/>
                    <a:pt x="158086" y="198704"/>
                  </a:cubicBezTo>
                  <a:cubicBezTo>
                    <a:pt x="158086" y="207069"/>
                    <a:pt x="151237" y="213851"/>
                    <a:pt x="142789" y="213851"/>
                  </a:cubicBezTo>
                  <a:lnTo>
                    <a:pt x="99182" y="213851"/>
                  </a:lnTo>
                  <a:cubicBezTo>
                    <a:pt x="90733" y="213851"/>
                    <a:pt x="83884" y="207069"/>
                    <a:pt x="83884" y="198704"/>
                  </a:cubicBezTo>
                  <a:cubicBezTo>
                    <a:pt x="83884" y="190339"/>
                    <a:pt x="90733" y="183558"/>
                    <a:pt x="99182" y="183558"/>
                  </a:cubicBezTo>
                  <a:close/>
                  <a:moveTo>
                    <a:pt x="99467" y="143253"/>
                  </a:moveTo>
                  <a:lnTo>
                    <a:pt x="154239" y="143253"/>
                  </a:lnTo>
                  <a:cubicBezTo>
                    <a:pt x="162688" y="143253"/>
                    <a:pt x="169537" y="150034"/>
                    <a:pt x="169537" y="158399"/>
                  </a:cubicBezTo>
                  <a:cubicBezTo>
                    <a:pt x="169537" y="166764"/>
                    <a:pt x="162688" y="173546"/>
                    <a:pt x="154239" y="173546"/>
                  </a:cubicBezTo>
                  <a:lnTo>
                    <a:pt x="99467" y="173546"/>
                  </a:lnTo>
                  <a:cubicBezTo>
                    <a:pt x="91018" y="173546"/>
                    <a:pt x="84169" y="166764"/>
                    <a:pt x="84169" y="158399"/>
                  </a:cubicBezTo>
                  <a:cubicBezTo>
                    <a:pt x="84169" y="150034"/>
                    <a:pt x="91018" y="143253"/>
                    <a:pt x="99467" y="143253"/>
                  </a:cubicBezTo>
                  <a:close/>
                  <a:moveTo>
                    <a:pt x="99165" y="101985"/>
                  </a:moveTo>
                  <a:lnTo>
                    <a:pt x="164177" y="101985"/>
                  </a:lnTo>
                  <a:cubicBezTo>
                    <a:pt x="172626" y="101985"/>
                    <a:pt x="179475" y="108766"/>
                    <a:pt x="179475" y="117132"/>
                  </a:cubicBezTo>
                  <a:cubicBezTo>
                    <a:pt x="179475" y="125497"/>
                    <a:pt x="172626" y="132278"/>
                    <a:pt x="164177" y="132278"/>
                  </a:cubicBezTo>
                  <a:lnTo>
                    <a:pt x="99165" y="132278"/>
                  </a:lnTo>
                  <a:cubicBezTo>
                    <a:pt x="90716" y="132278"/>
                    <a:pt x="83867" y="125497"/>
                    <a:pt x="83867" y="117132"/>
                  </a:cubicBezTo>
                  <a:cubicBezTo>
                    <a:pt x="83867" y="108766"/>
                    <a:pt x="90716" y="101985"/>
                    <a:pt x="99165" y="101985"/>
                  </a:cubicBezTo>
                  <a:close/>
                  <a:moveTo>
                    <a:pt x="111155" y="97"/>
                  </a:moveTo>
                  <a:cubicBezTo>
                    <a:pt x="116919" y="630"/>
                    <a:pt x="122478" y="3340"/>
                    <a:pt x="126465" y="8101"/>
                  </a:cubicBezTo>
                  <a:cubicBezTo>
                    <a:pt x="134440" y="17623"/>
                    <a:pt x="133108" y="31743"/>
                    <a:pt x="123491" y="39639"/>
                  </a:cubicBezTo>
                  <a:lnTo>
                    <a:pt x="97818" y="60716"/>
                  </a:lnTo>
                  <a:lnTo>
                    <a:pt x="97921" y="60716"/>
                  </a:lnTo>
                  <a:lnTo>
                    <a:pt x="93848" y="64056"/>
                  </a:lnTo>
                  <a:cubicBezTo>
                    <a:pt x="91986" y="65582"/>
                    <a:pt x="91714" y="68328"/>
                    <a:pt x="93240" y="70189"/>
                  </a:cubicBezTo>
                  <a:cubicBezTo>
                    <a:pt x="94766" y="72051"/>
                    <a:pt x="97513" y="72323"/>
                    <a:pt x="99374" y="70797"/>
                  </a:cubicBezTo>
                  <a:lnTo>
                    <a:pt x="111671" y="60716"/>
                  </a:lnTo>
                  <a:lnTo>
                    <a:pt x="254056" y="60716"/>
                  </a:lnTo>
                  <a:cubicBezTo>
                    <a:pt x="262589" y="60716"/>
                    <a:pt x="269507" y="67565"/>
                    <a:pt x="269507" y="76014"/>
                  </a:cubicBezTo>
                  <a:cubicBezTo>
                    <a:pt x="269507" y="84463"/>
                    <a:pt x="262589" y="91312"/>
                    <a:pt x="254056" y="91312"/>
                  </a:cubicBezTo>
                  <a:cubicBezTo>
                    <a:pt x="202256" y="91379"/>
                    <a:pt x="150456" y="91446"/>
                    <a:pt x="98656" y="91513"/>
                  </a:cubicBezTo>
                  <a:cubicBezTo>
                    <a:pt x="85414" y="91513"/>
                    <a:pt x="74680" y="102141"/>
                    <a:pt x="74680" y="115252"/>
                  </a:cubicBezTo>
                  <a:cubicBezTo>
                    <a:pt x="74680" y="124265"/>
                    <a:pt x="79753" y="132105"/>
                    <a:pt x="87227" y="136125"/>
                  </a:cubicBezTo>
                  <a:lnTo>
                    <a:pt x="87400" y="136207"/>
                  </a:lnTo>
                  <a:lnTo>
                    <a:pt x="85947" y="137081"/>
                  </a:lnTo>
                  <a:cubicBezTo>
                    <a:pt x="79442" y="141433"/>
                    <a:pt x="75164" y="148802"/>
                    <a:pt x="75164" y="157161"/>
                  </a:cubicBezTo>
                  <a:cubicBezTo>
                    <a:pt x="75164" y="165520"/>
                    <a:pt x="79442" y="172889"/>
                    <a:pt x="85947" y="177241"/>
                  </a:cubicBezTo>
                  <a:lnTo>
                    <a:pt x="87712" y="178302"/>
                  </a:lnTo>
                  <a:lnTo>
                    <a:pt x="86868" y="178705"/>
                  </a:lnTo>
                  <a:cubicBezTo>
                    <a:pt x="79897" y="182454"/>
                    <a:pt x="75164" y="189767"/>
                    <a:pt x="75164" y="198174"/>
                  </a:cubicBezTo>
                  <a:cubicBezTo>
                    <a:pt x="75164" y="203524"/>
                    <a:pt x="77081" y="208430"/>
                    <a:pt x="80271" y="212258"/>
                  </a:cubicBezTo>
                  <a:lnTo>
                    <a:pt x="81233" y="213306"/>
                  </a:lnTo>
                  <a:lnTo>
                    <a:pt x="43602" y="213306"/>
                  </a:lnTo>
                  <a:cubicBezTo>
                    <a:pt x="19522" y="213306"/>
                    <a:pt x="0" y="193978"/>
                    <a:pt x="0" y="170136"/>
                  </a:cubicBezTo>
                  <a:lnTo>
                    <a:pt x="0" y="103986"/>
                  </a:lnTo>
                  <a:cubicBezTo>
                    <a:pt x="0" y="92065"/>
                    <a:pt x="4880" y="81272"/>
                    <a:pt x="12771" y="73459"/>
                  </a:cubicBezTo>
                  <a:lnTo>
                    <a:pt x="18050" y="68011"/>
                  </a:lnTo>
                  <a:lnTo>
                    <a:pt x="94612" y="5156"/>
                  </a:lnTo>
                  <a:cubicBezTo>
                    <a:pt x="99421" y="1208"/>
                    <a:pt x="105391" y="-436"/>
                    <a:pt x="111155" y="97"/>
                  </a:cubicBezTo>
                  <a:close/>
                </a:path>
              </a:pathLst>
            </a:custGeom>
            <a:solidFill>
              <a:schemeClr val="bg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atin typeface="+mj-ea"/>
                <a:ea typeface="+mj-ea"/>
              </a:endParaRPr>
            </a:p>
          </p:txBody>
        </p:sp>
        <p:sp>
          <p:nvSpPr>
            <p:cNvPr id="105" name="テキスト ボックス 104"/>
            <p:cNvSpPr txBox="1"/>
            <p:nvPr/>
          </p:nvSpPr>
          <p:spPr>
            <a:xfrm>
              <a:off x="8088845" y="5142335"/>
              <a:ext cx="362356" cy="91221"/>
            </a:xfrm>
            <a:custGeom>
              <a:avLst/>
              <a:gdLst/>
              <a:ahLst/>
              <a:cxnLst/>
              <a:rect l="l" t="t" r="r" b="b"/>
              <a:pathLst>
                <a:path w="424611" h="106893">
                  <a:moveTo>
                    <a:pt x="20512" y="18247"/>
                  </a:moveTo>
                  <a:cubicBezTo>
                    <a:pt x="20512" y="30003"/>
                    <a:pt x="20512" y="41759"/>
                    <a:pt x="20512" y="53515"/>
                  </a:cubicBezTo>
                  <a:cubicBezTo>
                    <a:pt x="22346" y="53515"/>
                    <a:pt x="24180" y="53515"/>
                    <a:pt x="26015" y="53515"/>
                  </a:cubicBezTo>
                  <a:cubicBezTo>
                    <a:pt x="36354" y="53515"/>
                    <a:pt x="43201" y="51960"/>
                    <a:pt x="46557" y="48851"/>
                  </a:cubicBezTo>
                  <a:cubicBezTo>
                    <a:pt x="49913" y="45742"/>
                    <a:pt x="51591" y="40965"/>
                    <a:pt x="51591" y="34519"/>
                  </a:cubicBezTo>
                  <a:cubicBezTo>
                    <a:pt x="51591" y="29209"/>
                    <a:pt x="49976" y="25169"/>
                    <a:pt x="46745" y="22400"/>
                  </a:cubicBezTo>
                  <a:cubicBezTo>
                    <a:pt x="43514" y="19631"/>
                    <a:pt x="37125" y="18247"/>
                    <a:pt x="27578" y="18247"/>
                  </a:cubicBezTo>
                  <a:cubicBezTo>
                    <a:pt x="25222" y="18247"/>
                    <a:pt x="22867" y="18247"/>
                    <a:pt x="20512" y="18247"/>
                  </a:cubicBezTo>
                  <a:close/>
                  <a:moveTo>
                    <a:pt x="125528" y="16204"/>
                  </a:moveTo>
                  <a:cubicBezTo>
                    <a:pt x="118066" y="16204"/>
                    <a:pt x="112125" y="19450"/>
                    <a:pt x="107706" y="25941"/>
                  </a:cubicBezTo>
                  <a:cubicBezTo>
                    <a:pt x="103287" y="32431"/>
                    <a:pt x="101077" y="41623"/>
                    <a:pt x="101077" y="53515"/>
                  </a:cubicBezTo>
                  <a:cubicBezTo>
                    <a:pt x="101077" y="65362"/>
                    <a:pt x="103287" y="74519"/>
                    <a:pt x="107706" y="80987"/>
                  </a:cubicBezTo>
                  <a:cubicBezTo>
                    <a:pt x="112125" y="87455"/>
                    <a:pt x="118066" y="90689"/>
                    <a:pt x="125528" y="90689"/>
                  </a:cubicBezTo>
                  <a:cubicBezTo>
                    <a:pt x="132949" y="90689"/>
                    <a:pt x="138869" y="87432"/>
                    <a:pt x="143288" y="80919"/>
                  </a:cubicBezTo>
                  <a:cubicBezTo>
                    <a:pt x="147707" y="74405"/>
                    <a:pt x="149917" y="65248"/>
                    <a:pt x="149917" y="53447"/>
                  </a:cubicBezTo>
                  <a:cubicBezTo>
                    <a:pt x="149917" y="41600"/>
                    <a:pt x="147718" y="32431"/>
                    <a:pt x="143319" y="25941"/>
                  </a:cubicBezTo>
                  <a:cubicBezTo>
                    <a:pt x="138921" y="19450"/>
                    <a:pt x="132991" y="16204"/>
                    <a:pt x="125528" y="16204"/>
                  </a:cubicBezTo>
                  <a:close/>
                  <a:moveTo>
                    <a:pt x="342065" y="2111"/>
                  </a:moveTo>
                  <a:cubicBezTo>
                    <a:pt x="369581" y="2111"/>
                    <a:pt x="397096" y="2111"/>
                    <a:pt x="424611" y="2111"/>
                  </a:cubicBezTo>
                  <a:cubicBezTo>
                    <a:pt x="424611" y="7785"/>
                    <a:pt x="424611" y="13458"/>
                    <a:pt x="424611" y="19132"/>
                  </a:cubicBezTo>
                  <a:cubicBezTo>
                    <a:pt x="414293" y="19132"/>
                    <a:pt x="403975" y="19132"/>
                    <a:pt x="393656" y="19132"/>
                  </a:cubicBezTo>
                  <a:cubicBezTo>
                    <a:pt x="393656" y="47660"/>
                    <a:pt x="393656" y="76187"/>
                    <a:pt x="393656" y="104715"/>
                  </a:cubicBezTo>
                  <a:cubicBezTo>
                    <a:pt x="386778" y="104715"/>
                    <a:pt x="379899" y="104715"/>
                    <a:pt x="373020" y="104715"/>
                  </a:cubicBezTo>
                  <a:cubicBezTo>
                    <a:pt x="373020" y="76187"/>
                    <a:pt x="373020" y="47660"/>
                    <a:pt x="373020" y="19132"/>
                  </a:cubicBezTo>
                  <a:cubicBezTo>
                    <a:pt x="362702" y="19132"/>
                    <a:pt x="352384" y="19132"/>
                    <a:pt x="342065" y="19132"/>
                  </a:cubicBezTo>
                  <a:cubicBezTo>
                    <a:pt x="342065" y="13458"/>
                    <a:pt x="342065" y="7785"/>
                    <a:pt x="342065" y="2111"/>
                  </a:cubicBezTo>
                  <a:close/>
                  <a:moveTo>
                    <a:pt x="250806" y="2111"/>
                  </a:moveTo>
                  <a:cubicBezTo>
                    <a:pt x="259144" y="2111"/>
                    <a:pt x="267482" y="2111"/>
                    <a:pt x="275820" y="2111"/>
                  </a:cubicBezTo>
                  <a:cubicBezTo>
                    <a:pt x="288202" y="24216"/>
                    <a:pt x="300584" y="46321"/>
                    <a:pt x="312966" y="68425"/>
                  </a:cubicBezTo>
                  <a:cubicBezTo>
                    <a:pt x="312966" y="46321"/>
                    <a:pt x="312966" y="24216"/>
                    <a:pt x="312966" y="2111"/>
                  </a:cubicBezTo>
                  <a:cubicBezTo>
                    <a:pt x="319344" y="2111"/>
                    <a:pt x="325723" y="2111"/>
                    <a:pt x="332101" y="2111"/>
                  </a:cubicBezTo>
                  <a:cubicBezTo>
                    <a:pt x="332101" y="36312"/>
                    <a:pt x="332101" y="70513"/>
                    <a:pt x="332101" y="104715"/>
                  </a:cubicBezTo>
                  <a:cubicBezTo>
                    <a:pt x="325473" y="104715"/>
                    <a:pt x="318844" y="104715"/>
                    <a:pt x="312215" y="104715"/>
                  </a:cubicBezTo>
                  <a:cubicBezTo>
                    <a:pt x="298124" y="79637"/>
                    <a:pt x="284033" y="54559"/>
                    <a:pt x="269942" y="29481"/>
                  </a:cubicBezTo>
                  <a:cubicBezTo>
                    <a:pt x="269942" y="54559"/>
                    <a:pt x="269942" y="79637"/>
                    <a:pt x="269942" y="104715"/>
                  </a:cubicBezTo>
                  <a:cubicBezTo>
                    <a:pt x="263563" y="104715"/>
                    <a:pt x="257185" y="104715"/>
                    <a:pt x="250806" y="104715"/>
                  </a:cubicBezTo>
                  <a:cubicBezTo>
                    <a:pt x="250806" y="70513"/>
                    <a:pt x="250806" y="36312"/>
                    <a:pt x="250806" y="2111"/>
                  </a:cubicBezTo>
                  <a:close/>
                  <a:moveTo>
                    <a:pt x="182456" y="2111"/>
                  </a:moveTo>
                  <a:cubicBezTo>
                    <a:pt x="199590" y="2111"/>
                    <a:pt x="216725" y="2111"/>
                    <a:pt x="233859" y="2111"/>
                  </a:cubicBezTo>
                  <a:cubicBezTo>
                    <a:pt x="233859" y="7217"/>
                    <a:pt x="233859" y="12324"/>
                    <a:pt x="233859" y="17430"/>
                  </a:cubicBezTo>
                  <a:cubicBezTo>
                    <a:pt x="228731" y="17430"/>
                    <a:pt x="223604" y="17430"/>
                    <a:pt x="218476" y="17430"/>
                  </a:cubicBezTo>
                  <a:cubicBezTo>
                    <a:pt x="218476" y="41418"/>
                    <a:pt x="218476" y="65407"/>
                    <a:pt x="218476" y="89395"/>
                  </a:cubicBezTo>
                  <a:cubicBezTo>
                    <a:pt x="223604" y="89395"/>
                    <a:pt x="228731" y="89395"/>
                    <a:pt x="233859" y="89395"/>
                  </a:cubicBezTo>
                  <a:cubicBezTo>
                    <a:pt x="233859" y="94502"/>
                    <a:pt x="233859" y="99608"/>
                    <a:pt x="233859" y="104715"/>
                  </a:cubicBezTo>
                  <a:cubicBezTo>
                    <a:pt x="216725" y="104715"/>
                    <a:pt x="199590" y="104715"/>
                    <a:pt x="182456" y="104715"/>
                  </a:cubicBezTo>
                  <a:cubicBezTo>
                    <a:pt x="182456" y="99608"/>
                    <a:pt x="182456" y="94502"/>
                    <a:pt x="182456" y="89395"/>
                  </a:cubicBezTo>
                  <a:cubicBezTo>
                    <a:pt x="187584" y="89395"/>
                    <a:pt x="192711" y="89395"/>
                    <a:pt x="197839" y="89395"/>
                  </a:cubicBezTo>
                  <a:cubicBezTo>
                    <a:pt x="197839" y="65407"/>
                    <a:pt x="197839" y="41418"/>
                    <a:pt x="197839" y="17430"/>
                  </a:cubicBezTo>
                  <a:cubicBezTo>
                    <a:pt x="192711" y="17430"/>
                    <a:pt x="187584" y="17430"/>
                    <a:pt x="182456" y="17430"/>
                  </a:cubicBezTo>
                  <a:cubicBezTo>
                    <a:pt x="182456" y="12324"/>
                    <a:pt x="182456" y="7217"/>
                    <a:pt x="182456" y="2111"/>
                  </a:cubicBezTo>
                  <a:close/>
                  <a:moveTo>
                    <a:pt x="0" y="2111"/>
                  </a:moveTo>
                  <a:cubicBezTo>
                    <a:pt x="11882" y="2111"/>
                    <a:pt x="23763" y="2111"/>
                    <a:pt x="35645" y="2111"/>
                  </a:cubicBezTo>
                  <a:cubicBezTo>
                    <a:pt x="47860" y="2111"/>
                    <a:pt x="57136" y="4823"/>
                    <a:pt x="63473" y="10247"/>
                  </a:cubicBezTo>
                  <a:cubicBezTo>
                    <a:pt x="69810" y="15671"/>
                    <a:pt x="72978" y="23603"/>
                    <a:pt x="72978" y="34043"/>
                  </a:cubicBezTo>
                  <a:cubicBezTo>
                    <a:pt x="72978" y="44936"/>
                    <a:pt x="69476" y="53617"/>
                    <a:pt x="62472" y="60085"/>
                  </a:cubicBezTo>
                  <a:cubicBezTo>
                    <a:pt x="55468" y="66553"/>
                    <a:pt x="46338" y="69787"/>
                    <a:pt x="35082" y="69787"/>
                  </a:cubicBezTo>
                  <a:cubicBezTo>
                    <a:pt x="30267" y="69787"/>
                    <a:pt x="25452" y="69787"/>
                    <a:pt x="20637" y="69787"/>
                  </a:cubicBezTo>
                  <a:cubicBezTo>
                    <a:pt x="20637" y="81430"/>
                    <a:pt x="20637" y="93072"/>
                    <a:pt x="20637" y="104715"/>
                  </a:cubicBezTo>
                  <a:cubicBezTo>
                    <a:pt x="13758" y="104715"/>
                    <a:pt x="6879" y="104715"/>
                    <a:pt x="0" y="104715"/>
                  </a:cubicBezTo>
                  <a:cubicBezTo>
                    <a:pt x="0" y="70513"/>
                    <a:pt x="0" y="36312"/>
                    <a:pt x="0" y="2111"/>
                  </a:cubicBezTo>
                  <a:close/>
                  <a:moveTo>
                    <a:pt x="125466" y="0"/>
                  </a:moveTo>
                  <a:cubicBezTo>
                    <a:pt x="139849" y="0"/>
                    <a:pt x="151136" y="4766"/>
                    <a:pt x="159328" y="14298"/>
                  </a:cubicBezTo>
                  <a:cubicBezTo>
                    <a:pt x="167520" y="23830"/>
                    <a:pt x="171616" y="36902"/>
                    <a:pt x="171616" y="53515"/>
                  </a:cubicBezTo>
                  <a:cubicBezTo>
                    <a:pt x="171616" y="69991"/>
                    <a:pt x="167541" y="83007"/>
                    <a:pt x="159391" y="92561"/>
                  </a:cubicBezTo>
                  <a:cubicBezTo>
                    <a:pt x="151240" y="102116"/>
                    <a:pt x="139932" y="106893"/>
                    <a:pt x="125466" y="106893"/>
                  </a:cubicBezTo>
                  <a:cubicBezTo>
                    <a:pt x="111124" y="106893"/>
                    <a:pt x="99858" y="102139"/>
                    <a:pt x="91666" y="92629"/>
                  </a:cubicBezTo>
                  <a:cubicBezTo>
                    <a:pt x="83474" y="83120"/>
                    <a:pt x="79378" y="70082"/>
                    <a:pt x="79378" y="53515"/>
                  </a:cubicBezTo>
                  <a:cubicBezTo>
                    <a:pt x="79378" y="36857"/>
                    <a:pt x="83453" y="23773"/>
                    <a:pt x="91603" y="14264"/>
                  </a:cubicBezTo>
                  <a:cubicBezTo>
                    <a:pt x="99753" y="4755"/>
                    <a:pt x="111041" y="0"/>
                    <a:pt x="12546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kumimoji="1" lang="ja-JP" altLang="en-US" b="1" dirty="0">
                <a:solidFill>
                  <a:schemeClr val="bg1"/>
                </a:solidFill>
                <a:effectLst>
                  <a:glow rad="38100">
                    <a:schemeClr val="accent2">
                      <a:alpha val="84000"/>
                    </a:schemeClr>
                  </a:glow>
                </a:effectLst>
              </a:endParaRPr>
            </a:p>
          </p:txBody>
        </p:sp>
      </p:gr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100" y="809080"/>
            <a:ext cx="1656001" cy="504000"/>
          </a:xfrm>
          <a:prstGeom prst="rect">
            <a:avLst/>
          </a:prstGeom>
          <a:effectLst>
            <a:glow rad="25400">
              <a:schemeClr val="bg1"/>
            </a:glow>
          </a:effectLst>
        </p:spPr>
      </p:pic>
      <p:sp>
        <p:nvSpPr>
          <p:cNvPr id="131" name="正方形/長方形 130"/>
          <p:cNvSpPr/>
          <p:nvPr/>
        </p:nvSpPr>
        <p:spPr bwMode="auto">
          <a:xfrm>
            <a:off x="6761958" y="3969450"/>
            <a:ext cx="2124570" cy="2483970"/>
          </a:xfrm>
          <a:prstGeom prst="rect">
            <a:avLst/>
          </a:prstGeom>
          <a:solidFill>
            <a:srgbClr val="ACA5F2"/>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sp>
        <p:nvSpPr>
          <p:cNvPr id="135" name="正方形/長方形 134"/>
          <p:cNvSpPr/>
          <p:nvPr/>
        </p:nvSpPr>
        <p:spPr bwMode="auto">
          <a:xfrm>
            <a:off x="6859290" y="4364228"/>
            <a:ext cx="1929906" cy="1992397"/>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t" anchorCtr="0" forceAA="0" compatLnSpc="1">
            <a:prstTxWarp prst="textNoShape">
              <a:avLst/>
            </a:prstTxWarp>
            <a:noAutofit/>
          </a:bodyPr>
          <a:lstStyle/>
          <a:p>
            <a:pPr algn="ctr"/>
            <a:r>
              <a:rPr lang="en-US" altLang="ja-JP" sz="1200" b="1" dirty="0" smtClean="0">
                <a:solidFill>
                  <a:srgbClr val="002B62"/>
                </a:solidFill>
                <a:effectLst>
                  <a:glow rad="127000">
                    <a:schemeClr val="bg1"/>
                  </a:glow>
                </a:effectLst>
                <a:latin typeface="+mj-ea"/>
                <a:ea typeface="+mj-ea"/>
              </a:rPr>
              <a:t>Organization</a:t>
            </a:r>
            <a:endParaRPr lang="ja-JP" altLang="en-US" sz="1200" b="1" dirty="0">
              <a:solidFill>
                <a:srgbClr val="002B62"/>
              </a:solidFill>
              <a:effectLst>
                <a:glow rad="127000">
                  <a:schemeClr val="bg1"/>
                </a:glow>
              </a:effectLst>
              <a:latin typeface="+mj-ea"/>
              <a:ea typeface="+mj-ea"/>
            </a:endParaRPr>
          </a:p>
        </p:txBody>
      </p:sp>
      <p:sp>
        <p:nvSpPr>
          <p:cNvPr id="136" name="正方形/長方形 135"/>
          <p:cNvSpPr/>
          <p:nvPr/>
        </p:nvSpPr>
        <p:spPr bwMode="auto">
          <a:xfrm>
            <a:off x="6963820" y="5373270"/>
            <a:ext cx="1720846" cy="611518"/>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t" anchorCtr="0" forceAA="0" compatLnSpc="1">
            <a:prstTxWarp prst="textNoShape">
              <a:avLst/>
            </a:prstTxWarp>
            <a:noAutofit/>
          </a:bodyPr>
          <a:lstStyle/>
          <a:p>
            <a:pPr algn="ctr"/>
            <a:r>
              <a:rPr lang="en-US" altLang="ja-JP" sz="1200" b="1" dirty="0" err="1" smtClean="0">
                <a:solidFill>
                  <a:srgbClr val="002B62"/>
                </a:solidFill>
                <a:effectLst>
                  <a:glow rad="127000">
                    <a:schemeClr val="bg1"/>
                  </a:glow>
                </a:effectLst>
                <a:latin typeface="+mj-ea"/>
                <a:ea typeface="+mj-ea"/>
              </a:rPr>
              <a:t>WorkSpace</a:t>
            </a:r>
            <a:r>
              <a:rPr lang="ja-JP" altLang="en-US" sz="1200" b="1" dirty="0">
                <a:solidFill>
                  <a:srgbClr val="002B62"/>
                </a:solidFill>
                <a:effectLst>
                  <a:glow rad="127000">
                    <a:schemeClr val="bg1"/>
                  </a:glow>
                </a:effectLst>
                <a:latin typeface="+mj-ea"/>
                <a:ea typeface="+mj-ea"/>
              </a:rPr>
              <a:t> </a:t>
            </a:r>
            <a:r>
              <a:rPr lang="en-US" altLang="ja-JP" sz="1200" b="1" dirty="0" smtClean="0">
                <a:solidFill>
                  <a:srgbClr val="002B62"/>
                </a:solidFill>
                <a:effectLst>
                  <a:glow rad="127000">
                    <a:schemeClr val="bg1"/>
                  </a:glow>
                </a:effectLst>
                <a:latin typeface="+mj-ea"/>
                <a:ea typeface="+mj-ea"/>
              </a:rPr>
              <a:t>β</a:t>
            </a:r>
            <a:endParaRPr lang="ja-JP" altLang="en-US" sz="1200" b="1" dirty="0">
              <a:solidFill>
                <a:srgbClr val="002B62"/>
              </a:solidFill>
              <a:effectLst>
                <a:glow rad="127000">
                  <a:schemeClr val="bg1"/>
                </a:glow>
              </a:effectLst>
              <a:latin typeface="+mj-ea"/>
              <a:ea typeface="+mj-ea"/>
            </a:endParaRPr>
          </a:p>
        </p:txBody>
      </p:sp>
      <p:sp>
        <p:nvSpPr>
          <p:cNvPr id="138" name="テキスト ボックス 137"/>
          <p:cNvSpPr txBox="1"/>
          <p:nvPr/>
        </p:nvSpPr>
        <p:spPr>
          <a:xfrm>
            <a:off x="7547244" y="5966059"/>
            <a:ext cx="553998" cy="400111"/>
          </a:xfrm>
          <a:prstGeom prst="rect">
            <a:avLst/>
          </a:prstGeom>
          <a:noFill/>
        </p:spPr>
        <p:txBody>
          <a:bodyPr vert="eaVert" wrap="none" rtlCol="0">
            <a:spAutoFit/>
          </a:bodyPr>
          <a:lstStyle/>
          <a:p>
            <a:pPr algn="ctr"/>
            <a:r>
              <a:rPr kumimoji="1" lang="en-US" altLang="ja-JP" sz="2400" b="1" dirty="0" smtClean="0">
                <a:solidFill>
                  <a:srgbClr val="002B62"/>
                </a:solidFill>
              </a:rPr>
              <a:t>…</a:t>
            </a:r>
            <a:endParaRPr kumimoji="1" lang="ja-JP" altLang="en-US" sz="2400" b="1" dirty="0">
              <a:solidFill>
                <a:srgbClr val="002B62"/>
              </a:solidFill>
            </a:endParaRPr>
          </a:p>
        </p:txBody>
      </p:sp>
      <p:sp>
        <p:nvSpPr>
          <p:cNvPr id="139" name="正方形/長方形 138"/>
          <p:cNvSpPr/>
          <p:nvPr/>
        </p:nvSpPr>
        <p:spPr bwMode="auto">
          <a:xfrm>
            <a:off x="8021688" y="5656270"/>
            <a:ext cx="612000" cy="288000"/>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800" b="1" dirty="0" smtClean="0">
                <a:solidFill>
                  <a:srgbClr val="002B62"/>
                </a:solidFill>
                <a:effectLst>
                  <a:glow rad="127000">
                    <a:schemeClr val="bg1"/>
                  </a:glow>
                </a:effectLst>
                <a:latin typeface="+mj-ea"/>
                <a:ea typeface="+mj-ea"/>
              </a:rPr>
              <a:t>Terraform</a:t>
            </a:r>
            <a:br>
              <a:rPr lang="en-US" altLang="ja-JP" sz="800" b="1" dirty="0" smtClean="0">
                <a:solidFill>
                  <a:srgbClr val="002B62"/>
                </a:solidFill>
                <a:effectLst>
                  <a:glow rad="127000">
                    <a:schemeClr val="bg1"/>
                  </a:glow>
                </a:effectLst>
                <a:latin typeface="+mj-ea"/>
                <a:ea typeface="+mj-ea"/>
              </a:rPr>
            </a:br>
            <a:r>
              <a:rPr lang="en-US" altLang="ja-JP" sz="800" b="1" dirty="0" smtClean="0">
                <a:solidFill>
                  <a:srgbClr val="002B62"/>
                </a:solidFill>
                <a:effectLst>
                  <a:glow rad="127000">
                    <a:schemeClr val="bg1"/>
                  </a:glow>
                </a:effectLst>
                <a:latin typeface="+mj-ea"/>
                <a:ea typeface="+mj-ea"/>
              </a:rPr>
              <a:t>Binary</a:t>
            </a:r>
            <a:endParaRPr lang="ja-JP" altLang="en-US" sz="800" b="1" dirty="0">
              <a:solidFill>
                <a:srgbClr val="002B62"/>
              </a:solidFill>
              <a:effectLst>
                <a:glow rad="127000">
                  <a:schemeClr val="bg1"/>
                </a:glow>
              </a:effectLst>
              <a:latin typeface="+mj-ea"/>
              <a:ea typeface="+mj-ea"/>
            </a:endParaRPr>
          </a:p>
        </p:txBody>
      </p:sp>
      <p:cxnSp>
        <p:nvCxnSpPr>
          <p:cNvPr id="176" name="直線矢印コネクタ 175"/>
          <p:cNvCxnSpPr/>
          <p:nvPr/>
        </p:nvCxnSpPr>
        <p:spPr bwMode="auto">
          <a:xfrm>
            <a:off x="8684666" y="5021600"/>
            <a:ext cx="669652"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ACA5F2"/>
            </a:glow>
          </a:effectLst>
          <a:extLst/>
        </p:spPr>
      </p:cxnSp>
      <p:sp>
        <p:nvSpPr>
          <p:cNvPr id="185" name="正方形/長方形 184"/>
          <p:cNvSpPr/>
          <p:nvPr/>
        </p:nvSpPr>
        <p:spPr bwMode="auto">
          <a:xfrm>
            <a:off x="6963820" y="4687443"/>
            <a:ext cx="1720846" cy="611518"/>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t" anchorCtr="0" forceAA="0" compatLnSpc="1">
            <a:prstTxWarp prst="textNoShape">
              <a:avLst/>
            </a:prstTxWarp>
            <a:noAutofit/>
          </a:bodyPr>
          <a:lstStyle/>
          <a:p>
            <a:pPr algn="ctr"/>
            <a:r>
              <a:rPr lang="en-US" altLang="ja-JP" sz="1200" b="1" dirty="0" err="1" smtClean="0">
                <a:solidFill>
                  <a:srgbClr val="002B62"/>
                </a:solidFill>
                <a:effectLst>
                  <a:glow rad="127000">
                    <a:schemeClr val="bg1"/>
                  </a:glow>
                </a:effectLst>
                <a:latin typeface="+mj-ea"/>
                <a:ea typeface="+mj-ea"/>
              </a:rPr>
              <a:t>WorkSpace</a:t>
            </a:r>
            <a:r>
              <a:rPr lang="ja-JP" altLang="en-US" sz="1200" b="1" dirty="0">
                <a:solidFill>
                  <a:srgbClr val="002B62"/>
                </a:solidFill>
                <a:effectLst>
                  <a:glow rad="127000">
                    <a:schemeClr val="bg1"/>
                  </a:glow>
                </a:effectLst>
                <a:latin typeface="+mj-ea"/>
                <a:ea typeface="+mj-ea"/>
              </a:rPr>
              <a:t> </a:t>
            </a:r>
            <a:r>
              <a:rPr lang="en-US" altLang="ja-JP" sz="1200" b="1" dirty="0" smtClean="0">
                <a:solidFill>
                  <a:srgbClr val="002B62"/>
                </a:solidFill>
                <a:effectLst>
                  <a:glow rad="127000">
                    <a:schemeClr val="bg1"/>
                  </a:glow>
                </a:effectLst>
                <a:latin typeface="+mj-ea"/>
                <a:ea typeface="+mj-ea"/>
              </a:rPr>
              <a:t>α</a:t>
            </a:r>
            <a:endParaRPr lang="ja-JP" altLang="en-US" sz="1200" b="1" dirty="0">
              <a:solidFill>
                <a:srgbClr val="002B62"/>
              </a:solidFill>
              <a:effectLst>
                <a:glow rad="127000">
                  <a:schemeClr val="bg1"/>
                </a:glow>
              </a:effectLst>
              <a:latin typeface="+mj-ea"/>
              <a:ea typeface="+mj-ea"/>
            </a:endParaRPr>
          </a:p>
        </p:txBody>
      </p:sp>
      <p:sp>
        <p:nvSpPr>
          <p:cNvPr id="190" name="正方形/長方形 189"/>
          <p:cNvSpPr/>
          <p:nvPr/>
        </p:nvSpPr>
        <p:spPr bwMode="auto">
          <a:xfrm>
            <a:off x="8022528" y="4966610"/>
            <a:ext cx="612000" cy="288000"/>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800" b="1" dirty="0" smtClean="0">
                <a:solidFill>
                  <a:srgbClr val="002B62"/>
                </a:solidFill>
                <a:effectLst>
                  <a:glow rad="127000">
                    <a:schemeClr val="bg1"/>
                  </a:glow>
                </a:effectLst>
                <a:latin typeface="+mj-ea"/>
                <a:ea typeface="+mj-ea"/>
              </a:rPr>
              <a:t>Terraform</a:t>
            </a:r>
            <a:br>
              <a:rPr lang="en-US" altLang="ja-JP" sz="800" b="1" dirty="0" smtClean="0">
                <a:solidFill>
                  <a:srgbClr val="002B62"/>
                </a:solidFill>
                <a:effectLst>
                  <a:glow rad="127000">
                    <a:schemeClr val="bg1"/>
                  </a:glow>
                </a:effectLst>
                <a:latin typeface="+mj-ea"/>
                <a:ea typeface="+mj-ea"/>
              </a:rPr>
            </a:br>
            <a:r>
              <a:rPr lang="en-US" altLang="ja-JP" sz="800" b="1" dirty="0" smtClean="0">
                <a:solidFill>
                  <a:srgbClr val="002B62"/>
                </a:solidFill>
                <a:effectLst>
                  <a:glow rad="127000">
                    <a:schemeClr val="bg1"/>
                  </a:glow>
                </a:effectLst>
                <a:latin typeface="+mj-ea"/>
                <a:ea typeface="+mj-ea"/>
              </a:rPr>
              <a:t>Binary</a:t>
            </a:r>
            <a:endParaRPr lang="ja-JP" altLang="en-US" sz="800" b="1" dirty="0">
              <a:solidFill>
                <a:srgbClr val="002B62"/>
              </a:solidFill>
              <a:effectLst>
                <a:glow rad="127000">
                  <a:schemeClr val="bg1"/>
                </a:glow>
              </a:effectLst>
              <a:latin typeface="+mj-ea"/>
              <a:ea typeface="+mj-ea"/>
            </a:endParaRPr>
          </a:p>
        </p:txBody>
      </p:sp>
      <p:sp>
        <p:nvSpPr>
          <p:cNvPr id="168" name="テキスト ボックス 167"/>
          <p:cNvSpPr txBox="1"/>
          <p:nvPr/>
        </p:nvSpPr>
        <p:spPr>
          <a:xfrm>
            <a:off x="9851996" y="6206506"/>
            <a:ext cx="851763" cy="318924"/>
          </a:xfrm>
          <a:prstGeom prst="rect">
            <a:avLst/>
          </a:prstGeom>
          <a:noFill/>
        </p:spPr>
        <p:txBody>
          <a:bodyPr wrap="none" lIns="36000" tIns="36000" rIns="36000" bIns="36000" rtlCol="0">
            <a:spAutoFit/>
          </a:bodyPr>
          <a:lstStyle/>
          <a:p>
            <a:pPr algn="ctr"/>
            <a:r>
              <a:rPr kumimoji="1" lang="en-US" altLang="ja-JP" sz="800" b="1" dirty="0" smtClean="0">
                <a:solidFill>
                  <a:srgbClr val="002B62"/>
                </a:solidFill>
                <a:effectLst>
                  <a:glow rad="127000">
                    <a:schemeClr val="bg1"/>
                  </a:glow>
                </a:effectLst>
              </a:rPr>
              <a:t>VMware Cloud</a:t>
            </a:r>
          </a:p>
          <a:p>
            <a:pPr algn="ctr"/>
            <a:r>
              <a:rPr kumimoji="1" lang="en-US" altLang="ja-JP" sz="800" b="1" dirty="0" smtClean="0">
                <a:solidFill>
                  <a:srgbClr val="002B62"/>
                </a:solidFill>
                <a:effectLst>
                  <a:glow rad="127000">
                    <a:schemeClr val="bg1"/>
                  </a:glow>
                </a:effectLst>
              </a:rPr>
              <a:t>on AWS</a:t>
            </a:r>
            <a:endParaRPr kumimoji="1" lang="ja-JP" altLang="en-US" sz="800" b="1" dirty="0">
              <a:solidFill>
                <a:srgbClr val="002B62"/>
              </a:solidFill>
              <a:effectLst>
                <a:glow rad="127000">
                  <a:schemeClr val="bg1"/>
                </a:glow>
              </a:effectLst>
            </a:endParaRPr>
          </a:p>
        </p:txBody>
      </p:sp>
      <p:sp>
        <p:nvSpPr>
          <p:cNvPr id="3" name="テキスト ボックス 2"/>
          <p:cNvSpPr txBox="1"/>
          <p:nvPr/>
        </p:nvSpPr>
        <p:spPr>
          <a:xfrm>
            <a:off x="10931891" y="6206506"/>
            <a:ext cx="665814" cy="318924"/>
          </a:xfrm>
          <a:prstGeom prst="rect">
            <a:avLst/>
          </a:prstGeom>
          <a:noFill/>
        </p:spPr>
        <p:txBody>
          <a:bodyPr wrap="none" lIns="36000" tIns="36000" rIns="36000" bIns="36000" rtlCol="0">
            <a:spAutoFit/>
          </a:bodyPr>
          <a:lstStyle/>
          <a:p>
            <a:pPr algn="ctr"/>
            <a:r>
              <a:rPr lang="en-US" altLang="ja-JP" sz="800" b="1" dirty="0" err="1" smtClean="0">
                <a:solidFill>
                  <a:srgbClr val="002B62"/>
                </a:solidFill>
                <a:effectLst>
                  <a:glow rad="127000">
                    <a:schemeClr val="bg1"/>
                  </a:glow>
                </a:effectLst>
              </a:rPr>
              <a:t>OnPremise</a:t>
            </a:r>
            <a:r>
              <a:rPr lang="en-US" altLang="ja-JP" sz="800" b="1" dirty="0">
                <a:solidFill>
                  <a:srgbClr val="002B62"/>
                </a:solidFill>
                <a:effectLst>
                  <a:glow rad="127000">
                    <a:schemeClr val="bg1"/>
                  </a:glow>
                </a:effectLst>
              </a:rPr>
              <a:t/>
            </a:r>
            <a:br>
              <a:rPr lang="en-US" altLang="ja-JP" sz="800" b="1" dirty="0">
                <a:solidFill>
                  <a:srgbClr val="002B62"/>
                </a:solidFill>
                <a:effectLst>
                  <a:glow rad="127000">
                    <a:schemeClr val="bg1"/>
                  </a:glow>
                </a:effectLst>
              </a:rPr>
            </a:br>
            <a:r>
              <a:rPr lang="en-US" altLang="ja-JP" sz="800" b="1" dirty="0" smtClean="0">
                <a:solidFill>
                  <a:srgbClr val="002B62"/>
                </a:solidFill>
                <a:effectLst>
                  <a:glow rad="127000">
                    <a:schemeClr val="bg1"/>
                  </a:glow>
                </a:effectLst>
              </a:rPr>
              <a:t>(HCI)</a:t>
            </a:r>
            <a:endParaRPr kumimoji="1" lang="ja-JP" altLang="en-US" sz="800" b="1" dirty="0">
              <a:solidFill>
                <a:srgbClr val="002B62"/>
              </a:solidFill>
              <a:effectLst>
                <a:glow rad="127000">
                  <a:schemeClr val="bg1"/>
                </a:glow>
              </a:effectLst>
            </a:endParaRPr>
          </a:p>
        </p:txBody>
      </p:sp>
      <p:grpSp>
        <p:nvGrpSpPr>
          <p:cNvPr id="114" name="グループ化 113"/>
          <p:cNvGrpSpPr>
            <a:grpSpLocks noChangeAspect="1"/>
          </p:cNvGrpSpPr>
          <p:nvPr/>
        </p:nvGrpSpPr>
        <p:grpSpPr bwMode="gray">
          <a:xfrm>
            <a:off x="10987996" y="5770946"/>
            <a:ext cx="553605" cy="360000"/>
            <a:chOff x="6257925" y="989013"/>
            <a:chExt cx="1389063" cy="903287"/>
          </a:xfrm>
          <a:effectLst>
            <a:glow rad="38100">
              <a:schemeClr val="bg1"/>
            </a:glow>
          </a:effectLst>
        </p:grpSpPr>
        <p:sp>
          <p:nvSpPr>
            <p:cNvPr id="156" name="フリーフォーム 155"/>
            <p:cNvSpPr>
              <a:spLocks noChangeAspect="1"/>
            </p:cNvSpPr>
            <p:nvPr/>
          </p:nvSpPr>
          <p:spPr bwMode="gray">
            <a:xfrm>
              <a:off x="6257925" y="989013"/>
              <a:ext cx="1389063" cy="903287"/>
            </a:xfrm>
            <a:custGeom>
              <a:avLst/>
              <a:gdLst>
                <a:gd name="connsiteX0" fmla="*/ 807857 w 1389063"/>
                <a:gd name="connsiteY0" fmla="*/ 304800 h 903287"/>
                <a:gd name="connsiteX1" fmla="*/ 1022351 w 1389063"/>
                <a:gd name="connsiteY1" fmla="*/ 304800 h 903287"/>
                <a:gd name="connsiteX2" fmla="*/ 1022351 w 1389063"/>
                <a:gd name="connsiteY2" fmla="*/ 875022 h 903287"/>
                <a:gd name="connsiteX3" fmla="*/ 994266 w 1389063"/>
                <a:gd name="connsiteY3" fmla="*/ 903287 h 903287"/>
                <a:gd name="connsiteX4" fmla="*/ 807857 w 1389063"/>
                <a:gd name="connsiteY4" fmla="*/ 903287 h 903287"/>
                <a:gd name="connsiteX5" fmla="*/ 779463 w 1389063"/>
                <a:gd name="connsiteY5" fmla="*/ 875022 h 903287"/>
                <a:gd name="connsiteX6" fmla="*/ 779463 w 1389063"/>
                <a:gd name="connsiteY6" fmla="*/ 333065 h 903287"/>
                <a:gd name="connsiteX7" fmla="*/ 807857 w 1389063"/>
                <a:gd name="connsiteY7" fmla="*/ 304800 h 903287"/>
                <a:gd name="connsiteX8" fmla="*/ 548602 w 1389063"/>
                <a:gd name="connsiteY8" fmla="*/ 304800 h 903287"/>
                <a:gd name="connsiteX9" fmla="*/ 762000 w 1389063"/>
                <a:gd name="connsiteY9" fmla="*/ 304800 h 903287"/>
                <a:gd name="connsiteX10" fmla="*/ 762000 w 1389063"/>
                <a:gd name="connsiteY10" fmla="*/ 875022 h 903287"/>
                <a:gd name="connsiteX11" fmla="*/ 734099 w 1389063"/>
                <a:gd name="connsiteY11" fmla="*/ 903287 h 903287"/>
                <a:gd name="connsiteX12" fmla="*/ 548602 w 1389063"/>
                <a:gd name="connsiteY12" fmla="*/ 903287 h 903287"/>
                <a:gd name="connsiteX13" fmla="*/ 520700 w 1389063"/>
                <a:gd name="connsiteY13" fmla="*/ 875022 h 903287"/>
                <a:gd name="connsiteX14" fmla="*/ 520700 w 1389063"/>
                <a:gd name="connsiteY14" fmla="*/ 333065 h 903287"/>
                <a:gd name="connsiteX15" fmla="*/ 548602 w 1389063"/>
                <a:gd name="connsiteY15" fmla="*/ 304800 h 903287"/>
                <a:gd name="connsiteX16" fmla="*/ 290146 w 1389063"/>
                <a:gd name="connsiteY16" fmla="*/ 304800 h 903287"/>
                <a:gd name="connsiteX17" fmla="*/ 503238 w 1389063"/>
                <a:gd name="connsiteY17" fmla="*/ 304800 h 903287"/>
                <a:gd name="connsiteX18" fmla="*/ 503238 w 1389063"/>
                <a:gd name="connsiteY18" fmla="*/ 875022 h 903287"/>
                <a:gd name="connsiteX19" fmla="*/ 475337 w 1389063"/>
                <a:gd name="connsiteY19" fmla="*/ 903287 h 903287"/>
                <a:gd name="connsiteX20" fmla="*/ 290146 w 1389063"/>
                <a:gd name="connsiteY20" fmla="*/ 903287 h 903287"/>
                <a:gd name="connsiteX21" fmla="*/ 261938 w 1389063"/>
                <a:gd name="connsiteY21" fmla="*/ 875022 h 903287"/>
                <a:gd name="connsiteX22" fmla="*/ 261938 w 1389063"/>
                <a:gd name="connsiteY22" fmla="*/ 333065 h 903287"/>
                <a:gd name="connsiteX23" fmla="*/ 290146 w 1389063"/>
                <a:gd name="connsiteY23" fmla="*/ 304800 h 903287"/>
                <a:gd name="connsiteX24" fmla="*/ 28357 w 1389063"/>
                <a:gd name="connsiteY24" fmla="*/ 304800 h 903287"/>
                <a:gd name="connsiteX25" fmla="*/ 242888 w 1389063"/>
                <a:gd name="connsiteY25" fmla="*/ 304800 h 903287"/>
                <a:gd name="connsiteX26" fmla="*/ 242888 w 1389063"/>
                <a:gd name="connsiteY26" fmla="*/ 875022 h 903287"/>
                <a:gd name="connsiteX27" fmla="*/ 214530 w 1389063"/>
                <a:gd name="connsiteY27" fmla="*/ 903287 h 903287"/>
                <a:gd name="connsiteX28" fmla="*/ 28357 w 1389063"/>
                <a:gd name="connsiteY28" fmla="*/ 903287 h 903287"/>
                <a:gd name="connsiteX29" fmla="*/ 0 w 1389063"/>
                <a:gd name="connsiteY29" fmla="*/ 875022 h 903287"/>
                <a:gd name="connsiteX30" fmla="*/ 0 w 1389063"/>
                <a:gd name="connsiteY30" fmla="*/ 333065 h 903287"/>
                <a:gd name="connsiteX31" fmla="*/ 28357 w 1389063"/>
                <a:gd name="connsiteY31" fmla="*/ 304800 h 903287"/>
                <a:gd name="connsiteX32" fmla="*/ 1171809 w 1389063"/>
                <a:gd name="connsiteY32" fmla="*/ 196850 h 903287"/>
                <a:gd name="connsiteX33" fmla="*/ 1177925 w 1389063"/>
                <a:gd name="connsiteY33" fmla="*/ 206081 h 903287"/>
                <a:gd name="connsiteX34" fmla="*/ 1177925 w 1389063"/>
                <a:gd name="connsiteY34" fmla="*/ 769753 h 903287"/>
                <a:gd name="connsiteX35" fmla="*/ 1165082 w 1389063"/>
                <a:gd name="connsiteY35" fmla="*/ 796214 h 903287"/>
                <a:gd name="connsiteX36" fmla="*/ 1028700 w 1389063"/>
                <a:gd name="connsiteY36" fmla="*/ 903287 h 903287"/>
                <a:gd name="connsiteX37" fmla="*/ 1038791 w 1389063"/>
                <a:gd name="connsiteY37" fmla="*/ 874980 h 903287"/>
                <a:gd name="connsiteX38" fmla="*/ 1038791 w 1389063"/>
                <a:gd name="connsiteY38" fmla="*/ 303923 h 903287"/>
                <a:gd name="connsiteX39" fmla="*/ 1038791 w 1389063"/>
                <a:gd name="connsiteY39" fmla="*/ 298693 h 903287"/>
                <a:gd name="connsiteX40" fmla="*/ 1165082 w 1389063"/>
                <a:gd name="connsiteY40" fmla="*/ 199619 h 903287"/>
                <a:gd name="connsiteX41" fmla="*/ 1171809 w 1389063"/>
                <a:gd name="connsiteY41" fmla="*/ 196850 h 903287"/>
                <a:gd name="connsiteX42" fmla="*/ 952918 w 1389063"/>
                <a:gd name="connsiteY42" fmla="*/ 188912 h 903287"/>
                <a:gd name="connsiteX43" fmla="*/ 1154113 w 1389063"/>
                <a:gd name="connsiteY43" fmla="*/ 188912 h 903287"/>
                <a:gd name="connsiteX44" fmla="*/ 1026331 w 1389063"/>
                <a:gd name="connsiteY44" fmla="*/ 288616 h 903287"/>
                <a:gd name="connsiteX45" fmla="*/ 1022031 w 1389063"/>
                <a:gd name="connsiteY45" fmla="*/ 288616 h 903287"/>
                <a:gd name="connsiteX46" fmla="*/ 808549 w 1389063"/>
                <a:gd name="connsiteY46" fmla="*/ 288616 h 903287"/>
                <a:gd name="connsiteX47" fmla="*/ 804863 w 1389063"/>
                <a:gd name="connsiteY47" fmla="*/ 288924 h 903287"/>
                <a:gd name="connsiteX48" fmla="*/ 923430 w 1389063"/>
                <a:gd name="connsiteY48" fmla="*/ 198759 h 903287"/>
                <a:gd name="connsiteX49" fmla="*/ 952918 w 1389063"/>
                <a:gd name="connsiteY49" fmla="*/ 188912 h 903287"/>
                <a:gd name="connsiteX50" fmla="*/ 693241 w 1389063"/>
                <a:gd name="connsiteY50" fmla="*/ 188912 h 903287"/>
                <a:gd name="connsiteX51" fmla="*/ 895351 w 1389063"/>
                <a:gd name="connsiteY51" fmla="*/ 188912 h 903287"/>
                <a:gd name="connsiteX52" fmla="*/ 766988 w 1389063"/>
                <a:gd name="connsiteY52" fmla="*/ 288616 h 903287"/>
                <a:gd name="connsiteX53" fmla="*/ 762668 w 1389063"/>
                <a:gd name="connsiteY53" fmla="*/ 288616 h 903287"/>
                <a:gd name="connsiteX54" fmla="*/ 547907 w 1389063"/>
                <a:gd name="connsiteY54" fmla="*/ 288616 h 903287"/>
                <a:gd name="connsiteX55" fmla="*/ 544513 w 1389063"/>
                <a:gd name="connsiteY55" fmla="*/ 288924 h 903287"/>
                <a:gd name="connsiteX56" fmla="*/ 663619 w 1389063"/>
                <a:gd name="connsiteY56" fmla="*/ 198759 h 903287"/>
                <a:gd name="connsiteX57" fmla="*/ 693241 w 1389063"/>
                <a:gd name="connsiteY57" fmla="*/ 188912 h 903287"/>
                <a:gd name="connsiteX58" fmla="*/ 434478 w 1389063"/>
                <a:gd name="connsiteY58" fmla="*/ 188912 h 903287"/>
                <a:gd name="connsiteX59" fmla="*/ 636588 w 1389063"/>
                <a:gd name="connsiteY59" fmla="*/ 188912 h 903287"/>
                <a:gd name="connsiteX60" fmla="*/ 508225 w 1389063"/>
                <a:gd name="connsiteY60" fmla="*/ 288616 h 903287"/>
                <a:gd name="connsiteX61" fmla="*/ 503905 w 1389063"/>
                <a:gd name="connsiteY61" fmla="*/ 288616 h 903287"/>
                <a:gd name="connsiteX62" fmla="*/ 289453 w 1389063"/>
                <a:gd name="connsiteY62" fmla="*/ 288616 h 903287"/>
                <a:gd name="connsiteX63" fmla="*/ 285750 w 1389063"/>
                <a:gd name="connsiteY63" fmla="*/ 288924 h 903287"/>
                <a:gd name="connsiteX64" fmla="*/ 404856 w 1389063"/>
                <a:gd name="connsiteY64" fmla="*/ 198759 h 903287"/>
                <a:gd name="connsiteX65" fmla="*/ 434478 w 1389063"/>
                <a:gd name="connsiteY65" fmla="*/ 188912 h 903287"/>
                <a:gd name="connsiteX66" fmla="*/ 173455 w 1389063"/>
                <a:gd name="connsiteY66" fmla="*/ 188912 h 903287"/>
                <a:gd name="connsiteX67" fmla="*/ 374650 w 1389063"/>
                <a:gd name="connsiteY67" fmla="*/ 188912 h 903287"/>
                <a:gd name="connsiteX68" fmla="*/ 246868 w 1389063"/>
                <a:gd name="connsiteY68" fmla="*/ 288616 h 903287"/>
                <a:gd name="connsiteX69" fmla="*/ 242875 w 1389063"/>
                <a:gd name="connsiteY69" fmla="*/ 288616 h 903287"/>
                <a:gd name="connsiteX70" fmla="*/ 29086 w 1389063"/>
                <a:gd name="connsiteY70" fmla="*/ 288616 h 903287"/>
                <a:gd name="connsiteX71" fmla="*/ 25400 w 1389063"/>
                <a:gd name="connsiteY71" fmla="*/ 288924 h 903287"/>
                <a:gd name="connsiteX72" fmla="*/ 143967 w 1389063"/>
                <a:gd name="connsiteY72" fmla="*/ 198759 h 903287"/>
                <a:gd name="connsiteX73" fmla="*/ 173455 w 1389063"/>
                <a:gd name="connsiteY73" fmla="*/ 188912 h 903287"/>
                <a:gd name="connsiteX74" fmla="*/ 1018958 w 1389063"/>
                <a:gd name="connsiteY74" fmla="*/ 115887 h 903287"/>
                <a:gd name="connsiteX75" fmla="*/ 1233488 w 1389063"/>
                <a:gd name="connsiteY75" fmla="*/ 115887 h 903287"/>
                <a:gd name="connsiteX76" fmla="*/ 1233488 w 1389063"/>
                <a:gd name="connsiteY76" fmla="*/ 687636 h 903287"/>
                <a:gd name="connsiteX77" fmla="*/ 1205131 w 1389063"/>
                <a:gd name="connsiteY77" fmla="*/ 715962 h 903287"/>
                <a:gd name="connsiteX78" fmla="*/ 1195576 w 1389063"/>
                <a:gd name="connsiteY78" fmla="*/ 715962 h 903287"/>
                <a:gd name="connsiteX79" fmla="*/ 1195576 w 1389063"/>
                <a:gd name="connsiteY79" fmla="*/ 206406 h 903287"/>
                <a:gd name="connsiteX80" fmla="*/ 1195267 w 1389063"/>
                <a:gd name="connsiteY80" fmla="*/ 203943 h 903287"/>
                <a:gd name="connsiteX81" fmla="*/ 1195576 w 1389063"/>
                <a:gd name="connsiteY81" fmla="*/ 203943 h 903287"/>
                <a:gd name="connsiteX82" fmla="*/ 1195576 w 1389063"/>
                <a:gd name="connsiteY82" fmla="*/ 160839 h 903287"/>
                <a:gd name="connsiteX83" fmla="*/ 1027280 w 1389063"/>
                <a:gd name="connsiteY83" fmla="*/ 160839 h 903287"/>
                <a:gd name="connsiteX84" fmla="*/ 1027280 w 1389063"/>
                <a:gd name="connsiteY84" fmla="*/ 171923 h 903287"/>
                <a:gd name="connsiteX85" fmla="*/ 990600 w 1389063"/>
                <a:gd name="connsiteY85" fmla="*/ 171923 h 903287"/>
                <a:gd name="connsiteX86" fmla="*/ 990600 w 1389063"/>
                <a:gd name="connsiteY86" fmla="*/ 144213 h 903287"/>
                <a:gd name="connsiteX87" fmla="*/ 1018958 w 1389063"/>
                <a:gd name="connsiteY87" fmla="*/ 115887 h 903287"/>
                <a:gd name="connsiteX88" fmla="*/ 758608 w 1389063"/>
                <a:gd name="connsiteY88" fmla="*/ 115887 h 903287"/>
                <a:gd name="connsiteX89" fmla="*/ 973138 w 1389063"/>
                <a:gd name="connsiteY89" fmla="*/ 115887 h 903287"/>
                <a:gd name="connsiteX90" fmla="*/ 973138 w 1389063"/>
                <a:gd name="connsiteY90" fmla="*/ 171856 h 903287"/>
                <a:gd name="connsiteX91" fmla="*/ 952487 w 1389063"/>
                <a:gd name="connsiteY91" fmla="*/ 171856 h 903287"/>
                <a:gd name="connsiteX92" fmla="*/ 935226 w 1389063"/>
                <a:gd name="connsiteY92" fmla="*/ 174624 h 903287"/>
                <a:gd name="connsiteX93" fmla="*/ 935226 w 1389063"/>
                <a:gd name="connsiteY93" fmla="*/ 160786 h 903287"/>
                <a:gd name="connsiteX94" fmla="*/ 766930 w 1389063"/>
                <a:gd name="connsiteY94" fmla="*/ 160786 h 903287"/>
                <a:gd name="connsiteX95" fmla="*/ 766930 w 1389063"/>
                <a:gd name="connsiteY95" fmla="*/ 171856 h 903287"/>
                <a:gd name="connsiteX96" fmla="*/ 730250 w 1389063"/>
                <a:gd name="connsiteY96" fmla="*/ 171856 h 903287"/>
                <a:gd name="connsiteX97" fmla="*/ 730250 w 1389063"/>
                <a:gd name="connsiteY97" fmla="*/ 144179 h 903287"/>
                <a:gd name="connsiteX98" fmla="*/ 758608 w 1389063"/>
                <a:gd name="connsiteY98" fmla="*/ 115887 h 903287"/>
                <a:gd name="connsiteX99" fmla="*/ 499846 w 1389063"/>
                <a:gd name="connsiteY99" fmla="*/ 115887 h 903287"/>
                <a:gd name="connsiteX100" fmla="*/ 714376 w 1389063"/>
                <a:gd name="connsiteY100" fmla="*/ 115887 h 903287"/>
                <a:gd name="connsiteX101" fmla="*/ 714376 w 1389063"/>
                <a:gd name="connsiteY101" fmla="*/ 171856 h 903287"/>
                <a:gd name="connsiteX102" fmla="*/ 693416 w 1389063"/>
                <a:gd name="connsiteY102" fmla="*/ 171856 h 903287"/>
                <a:gd name="connsiteX103" fmla="*/ 676464 w 1389063"/>
                <a:gd name="connsiteY103" fmla="*/ 174624 h 903287"/>
                <a:gd name="connsiteX104" fmla="*/ 676464 w 1389063"/>
                <a:gd name="connsiteY104" fmla="*/ 160786 h 903287"/>
                <a:gd name="connsiteX105" fmla="*/ 508168 w 1389063"/>
                <a:gd name="connsiteY105" fmla="*/ 160786 h 903287"/>
                <a:gd name="connsiteX106" fmla="*/ 508168 w 1389063"/>
                <a:gd name="connsiteY106" fmla="*/ 171856 h 903287"/>
                <a:gd name="connsiteX107" fmla="*/ 471488 w 1389063"/>
                <a:gd name="connsiteY107" fmla="*/ 171856 h 903287"/>
                <a:gd name="connsiteX108" fmla="*/ 471488 w 1389063"/>
                <a:gd name="connsiteY108" fmla="*/ 144179 h 903287"/>
                <a:gd name="connsiteX109" fmla="*/ 499846 w 1389063"/>
                <a:gd name="connsiteY109" fmla="*/ 115887 h 903287"/>
                <a:gd name="connsiteX110" fmla="*/ 239310 w 1389063"/>
                <a:gd name="connsiteY110" fmla="*/ 115887 h 903287"/>
                <a:gd name="connsiteX111" fmla="*/ 452438 w 1389063"/>
                <a:gd name="connsiteY111" fmla="*/ 115887 h 903287"/>
                <a:gd name="connsiteX112" fmla="*/ 452438 w 1389063"/>
                <a:gd name="connsiteY112" fmla="*/ 171276 h 903287"/>
                <a:gd name="connsiteX113" fmla="*/ 433759 w 1389063"/>
                <a:gd name="connsiteY113" fmla="*/ 171276 h 903287"/>
                <a:gd name="connsiteX114" fmla="*/ 414773 w 1389063"/>
                <a:gd name="connsiteY114" fmla="*/ 174624 h 903287"/>
                <a:gd name="connsiteX115" fmla="*/ 414773 w 1389063"/>
                <a:gd name="connsiteY115" fmla="*/ 160320 h 903287"/>
                <a:gd name="connsiteX116" fmla="*/ 247578 w 1389063"/>
                <a:gd name="connsiteY116" fmla="*/ 160320 h 903287"/>
                <a:gd name="connsiteX117" fmla="*/ 247578 w 1389063"/>
                <a:gd name="connsiteY117" fmla="*/ 171276 h 903287"/>
                <a:gd name="connsiteX118" fmla="*/ 211138 w 1389063"/>
                <a:gd name="connsiteY118" fmla="*/ 171276 h 903287"/>
                <a:gd name="connsiteX119" fmla="*/ 211138 w 1389063"/>
                <a:gd name="connsiteY119" fmla="*/ 143886 h 903287"/>
                <a:gd name="connsiteX120" fmla="*/ 239310 w 1389063"/>
                <a:gd name="connsiteY120" fmla="*/ 115887 h 903287"/>
                <a:gd name="connsiteX121" fmla="*/ 1382882 w 1389063"/>
                <a:gd name="connsiteY121" fmla="*/ 9525 h 903287"/>
                <a:gd name="connsiteX122" fmla="*/ 1389063 w 1389063"/>
                <a:gd name="connsiteY122" fmla="*/ 18739 h 903287"/>
                <a:gd name="connsiteX123" fmla="*/ 1389063 w 1389063"/>
                <a:gd name="connsiteY123" fmla="*/ 581390 h 903287"/>
                <a:gd name="connsiteX124" fmla="*/ 1376083 w 1389063"/>
                <a:gd name="connsiteY124" fmla="*/ 607496 h 903287"/>
                <a:gd name="connsiteX125" fmla="*/ 1238250 w 1389063"/>
                <a:gd name="connsiteY125" fmla="*/ 714375 h 903287"/>
                <a:gd name="connsiteX126" fmla="*/ 1248449 w 1389063"/>
                <a:gd name="connsiteY126" fmla="*/ 686427 h 903287"/>
                <a:gd name="connsiteX127" fmla="*/ 1248449 w 1389063"/>
                <a:gd name="connsiteY127" fmla="*/ 116097 h 903287"/>
                <a:gd name="connsiteX128" fmla="*/ 1248449 w 1389063"/>
                <a:gd name="connsiteY128" fmla="*/ 111183 h 903287"/>
                <a:gd name="connsiteX129" fmla="*/ 1376083 w 1389063"/>
                <a:gd name="connsiteY129" fmla="*/ 12289 h 903287"/>
                <a:gd name="connsiteX130" fmla="*/ 1382882 w 1389063"/>
                <a:gd name="connsiteY130" fmla="*/ 9525 h 903287"/>
                <a:gd name="connsiteX131" fmla="*/ 1162963 w 1389063"/>
                <a:gd name="connsiteY131" fmla="*/ 0 h 903287"/>
                <a:gd name="connsiteX132" fmla="*/ 1365251 w 1389063"/>
                <a:gd name="connsiteY132" fmla="*/ 0 h 903287"/>
                <a:gd name="connsiteX133" fmla="*/ 1237084 w 1389063"/>
                <a:gd name="connsiteY133" fmla="*/ 99397 h 903287"/>
                <a:gd name="connsiteX134" fmla="*/ 1232760 w 1389063"/>
                <a:gd name="connsiteY134" fmla="*/ 99397 h 903287"/>
                <a:gd name="connsiteX135" fmla="*/ 1017810 w 1389063"/>
                <a:gd name="connsiteY135" fmla="*/ 99397 h 903287"/>
                <a:gd name="connsiteX136" fmla="*/ 1014413 w 1389063"/>
                <a:gd name="connsiteY136" fmla="*/ 100012 h 903287"/>
                <a:gd name="connsiteX137" fmla="*/ 1133624 w 1389063"/>
                <a:gd name="connsiteY137" fmla="*/ 9847 h 903287"/>
                <a:gd name="connsiteX138" fmla="*/ 1162963 w 1389063"/>
                <a:gd name="connsiteY138" fmla="*/ 0 h 903287"/>
                <a:gd name="connsiteX139" fmla="*/ 903528 w 1389063"/>
                <a:gd name="connsiteY139" fmla="*/ 0 h 903287"/>
                <a:gd name="connsiteX140" fmla="*/ 1104900 w 1389063"/>
                <a:gd name="connsiteY140" fmla="*/ 0 h 903287"/>
                <a:gd name="connsiteX141" fmla="*/ 977313 w 1389063"/>
                <a:gd name="connsiteY141" fmla="*/ 99397 h 903287"/>
                <a:gd name="connsiteX142" fmla="*/ 973009 w 1389063"/>
                <a:gd name="connsiteY142" fmla="*/ 99397 h 903287"/>
                <a:gd name="connsiteX143" fmla="*/ 759032 w 1389063"/>
                <a:gd name="connsiteY143" fmla="*/ 99397 h 903287"/>
                <a:gd name="connsiteX144" fmla="*/ 755650 w 1389063"/>
                <a:gd name="connsiteY144" fmla="*/ 100012 h 903287"/>
                <a:gd name="connsiteX145" fmla="*/ 874321 w 1389063"/>
                <a:gd name="connsiteY145" fmla="*/ 9847 h 903287"/>
                <a:gd name="connsiteX146" fmla="*/ 903528 w 1389063"/>
                <a:gd name="connsiteY146" fmla="*/ 0 h 903287"/>
                <a:gd name="connsiteX147" fmla="*/ 644766 w 1389063"/>
                <a:gd name="connsiteY147" fmla="*/ 0 h 903287"/>
                <a:gd name="connsiteX148" fmla="*/ 846138 w 1389063"/>
                <a:gd name="connsiteY148" fmla="*/ 0 h 903287"/>
                <a:gd name="connsiteX149" fmla="*/ 718551 w 1389063"/>
                <a:gd name="connsiteY149" fmla="*/ 99397 h 903287"/>
                <a:gd name="connsiteX150" fmla="*/ 714247 w 1389063"/>
                <a:gd name="connsiteY150" fmla="*/ 99397 h 903287"/>
                <a:gd name="connsiteX151" fmla="*/ 500270 w 1389063"/>
                <a:gd name="connsiteY151" fmla="*/ 99397 h 903287"/>
                <a:gd name="connsiteX152" fmla="*/ 496888 w 1389063"/>
                <a:gd name="connsiteY152" fmla="*/ 100012 h 903287"/>
                <a:gd name="connsiteX153" fmla="*/ 615559 w 1389063"/>
                <a:gd name="connsiteY153" fmla="*/ 9847 h 903287"/>
                <a:gd name="connsiteX154" fmla="*/ 644766 w 1389063"/>
                <a:gd name="connsiteY154" fmla="*/ 0 h 903287"/>
                <a:gd name="connsiteX155" fmla="*/ 383500 w 1389063"/>
                <a:gd name="connsiteY155" fmla="*/ 0 h 903287"/>
                <a:gd name="connsiteX156" fmla="*/ 585788 w 1389063"/>
                <a:gd name="connsiteY156" fmla="*/ 0 h 903287"/>
                <a:gd name="connsiteX157" fmla="*/ 457621 w 1389063"/>
                <a:gd name="connsiteY157" fmla="*/ 99397 h 903287"/>
                <a:gd name="connsiteX158" fmla="*/ 453297 w 1389063"/>
                <a:gd name="connsiteY158" fmla="*/ 99397 h 903287"/>
                <a:gd name="connsiteX159" fmla="*/ 238347 w 1389063"/>
                <a:gd name="connsiteY159" fmla="*/ 99397 h 903287"/>
                <a:gd name="connsiteX160" fmla="*/ 234950 w 1389063"/>
                <a:gd name="connsiteY160" fmla="*/ 100012 h 903287"/>
                <a:gd name="connsiteX161" fmla="*/ 354161 w 1389063"/>
                <a:gd name="connsiteY161" fmla="*/ 9847 h 903287"/>
                <a:gd name="connsiteX162" fmla="*/ 383500 w 1389063"/>
                <a:gd name="connsiteY162" fmla="*/ 0 h 90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389063" h="903287">
                  <a:moveTo>
                    <a:pt x="807857" y="304800"/>
                  </a:moveTo>
                  <a:cubicBezTo>
                    <a:pt x="807857" y="304800"/>
                    <a:pt x="807857" y="304800"/>
                    <a:pt x="1022351" y="304800"/>
                  </a:cubicBezTo>
                  <a:cubicBezTo>
                    <a:pt x="1022351" y="304800"/>
                    <a:pt x="1022351" y="304800"/>
                    <a:pt x="1022351" y="875022"/>
                  </a:cubicBezTo>
                  <a:cubicBezTo>
                    <a:pt x="1022351" y="890691"/>
                    <a:pt x="1009698" y="903287"/>
                    <a:pt x="994266" y="903287"/>
                  </a:cubicBezTo>
                  <a:cubicBezTo>
                    <a:pt x="994266" y="903287"/>
                    <a:pt x="994266" y="903287"/>
                    <a:pt x="807857" y="903287"/>
                  </a:cubicBezTo>
                  <a:cubicBezTo>
                    <a:pt x="792117" y="903287"/>
                    <a:pt x="779463" y="890691"/>
                    <a:pt x="779463" y="875022"/>
                  </a:cubicBezTo>
                  <a:cubicBezTo>
                    <a:pt x="779463" y="875022"/>
                    <a:pt x="779463" y="875022"/>
                    <a:pt x="779463" y="333065"/>
                  </a:cubicBezTo>
                  <a:cubicBezTo>
                    <a:pt x="779463" y="317397"/>
                    <a:pt x="792117" y="304800"/>
                    <a:pt x="807857" y="304800"/>
                  </a:cubicBezTo>
                  <a:close/>
                  <a:moveTo>
                    <a:pt x="548602" y="304800"/>
                  </a:moveTo>
                  <a:lnTo>
                    <a:pt x="762000" y="304800"/>
                  </a:lnTo>
                  <a:cubicBezTo>
                    <a:pt x="762000" y="304800"/>
                    <a:pt x="762000" y="304800"/>
                    <a:pt x="762000" y="875022"/>
                  </a:cubicBezTo>
                  <a:cubicBezTo>
                    <a:pt x="762000" y="890691"/>
                    <a:pt x="749429" y="903287"/>
                    <a:pt x="734099" y="903287"/>
                  </a:cubicBezTo>
                  <a:cubicBezTo>
                    <a:pt x="734099" y="903287"/>
                    <a:pt x="734099" y="903287"/>
                    <a:pt x="548602" y="903287"/>
                  </a:cubicBezTo>
                  <a:cubicBezTo>
                    <a:pt x="533271" y="903287"/>
                    <a:pt x="520700" y="890691"/>
                    <a:pt x="520700" y="875022"/>
                  </a:cubicBezTo>
                  <a:cubicBezTo>
                    <a:pt x="520700" y="875022"/>
                    <a:pt x="520700" y="875022"/>
                    <a:pt x="520700" y="333065"/>
                  </a:cubicBezTo>
                  <a:cubicBezTo>
                    <a:pt x="520700" y="317397"/>
                    <a:pt x="533271" y="304800"/>
                    <a:pt x="548602" y="304800"/>
                  </a:cubicBezTo>
                  <a:close/>
                  <a:moveTo>
                    <a:pt x="290146" y="304800"/>
                  </a:moveTo>
                  <a:lnTo>
                    <a:pt x="503238" y="304800"/>
                  </a:lnTo>
                  <a:cubicBezTo>
                    <a:pt x="503238" y="304800"/>
                    <a:pt x="503238" y="304800"/>
                    <a:pt x="503238" y="875022"/>
                  </a:cubicBezTo>
                  <a:cubicBezTo>
                    <a:pt x="503238" y="890691"/>
                    <a:pt x="490667" y="903287"/>
                    <a:pt x="475337" y="903287"/>
                  </a:cubicBezTo>
                  <a:cubicBezTo>
                    <a:pt x="475337" y="903287"/>
                    <a:pt x="475337" y="903287"/>
                    <a:pt x="290146" y="903287"/>
                  </a:cubicBezTo>
                  <a:cubicBezTo>
                    <a:pt x="274509" y="903287"/>
                    <a:pt x="261938" y="890691"/>
                    <a:pt x="261938" y="875022"/>
                  </a:cubicBezTo>
                  <a:cubicBezTo>
                    <a:pt x="261938" y="875022"/>
                    <a:pt x="261938" y="875022"/>
                    <a:pt x="261938" y="333065"/>
                  </a:cubicBezTo>
                  <a:cubicBezTo>
                    <a:pt x="261938" y="317397"/>
                    <a:pt x="274509" y="304800"/>
                    <a:pt x="290146" y="304800"/>
                  </a:cubicBezTo>
                  <a:close/>
                  <a:moveTo>
                    <a:pt x="28357" y="304800"/>
                  </a:moveTo>
                  <a:lnTo>
                    <a:pt x="242888" y="304800"/>
                  </a:lnTo>
                  <a:cubicBezTo>
                    <a:pt x="242888" y="304800"/>
                    <a:pt x="242888" y="304800"/>
                    <a:pt x="242888" y="875022"/>
                  </a:cubicBezTo>
                  <a:cubicBezTo>
                    <a:pt x="242888" y="890691"/>
                    <a:pt x="229942" y="903287"/>
                    <a:pt x="214530" y="903287"/>
                  </a:cubicBezTo>
                  <a:cubicBezTo>
                    <a:pt x="214530" y="903287"/>
                    <a:pt x="214530" y="903287"/>
                    <a:pt x="28357" y="903287"/>
                  </a:cubicBezTo>
                  <a:cubicBezTo>
                    <a:pt x="12637" y="903287"/>
                    <a:pt x="0" y="890691"/>
                    <a:pt x="0" y="875022"/>
                  </a:cubicBezTo>
                  <a:cubicBezTo>
                    <a:pt x="0" y="875022"/>
                    <a:pt x="0" y="875022"/>
                    <a:pt x="0" y="333065"/>
                  </a:cubicBezTo>
                  <a:cubicBezTo>
                    <a:pt x="0" y="317397"/>
                    <a:pt x="12637" y="304800"/>
                    <a:pt x="28357" y="304800"/>
                  </a:cubicBezTo>
                  <a:close/>
                  <a:moveTo>
                    <a:pt x="1171809" y="196850"/>
                  </a:moveTo>
                  <a:cubicBezTo>
                    <a:pt x="1175479" y="196850"/>
                    <a:pt x="1177925" y="200235"/>
                    <a:pt x="1177925" y="206081"/>
                  </a:cubicBezTo>
                  <a:cubicBezTo>
                    <a:pt x="1177925" y="206081"/>
                    <a:pt x="1177925" y="206081"/>
                    <a:pt x="1177925" y="769753"/>
                  </a:cubicBezTo>
                  <a:cubicBezTo>
                    <a:pt x="1177925" y="778676"/>
                    <a:pt x="1172115" y="790676"/>
                    <a:pt x="1165082" y="796214"/>
                  </a:cubicBezTo>
                  <a:cubicBezTo>
                    <a:pt x="1165082" y="796214"/>
                    <a:pt x="1165082" y="796214"/>
                    <a:pt x="1028700" y="903287"/>
                  </a:cubicBezTo>
                  <a:cubicBezTo>
                    <a:pt x="1035122" y="895595"/>
                    <a:pt x="1038791" y="885749"/>
                    <a:pt x="1038791" y="874980"/>
                  </a:cubicBezTo>
                  <a:lnTo>
                    <a:pt x="1038791" y="303923"/>
                  </a:lnTo>
                  <a:cubicBezTo>
                    <a:pt x="1038791" y="303923"/>
                    <a:pt x="1038791" y="303923"/>
                    <a:pt x="1038791" y="298693"/>
                  </a:cubicBezTo>
                  <a:cubicBezTo>
                    <a:pt x="1038791" y="298693"/>
                    <a:pt x="1038791" y="298693"/>
                    <a:pt x="1165082" y="199619"/>
                  </a:cubicBezTo>
                  <a:cubicBezTo>
                    <a:pt x="1167528" y="197773"/>
                    <a:pt x="1169975" y="196850"/>
                    <a:pt x="1171809" y="196850"/>
                  </a:cubicBezTo>
                  <a:close/>
                  <a:moveTo>
                    <a:pt x="952918" y="188912"/>
                  </a:moveTo>
                  <a:lnTo>
                    <a:pt x="1154113" y="188912"/>
                  </a:lnTo>
                  <a:cubicBezTo>
                    <a:pt x="1154113" y="188912"/>
                    <a:pt x="1154113" y="188912"/>
                    <a:pt x="1026331" y="288616"/>
                  </a:cubicBezTo>
                  <a:cubicBezTo>
                    <a:pt x="1026331" y="288616"/>
                    <a:pt x="1026331" y="288616"/>
                    <a:pt x="1022031" y="288616"/>
                  </a:cubicBezTo>
                  <a:cubicBezTo>
                    <a:pt x="1022031" y="288616"/>
                    <a:pt x="1022031" y="288616"/>
                    <a:pt x="808549" y="288616"/>
                  </a:cubicBezTo>
                  <a:cubicBezTo>
                    <a:pt x="807321" y="288616"/>
                    <a:pt x="806092" y="288924"/>
                    <a:pt x="804863" y="288924"/>
                  </a:cubicBezTo>
                  <a:cubicBezTo>
                    <a:pt x="804863" y="288924"/>
                    <a:pt x="804863" y="288924"/>
                    <a:pt x="923430" y="198759"/>
                  </a:cubicBezTo>
                  <a:cubicBezTo>
                    <a:pt x="930802" y="193220"/>
                    <a:pt x="943703" y="188912"/>
                    <a:pt x="952918" y="188912"/>
                  </a:cubicBezTo>
                  <a:close/>
                  <a:moveTo>
                    <a:pt x="693241" y="188912"/>
                  </a:moveTo>
                  <a:cubicBezTo>
                    <a:pt x="693241" y="188912"/>
                    <a:pt x="693241" y="188912"/>
                    <a:pt x="895351" y="188912"/>
                  </a:cubicBezTo>
                  <a:lnTo>
                    <a:pt x="766988" y="288616"/>
                  </a:lnTo>
                  <a:cubicBezTo>
                    <a:pt x="766988" y="288616"/>
                    <a:pt x="766988" y="288616"/>
                    <a:pt x="762668" y="288616"/>
                  </a:cubicBezTo>
                  <a:cubicBezTo>
                    <a:pt x="762668" y="288616"/>
                    <a:pt x="762668" y="288616"/>
                    <a:pt x="547907" y="288616"/>
                  </a:cubicBezTo>
                  <a:cubicBezTo>
                    <a:pt x="546982" y="288616"/>
                    <a:pt x="545748" y="288924"/>
                    <a:pt x="544513" y="288924"/>
                  </a:cubicBezTo>
                  <a:cubicBezTo>
                    <a:pt x="544513" y="288924"/>
                    <a:pt x="544513" y="288924"/>
                    <a:pt x="663619" y="198759"/>
                  </a:cubicBezTo>
                  <a:cubicBezTo>
                    <a:pt x="671025" y="193220"/>
                    <a:pt x="683984" y="188912"/>
                    <a:pt x="693241" y="188912"/>
                  </a:cubicBezTo>
                  <a:close/>
                  <a:moveTo>
                    <a:pt x="434478" y="188912"/>
                  </a:moveTo>
                  <a:cubicBezTo>
                    <a:pt x="434478" y="188912"/>
                    <a:pt x="434478" y="188912"/>
                    <a:pt x="636588" y="188912"/>
                  </a:cubicBezTo>
                  <a:lnTo>
                    <a:pt x="508225" y="288616"/>
                  </a:lnTo>
                  <a:cubicBezTo>
                    <a:pt x="508225" y="288616"/>
                    <a:pt x="508225" y="288616"/>
                    <a:pt x="503905" y="288616"/>
                  </a:cubicBezTo>
                  <a:cubicBezTo>
                    <a:pt x="503905" y="288616"/>
                    <a:pt x="503905" y="288616"/>
                    <a:pt x="289453" y="288616"/>
                  </a:cubicBezTo>
                  <a:cubicBezTo>
                    <a:pt x="288219" y="288616"/>
                    <a:pt x="286985" y="288924"/>
                    <a:pt x="285750" y="288924"/>
                  </a:cubicBezTo>
                  <a:cubicBezTo>
                    <a:pt x="285750" y="288924"/>
                    <a:pt x="285750" y="288924"/>
                    <a:pt x="404856" y="198759"/>
                  </a:cubicBezTo>
                  <a:cubicBezTo>
                    <a:pt x="412262" y="193220"/>
                    <a:pt x="425221" y="188912"/>
                    <a:pt x="434478" y="188912"/>
                  </a:cubicBezTo>
                  <a:close/>
                  <a:moveTo>
                    <a:pt x="173455" y="188912"/>
                  </a:moveTo>
                  <a:cubicBezTo>
                    <a:pt x="173455" y="188912"/>
                    <a:pt x="173455" y="188912"/>
                    <a:pt x="374650" y="188912"/>
                  </a:cubicBezTo>
                  <a:lnTo>
                    <a:pt x="246868" y="288616"/>
                  </a:lnTo>
                  <a:cubicBezTo>
                    <a:pt x="246868" y="288616"/>
                    <a:pt x="246868" y="288616"/>
                    <a:pt x="242875" y="288616"/>
                  </a:cubicBezTo>
                  <a:cubicBezTo>
                    <a:pt x="242875" y="288616"/>
                    <a:pt x="242875" y="288616"/>
                    <a:pt x="29086" y="288616"/>
                  </a:cubicBezTo>
                  <a:cubicBezTo>
                    <a:pt x="27857" y="288616"/>
                    <a:pt x="26628" y="288924"/>
                    <a:pt x="25400" y="288924"/>
                  </a:cubicBezTo>
                  <a:cubicBezTo>
                    <a:pt x="25400" y="288924"/>
                    <a:pt x="25400" y="288924"/>
                    <a:pt x="143967" y="198759"/>
                  </a:cubicBezTo>
                  <a:cubicBezTo>
                    <a:pt x="151339" y="193220"/>
                    <a:pt x="164240" y="188912"/>
                    <a:pt x="173455" y="188912"/>
                  </a:cubicBezTo>
                  <a:close/>
                  <a:moveTo>
                    <a:pt x="1018958" y="115887"/>
                  </a:moveTo>
                  <a:cubicBezTo>
                    <a:pt x="1018958" y="115887"/>
                    <a:pt x="1018958" y="115887"/>
                    <a:pt x="1233488" y="115887"/>
                  </a:cubicBezTo>
                  <a:cubicBezTo>
                    <a:pt x="1233488" y="115887"/>
                    <a:pt x="1233488" y="115887"/>
                    <a:pt x="1233488" y="687636"/>
                  </a:cubicBezTo>
                  <a:cubicBezTo>
                    <a:pt x="1233488" y="703339"/>
                    <a:pt x="1220851" y="715962"/>
                    <a:pt x="1205131" y="715962"/>
                  </a:cubicBezTo>
                  <a:cubicBezTo>
                    <a:pt x="1205131" y="715962"/>
                    <a:pt x="1205131" y="715962"/>
                    <a:pt x="1195576" y="715962"/>
                  </a:cubicBezTo>
                  <a:cubicBezTo>
                    <a:pt x="1195576" y="715962"/>
                    <a:pt x="1195576" y="715962"/>
                    <a:pt x="1195576" y="206406"/>
                  </a:cubicBezTo>
                  <a:cubicBezTo>
                    <a:pt x="1195576" y="205483"/>
                    <a:pt x="1195267" y="204867"/>
                    <a:pt x="1195267" y="203943"/>
                  </a:cubicBezTo>
                  <a:cubicBezTo>
                    <a:pt x="1195267" y="203943"/>
                    <a:pt x="1195267" y="203943"/>
                    <a:pt x="1195576" y="203943"/>
                  </a:cubicBezTo>
                  <a:cubicBezTo>
                    <a:pt x="1195576" y="203943"/>
                    <a:pt x="1195576" y="203943"/>
                    <a:pt x="1195576" y="160839"/>
                  </a:cubicBezTo>
                  <a:cubicBezTo>
                    <a:pt x="1195576" y="160839"/>
                    <a:pt x="1195576" y="160839"/>
                    <a:pt x="1027280" y="160839"/>
                  </a:cubicBezTo>
                  <a:lnTo>
                    <a:pt x="1027280" y="171923"/>
                  </a:lnTo>
                  <a:cubicBezTo>
                    <a:pt x="1027280" y="171923"/>
                    <a:pt x="1027280" y="171923"/>
                    <a:pt x="990600" y="171923"/>
                  </a:cubicBezTo>
                  <a:cubicBezTo>
                    <a:pt x="990600" y="171923"/>
                    <a:pt x="990600" y="171923"/>
                    <a:pt x="990600" y="144213"/>
                  </a:cubicBezTo>
                  <a:cubicBezTo>
                    <a:pt x="990600" y="128818"/>
                    <a:pt x="1003238" y="115887"/>
                    <a:pt x="1018958" y="115887"/>
                  </a:cubicBezTo>
                  <a:close/>
                  <a:moveTo>
                    <a:pt x="758608" y="115887"/>
                  </a:moveTo>
                  <a:cubicBezTo>
                    <a:pt x="758608" y="115887"/>
                    <a:pt x="758608" y="115887"/>
                    <a:pt x="973138" y="115887"/>
                  </a:cubicBezTo>
                  <a:cubicBezTo>
                    <a:pt x="973138" y="115887"/>
                    <a:pt x="973138" y="115887"/>
                    <a:pt x="973138" y="171856"/>
                  </a:cubicBezTo>
                  <a:cubicBezTo>
                    <a:pt x="973138" y="171856"/>
                    <a:pt x="973138" y="171856"/>
                    <a:pt x="952487" y="171856"/>
                  </a:cubicBezTo>
                  <a:cubicBezTo>
                    <a:pt x="946938" y="171856"/>
                    <a:pt x="941082" y="173086"/>
                    <a:pt x="935226" y="174624"/>
                  </a:cubicBezTo>
                  <a:cubicBezTo>
                    <a:pt x="935226" y="174624"/>
                    <a:pt x="935226" y="174624"/>
                    <a:pt x="935226" y="160786"/>
                  </a:cubicBezTo>
                  <a:cubicBezTo>
                    <a:pt x="935226" y="160786"/>
                    <a:pt x="935226" y="160786"/>
                    <a:pt x="766930" y="160786"/>
                  </a:cubicBezTo>
                  <a:lnTo>
                    <a:pt x="766930" y="171856"/>
                  </a:lnTo>
                  <a:cubicBezTo>
                    <a:pt x="766930" y="171856"/>
                    <a:pt x="766930" y="171856"/>
                    <a:pt x="730250" y="171856"/>
                  </a:cubicBezTo>
                  <a:cubicBezTo>
                    <a:pt x="730250" y="171856"/>
                    <a:pt x="730250" y="171856"/>
                    <a:pt x="730250" y="144179"/>
                  </a:cubicBezTo>
                  <a:cubicBezTo>
                    <a:pt x="730250" y="128803"/>
                    <a:pt x="742888" y="115887"/>
                    <a:pt x="758608" y="115887"/>
                  </a:cubicBezTo>
                  <a:close/>
                  <a:moveTo>
                    <a:pt x="499846" y="115887"/>
                  </a:moveTo>
                  <a:cubicBezTo>
                    <a:pt x="499846" y="115887"/>
                    <a:pt x="499846" y="115887"/>
                    <a:pt x="714376" y="115887"/>
                  </a:cubicBezTo>
                  <a:lnTo>
                    <a:pt x="714376" y="171856"/>
                  </a:lnTo>
                  <a:cubicBezTo>
                    <a:pt x="714376" y="171856"/>
                    <a:pt x="714376" y="171856"/>
                    <a:pt x="693416" y="171856"/>
                  </a:cubicBezTo>
                  <a:cubicBezTo>
                    <a:pt x="688176" y="171856"/>
                    <a:pt x="682320" y="173086"/>
                    <a:pt x="676464" y="174624"/>
                  </a:cubicBezTo>
                  <a:cubicBezTo>
                    <a:pt x="676464" y="174624"/>
                    <a:pt x="676464" y="174624"/>
                    <a:pt x="676464" y="160786"/>
                  </a:cubicBezTo>
                  <a:cubicBezTo>
                    <a:pt x="676464" y="160786"/>
                    <a:pt x="676464" y="160786"/>
                    <a:pt x="508168" y="160786"/>
                  </a:cubicBezTo>
                  <a:cubicBezTo>
                    <a:pt x="508168" y="160786"/>
                    <a:pt x="508168" y="160786"/>
                    <a:pt x="508168" y="171856"/>
                  </a:cubicBezTo>
                  <a:cubicBezTo>
                    <a:pt x="508168" y="171856"/>
                    <a:pt x="508168" y="171856"/>
                    <a:pt x="471488" y="171856"/>
                  </a:cubicBezTo>
                  <a:cubicBezTo>
                    <a:pt x="471488" y="171856"/>
                    <a:pt x="471488" y="171856"/>
                    <a:pt x="471488" y="144179"/>
                  </a:cubicBezTo>
                  <a:cubicBezTo>
                    <a:pt x="471488" y="128803"/>
                    <a:pt x="484126" y="115887"/>
                    <a:pt x="499846" y="115887"/>
                  </a:cubicBezTo>
                  <a:close/>
                  <a:moveTo>
                    <a:pt x="239310" y="115887"/>
                  </a:moveTo>
                  <a:cubicBezTo>
                    <a:pt x="239310" y="115887"/>
                    <a:pt x="239310" y="115887"/>
                    <a:pt x="452438" y="115887"/>
                  </a:cubicBezTo>
                  <a:cubicBezTo>
                    <a:pt x="452438" y="115887"/>
                    <a:pt x="452438" y="115887"/>
                    <a:pt x="452438" y="171276"/>
                  </a:cubicBezTo>
                  <a:cubicBezTo>
                    <a:pt x="452438" y="171276"/>
                    <a:pt x="452438" y="171276"/>
                    <a:pt x="433759" y="171276"/>
                  </a:cubicBezTo>
                  <a:cubicBezTo>
                    <a:pt x="427941" y="171276"/>
                    <a:pt x="421204" y="172494"/>
                    <a:pt x="414773" y="174624"/>
                  </a:cubicBezTo>
                  <a:cubicBezTo>
                    <a:pt x="414773" y="174624"/>
                    <a:pt x="414773" y="174624"/>
                    <a:pt x="414773" y="160320"/>
                  </a:cubicBezTo>
                  <a:lnTo>
                    <a:pt x="247578" y="160320"/>
                  </a:lnTo>
                  <a:cubicBezTo>
                    <a:pt x="247578" y="160320"/>
                    <a:pt x="247578" y="160320"/>
                    <a:pt x="247578" y="171276"/>
                  </a:cubicBezTo>
                  <a:cubicBezTo>
                    <a:pt x="247578" y="171276"/>
                    <a:pt x="247578" y="171276"/>
                    <a:pt x="211138" y="171276"/>
                  </a:cubicBezTo>
                  <a:cubicBezTo>
                    <a:pt x="211138" y="171276"/>
                    <a:pt x="211138" y="171276"/>
                    <a:pt x="211138" y="143886"/>
                  </a:cubicBezTo>
                  <a:cubicBezTo>
                    <a:pt x="211138" y="128669"/>
                    <a:pt x="223693" y="115887"/>
                    <a:pt x="239310" y="115887"/>
                  </a:cubicBezTo>
                  <a:close/>
                  <a:moveTo>
                    <a:pt x="1382882" y="9525"/>
                  </a:moveTo>
                  <a:cubicBezTo>
                    <a:pt x="1386591" y="9525"/>
                    <a:pt x="1389063" y="12596"/>
                    <a:pt x="1389063" y="18739"/>
                  </a:cubicBezTo>
                  <a:cubicBezTo>
                    <a:pt x="1389063" y="18739"/>
                    <a:pt x="1389063" y="18739"/>
                    <a:pt x="1389063" y="581390"/>
                  </a:cubicBezTo>
                  <a:cubicBezTo>
                    <a:pt x="1389063" y="590297"/>
                    <a:pt x="1383191" y="601968"/>
                    <a:pt x="1376083" y="607496"/>
                  </a:cubicBezTo>
                  <a:cubicBezTo>
                    <a:pt x="1376083" y="607496"/>
                    <a:pt x="1376083" y="607496"/>
                    <a:pt x="1238250" y="714375"/>
                  </a:cubicBezTo>
                  <a:cubicBezTo>
                    <a:pt x="1244431" y="706697"/>
                    <a:pt x="1248449" y="697176"/>
                    <a:pt x="1248449" y="686427"/>
                  </a:cubicBezTo>
                  <a:lnTo>
                    <a:pt x="1248449" y="116097"/>
                  </a:lnTo>
                  <a:cubicBezTo>
                    <a:pt x="1248449" y="116097"/>
                    <a:pt x="1248449" y="116097"/>
                    <a:pt x="1248449" y="111183"/>
                  </a:cubicBezTo>
                  <a:cubicBezTo>
                    <a:pt x="1248449" y="111183"/>
                    <a:pt x="1248449" y="111183"/>
                    <a:pt x="1376083" y="12289"/>
                  </a:cubicBezTo>
                  <a:cubicBezTo>
                    <a:pt x="1378556" y="10446"/>
                    <a:pt x="1380719" y="9525"/>
                    <a:pt x="1382882" y="9525"/>
                  </a:cubicBezTo>
                  <a:close/>
                  <a:moveTo>
                    <a:pt x="1162963" y="0"/>
                  </a:moveTo>
                  <a:cubicBezTo>
                    <a:pt x="1162963" y="0"/>
                    <a:pt x="1162963" y="0"/>
                    <a:pt x="1365251" y="0"/>
                  </a:cubicBezTo>
                  <a:cubicBezTo>
                    <a:pt x="1365251" y="0"/>
                    <a:pt x="1365251" y="0"/>
                    <a:pt x="1237084" y="99397"/>
                  </a:cubicBezTo>
                  <a:cubicBezTo>
                    <a:pt x="1237084" y="99397"/>
                    <a:pt x="1237084" y="99397"/>
                    <a:pt x="1232760" y="99397"/>
                  </a:cubicBezTo>
                  <a:cubicBezTo>
                    <a:pt x="1232760" y="99397"/>
                    <a:pt x="1232760" y="99397"/>
                    <a:pt x="1017810" y="99397"/>
                  </a:cubicBezTo>
                  <a:cubicBezTo>
                    <a:pt x="1016575" y="99397"/>
                    <a:pt x="1015649" y="99704"/>
                    <a:pt x="1014413" y="100012"/>
                  </a:cubicBezTo>
                  <a:cubicBezTo>
                    <a:pt x="1014413" y="100012"/>
                    <a:pt x="1014413" y="100012"/>
                    <a:pt x="1133624" y="9847"/>
                  </a:cubicBezTo>
                  <a:cubicBezTo>
                    <a:pt x="1140727" y="4308"/>
                    <a:pt x="1154007" y="0"/>
                    <a:pt x="1162963" y="0"/>
                  </a:cubicBezTo>
                  <a:close/>
                  <a:moveTo>
                    <a:pt x="903528" y="0"/>
                  </a:moveTo>
                  <a:cubicBezTo>
                    <a:pt x="903528" y="0"/>
                    <a:pt x="903528" y="0"/>
                    <a:pt x="1104900" y="0"/>
                  </a:cubicBezTo>
                  <a:cubicBezTo>
                    <a:pt x="1104900" y="0"/>
                    <a:pt x="1104900" y="0"/>
                    <a:pt x="977313" y="99397"/>
                  </a:cubicBezTo>
                  <a:cubicBezTo>
                    <a:pt x="977313" y="99397"/>
                    <a:pt x="977313" y="99397"/>
                    <a:pt x="973009" y="99397"/>
                  </a:cubicBezTo>
                  <a:cubicBezTo>
                    <a:pt x="973009" y="99397"/>
                    <a:pt x="973009" y="99397"/>
                    <a:pt x="759032" y="99397"/>
                  </a:cubicBezTo>
                  <a:cubicBezTo>
                    <a:pt x="757802" y="99397"/>
                    <a:pt x="756880" y="99704"/>
                    <a:pt x="755650" y="100012"/>
                  </a:cubicBezTo>
                  <a:cubicBezTo>
                    <a:pt x="755650" y="100012"/>
                    <a:pt x="755650" y="100012"/>
                    <a:pt x="874321" y="9847"/>
                  </a:cubicBezTo>
                  <a:cubicBezTo>
                    <a:pt x="881393" y="4308"/>
                    <a:pt x="894612" y="0"/>
                    <a:pt x="903528" y="0"/>
                  </a:cubicBezTo>
                  <a:close/>
                  <a:moveTo>
                    <a:pt x="644766" y="0"/>
                  </a:moveTo>
                  <a:cubicBezTo>
                    <a:pt x="644766" y="0"/>
                    <a:pt x="644766" y="0"/>
                    <a:pt x="846138" y="0"/>
                  </a:cubicBezTo>
                  <a:cubicBezTo>
                    <a:pt x="846138" y="0"/>
                    <a:pt x="846138" y="0"/>
                    <a:pt x="718551" y="99397"/>
                  </a:cubicBezTo>
                  <a:cubicBezTo>
                    <a:pt x="718551" y="99397"/>
                    <a:pt x="718551" y="99397"/>
                    <a:pt x="714247" y="99397"/>
                  </a:cubicBezTo>
                  <a:cubicBezTo>
                    <a:pt x="714247" y="99397"/>
                    <a:pt x="714247" y="99397"/>
                    <a:pt x="500270" y="99397"/>
                  </a:cubicBezTo>
                  <a:cubicBezTo>
                    <a:pt x="499040" y="99397"/>
                    <a:pt x="498118" y="99704"/>
                    <a:pt x="496888" y="100012"/>
                  </a:cubicBezTo>
                  <a:cubicBezTo>
                    <a:pt x="496888" y="100012"/>
                    <a:pt x="496888" y="100012"/>
                    <a:pt x="615559" y="9847"/>
                  </a:cubicBezTo>
                  <a:cubicBezTo>
                    <a:pt x="622631" y="4308"/>
                    <a:pt x="635850" y="0"/>
                    <a:pt x="644766" y="0"/>
                  </a:cubicBezTo>
                  <a:close/>
                  <a:moveTo>
                    <a:pt x="383500" y="0"/>
                  </a:moveTo>
                  <a:lnTo>
                    <a:pt x="585788" y="0"/>
                  </a:lnTo>
                  <a:cubicBezTo>
                    <a:pt x="585788" y="0"/>
                    <a:pt x="585788" y="0"/>
                    <a:pt x="457621" y="99397"/>
                  </a:cubicBezTo>
                  <a:cubicBezTo>
                    <a:pt x="457621" y="99397"/>
                    <a:pt x="457621" y="99397"/>
                    <a:pt x="453297" y="99397"/>
                  </a:cubicBezTo>
                  <a:cubicBezTo>
                    <a:pt x="453297" y="99397"/>
                    <a:pt x="453297" y="99397"/>
                    <a:pt x="238347" y="99397"/>
                  </a:cubicBezTo>
                  <a:cubicBezTo>
                    <a:pt x="237112" y="99397"/>
                    <a:pt x="236186" y="99704"/>
                    <a:pt x="234950" y="100012"/>
                  </a:cubicBezTo>
                  <a:cubicBezTo>
                    <a:pt x="234950" y="100012"/>
                    <a:pt x="234950" y="100012"/>
                    <a:pt x="354161" y="9847"/>
                  </a:cubicBezTo>
                  <a:cubicBezTo>
                    <a:pt x="361264" y="4308"/>
                    <a:pt x="374544" y="0"/>
                    <a:pt x="383500"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162" name="フリーフォーム 161"/>
            <p:cNvSpPr>
              <a:spLocks noChangeAspect="1" noChangeArrowheads="1"/>
            </p:cNvSpPr>
            <p:nvPr/>
          </p:nvSpPr>
          <p:spPr bwMode="gray">
            <a:xfrm>
              <a:off x="6294438" y="1338263"/>
              <a:ext cx="947737" cy="503237"/>
            </a:xfrm>
            <a:custGeom>
              <a:avLst/>
              <a:gdLst>
                <a:gd name="connsiteX0" fmla="*/ 779462 w 947737"/>
                <a:gd name="connsiteY0" fmla="*/ 460375 h 503237"/>
                <a:gd name="connsiteX1" fmla="*/ 947737 w 947737"/>
                <a:gd name="connsiteY1" fmla="*/ 460375 h 503237"/>
                <a:gd name="connsiteX2" fmla="*/ 947737 w 947737"/>
                <a:gd name="connsiteY2" fmla="*/ 503237 h 503237"/>
                <a:gd name="connsiteX3" fmla="*/ 779462 w 947737"/>
                <a:gd name="connsiteY3" fmla="*/ 503237 h 503237"/>
                <a:gd name="connsiteX4" fmla="*/ 520700 w 947737"/>
                <a:gd name="connsiteY4" fmla="*/ 460375 h 503237"/>
                <a:gd name="connsiteX5" fmla="*/ 688975 w 947737"/>
                <a:gd name="connsiteY5" fmla="*/ 460375 h 503237"/>
                <a:gd name="connsiteX6" fmla="*/ 688975 w 947737"/>
                <a:gd name="connsiteY6" fmla="*/ 503237 h 503237"/>
                <a:gd name="connsiteX7" fmla="*/ 520700 w 947737"/>
                <a:gd name="connsiteY7" fmla="*/ 503237 h 503237"/>
                <a:gd name="connsiteX8" fmla="*/ 260350 w 947737"/>
                <a:gd name="connsiteY8" fmla="*/ 460375 h 503237"/>
                <a:gd name="connsiteX9" fmla="*/ 428625 w 947737"/>
                <a:gd name="connsiteY9" fmla="*/ 460375 h 503237"/>
                <a:gd name="connsiteX10" fmla="*/ 428625 w 947737"/>
                <a:gd name="connsiteY10" fmla="*/ 503237 h 503237"/>
                <a:gd name="connsiteX11" fmla="*/ 260350 w 947737"/>
                <a:gd name="connsiteY11" fmla="*/ 503237 h 503237"/>
                <a:gd name="connsiteX12" fmla="*/ 0 w 947737"/>
                <a:gd name="connsiteY12" fmla="*/ 460375 h 503237"/>
                <a:gd name="connsiteX13" fmla="*/ 168275 w 947737"/>
                <a:gd name="connsiteY13" fmla="*/ 460375 h 503237"/>
                <a:gd name="connsiteX14" fmla="*/ 168275 w 947737"/>
                <a:gd name="connsiteY14" fmla="*/ 503237 h 503237"/>
                <a:gd name="connsiteX15" fmla="*/ 0 w 947737"/>
                <a:gd name="connsiteY15" fmla="*/ 503237 h 503237"/>
                <a:gd name="connsiteX16" fmla="*/ 779462 w 947737"/>
                <a:gd name="connsiteY16" fmla="*/ 384175 h 503237"/>
                <a:gd name="connsiteX17" fmla="*/ 947737 w 947737"/>
                <a:gd name="connsiteY17" fmla="*/ 384175 h 503237"/>
                <a:gd name="connsiteX18" fmla="*/ 947737 w 947737"/>
                <a:gd name="connsiteY18" fmla="*/ 427037 h 503237"/>
                <a:gd name="connsiteX19" fmla="*/ 779462 w 947737"/>
                <a:gd name="connsiteY19" fmla="*/ 427037 h 503237"/>
                <a:gd name="connsiteX20" fmla="*/ 520700 w 947737"/>
                <a:gd name="connsiteY20" fmla="*/ 384175 h 503237"/>
                <a:gd name="connsiteX21" fmla="*/ 688975 w 947737"/>
                <a:gd name="connsiteY21" fmla="*/ 384175 h 503237"/>
                <a:gd name="connsiteX22" fmla="*/ 688975 w 947737"/>
                <a:gd name="connsiteY22" fmla="*/ 427037 h 503237"/>
                <a:gd name="connsiteX23" fmla="*/ 520700 w 947737"/>
                <a:gd name="connsiteY23" fmla="*/ 427037 h 503237"/>
                <a:gd name="connsiteX24" fmla="*/ 260350 w 947737"/>
                <a:gd name="connsiteY24" fmla="*/ 384175 h 503237"/>
                <a:gd name="connsiteX25" fmla="*/ 428625 w 947737"/>
                <a:gd name="connsiteY25" fmla="*/ 384175 h 503237"/>
                <a:gd name="connsiteX26" fmla="*/ 428625 w 947737"/>
                <a:gd name="connsiteY26" fmla="*/ 427037 h 503237"/>
                <a:gd name="connsiteX27" fmla="*/ 260350 w 947737"/>
                <a:gd name="connsiteY27" fmla="*/ 427037 h 503237"/>
                <a:gd name="connsiteX28" fmla="*/ 0 w 947737"/>
                <a:gd name="connsiteY28" fmla="*/ 384175 h 503237"/>
                <a:gd name="connsiteX29" fmla="*/ 168275 w 947737"/>
                <a:gd name="connsiteY29" fmla="*/ 384175 h 503237"/>
                <a:gd name="connsiteX30" fmla="*/ 168275 w 947737"/>
                <a:gd name="connsiteY30" fmla="*/ 427037 h 503237"/>
                <a:gd name="connsiteX31" fmla="*/ 0 w 947737"/>
                <a:gd name="connsiteY31" fmla="*/ 427037 h 503237"/>
                <a:gd name="connsiteX32" fmla="*/ 779462 w 947737"/>
                <a:gd name="connsiteY32" fmla="*/ 306387 h 503237"/>
                <a:gd name="connsiteX33" fmla="*/ 947737 w 947737"/>
                <a:gd name="connsiteY33" fmla="*/ 306387 h 503237"/>
                <a:gd name="connsiteX34" fmla="*/ 947737 w 947737"/>
                <a:gd name="connsiteY34" fmla="*/ 349249 h 503237"/>
                <a:gd name="connsiteX35" fmla="*/ 779462 w 947737"/>
                <a:gd name="connsiteY35" fmla="*/ 349249 h 503237"/>
                <a:gd name="connsiteX36" fmla="*/ 520700 w 947737"/>
                <a:gd name="connsiteY36" fmla="*/ 306387 h 503237"/>
                <a:gd name="connsiteX37" fmla="*/ 688975 w 947737"/>
                <a:gd name="connsiteY37" fmla="*/ 306387 h 503237"/>
                <a:gd name="connsiteX38" fmla="*/ 688975 w 947737"/>
                <a:gd name="connsiteY38" fmla="*/ 349249 h 503237"/>
                <a:gd name="connsiteX39" fmla="*/ 520700 w 947737"/>
                <a:gd name="connsiteY39" fmla="*/ 349249 h 503237"/>
                <a:gd name="connsiteX40" fmla="*/ 260350 w 947737"/>
                <a:gd name="connsiteY40" fmla="*/ 306387 h 503237"/>
                <a:gd name="connsiteX41" fmla="*/ 428625 w 947737"/>
                <a:gd name="connsiteY41" fmla="*/ 306387 h 503237"/>
                <a:gd name="connsiteX42" fmla="*/ 428625 w 947737"/>
                <a:gd name="connsiteY42" fmla="*/ 349249 h 503237"/>
                <a:gd name="connsiteX43" fmla="*/ 260350 w 947737"/>
                <a:gd name="connsiteY43" fmla="*/ 349249 h 503237"/>
                <a:gd name="connsiteX44" fmla="*/ 0 w 947737"/>
                <a:gd name="connsiteY44" fmla="*/ 306387 h 503237"/>
                <a:gd name="connsiteX45" fmla="*/ 168275 w 947737"/>
                <a:gd name="connsiteY45" fmla="*/ 306387 h 503237"/>
                <a:gd name="connsiteX46" fmla="*/ 168275 w 947737"/>
                <a:gd name="connsiteY46" fmla="*/ 349249 h 503237"/>
                <a:gd name="connsiteX47" fmla="*/ 0 w 947737"/>
                <a:gd name="connsiteY47" fmla="*/ 349249 h 503237"/>
                <a:gd name="connsiteX48" fmla="*/ 779462 w 947737"/>
                <a:gd name="connsiteY48" fmla="*/ 230187 h 503237"/>
                <a:gd name="connsiteX49" fmla="*/ 947737 w 947737"/>
                <a:gd name="connsiteY49" fmla="*/ 230187 h 503237"/>
                <a:gd name="connsiteX50" fmla="*/ 947737 w 947737"/>
                <a:gd name="connsiteY50" fmla="*/ 273049 h 503237"/>
                <a:gd name="connsiteX51" fmla="*/ 779462 w 947737"/>
                <a:gd name="connsiteY51" fmla="*/ 273049 h 503237"/>
                <a:gd name="connsiteX52" fmla="*/ 520700 w 947737"/>
                <a:gd name="connsiteY52" fmla="*/ 230187 h 503237"/>
                <a:gd name="connsiteX53" fmla="*/ 688975 w 947737"/>
                <a:gd name="connsiteY53" fmla="*/ 230187 h 503237"/>
                <a:gd name="connsiteX54" fmla="*/ 688975 w 947737"/>
                <a:gd name="connsiteY54" fmla="*/ 273049 h 503237"/>
                <a:gd name="connsiteX55" fmla="*/ 520700 w 947737"/>
                <a:gd name="connsiteY55" fmla="*/ 273049 h 503237"/>
                <a:gd name="connsiteX56" fmla="*/ 260350 w 947737"/>
                <a:gd name="connsiteY56" fmla="*/ 230187 h 503237"/>
                <a:gd name="connsiteX57" fmla="*/ 428625 w 947737"/>
                <a:gd name="connsiteY57" fmla="*/ 230187 h 503237"/>
                <a:gd name="connsiteX58" fmla="*/ 428625 w 947737"/>
                <a:gd name="connsiteY58" fmla="*/ 273049 h 503237"/>
                <a:gd name="connsiteX59" fmla="*/ 260350 w 947737"/>
                <a:gd name="connsiteY59" fmla="*/ 273049 h 503237"/>
                <a:gd name="connsiteX60" fmla="*/ 0 w 947737"/>
                <a:gd name="connsiteY60" fmla="*/ 230187 h 503237"/>
                <a:gd name="connsiteX61" fmla="*/ 168275 w 947737"/>
                <a:gd name="connsiteY61" fmla="*/ 230187 h 503237"/>
                <a:gd name="connsiteX62" fmla="*/ 168275 w 947737"/>
                <a:gd name="connsiteY62" fmla="*/ 273049 h 503237"/>
                <a:gd name="connsiteX63" fmla="*/ 0 w 947737"/>
                <a:gd name="connsiteY63" fmla="*/ 273049 h 503237"/>
                <a:gd name="connsiteX64" fmla="*/ 779462 w 947737"/>
                <a:gd name="connsiteY64" fmla="*/ 153987 h 503237"/>
                <a:gd name="connsiteX65" fmla="*/ 947737 w 947737"/>
                <a:gd name="connsiteY65" fmla="*/ 153987 h 503237"/>
                <a:gd name="connsiteX66" fmla="*/ 947737 w 947737"/>
                <a:gd name="connsiteY66" fmla="*/ 196849 h 503237"/>
                <a:gd name="connsiteX67" fmla="*/ 779462 w 947737"/>
                <a:gd name="connsiteY67" fmla="*/ 196849 h 503237"/>
                <a:gd name="connsiteX68" fmla="*/ 520700 w 947737"/>
                <a:gd name="connsiteY68" fmla="*/ 153987 h 503237"/>
                <a:gd name="connsiteX69" fmla="*/ 688975 w 947737"/>
                <a:gd name="connsiteY69" fmla="*/ 153987 h 503237"/>
                <a:gd name="connsiteX70" fmla="*/ 688975 w 947737"/>
                <a:gd name="connsiteY70" fmla="*/ 196849 h 503237"/>
                <a:gd name="connsiteX71" fmla="*/ 520700 w 947737"/>
                <a:gd name="connsiteY71" fmla="*/ 196849 h 503237"/>
                <a:gd name="connsiteX72" fmla="*/ 260350 w 947737"/>
                <a:gd name="connsiteY72" fmla="*/ 153987 h 503237"/>
                <a:gd name="connsiteX73" fmla="*/ 428625 w 947737"/>
                <a:gd name="connsiteY73" fmla="*/ 153987 h 503237"/>
                <a:gd name="connsiteX74" fmla="*/ 428625 w 947737"/>
                <a:gd name="connsiteY74" fmla="*/ 196849 h 503237"/>
                <a:gd name="connsiteX75" fmla="*/ 260350 w 947737"/>
                <a:gd name="connsiteY75" fmla="*/ 196849 h 503237"/>
                <a:gd name="connsiteX76" fmla="*/ 0 w 947737"/>
                <a:gd name="connsiteY76" fmla="*/ 153987 h 503237"/>
                <a:gd name="connsiteX77" fmla="*/ 168275 w 947737"/>
                <a:gd name="connsiteY77" fmla="*/ 153987 h 503237"/>
                <a:gd name="connsiteX78" fmla="*/ 168275 w 947737"/>
                <a:gd name="connsiteY78" fmla="*/ 196849 h 503237"/>
                <a:gd name="connsiteX79" fmla="*/ 0 w 947737"/>
                <a:gd name="connsiteY79" fmla="*/ 196849 h 503237"/>
                <a:gd name="connsiteX80" fmla="*/ 779462 w 947737"/>
                <a:gd name="connsiteY80" fmla="*/ 76200 h 503237"/>
                <a:gd name="connsiteX81" fmla="*/ 947737 w 947737"/>
                <a:gd name="connsiteY81" fmla="*/ 76200 h 503237"/>
                <a:gd name="connsiteX82" fmla="*/ 947737 w 947737"/>
                <a:gd name="connsiteY82" fmla="*/ 119062 h 503237"/>
                <a:gd name="connsiteX83" fmla="*/ 779462 w 947737"/>
                <a:gd name="connsiteY83" fmla="*/ 119062 h 503237"/>
                <a:gd name="connsiteX84" fmla="*/ 520700 w 947737"/>
                <a:gd name="connsiteY84" fmla="*/ 76200 h 503237"/>
                <a:gd name="connsiteX85" fmla="*/ 688975 w 947737"/>
                <a:gd name="connsiteY85" fmla="*/ 76200 h 503237"/>
                <a:gd name="connsiteX86" fmla="*/ 688975 w 947737"/>
                <a:gd name="connsiteY86" fmla="*/ 119062 h 503237"/>
                <a:gd name="connsiteX87" fmla="*/ 520700 w 947737"/>
                <a:gd name="connsiteY87" fmla="*/ 119062 h 503237"/>
                <a:gd name="connsiteX88" fmla="*/ 260350 w 947737"/>
                <a:gd name="connsiteY88" fmla="*/ 76200 h 503237"/>
                <a:gd name="connsiteX89" fmla="*/ 428625 w 947737"/>
                <a:gd name="connsiteY89" fmla="*/ 76200 h 503237"/>
                <a:gd name="connsiteX90" fmla="*/ 428625 w 947737"/>
                <a:gd name="connsiteY90" fmla="*/ 119062 h 503237"/>
                <a:gd name="connsiteX91" fmla="*/ 260350 w 947737"/>
                <a:gd name="connsiteY91" fmla="*/ 119062 h 503237"/>
                <a:gd name="connsiteX92" fmla="*/ 0 w 947737"/>
                <a:gd name="connsiteY92" fmla="*/ 76200 h 503237"/>
                <a:gd name="connsiteX93" fmla="*/ 168275 w 947737"/>
                <a:gd name="connsiteY93" fmla="*/ 76200 h 503237"/>
                <a:gd name="connsiteX94" fmla="*/ 168275 w 947737"/>
                <a:gd name="connsiteY94" fmla="*/ 119062 h 503237"/>
                <a:gd name="connsiteX95" fmla="*/ 0 w 947737"/>
                <a:gd name="connsiteY95" fmla="*/ 119062 h 503237"/>
                <a:gd name="connsiteX96" fmla="*/ 779462 w 947737"/>
                <a:gd name="connsiteY96" fmla="*/ 0 h 503237"/>
                <a:gd name="connsiteX97" fmla="*/ 947737 w 947737"/>
                <a:gd name="connsiteY97" fmla="*/ 0 h 503237"/>
                <a:gd name="connsiteX98" fmla="*/ 947737 w 947737"/>
                <a:gd name="connsiteY98" fmla="*/ 42862 h 503237"/>
                <a:gd name="connsiteX99" fmla="*/ 779462 w 947737"/>
                <a:gd name="connsiteY99" fmla="*/ 42862 h 503237"/>
                <a:gd name="connsiteX100" fmla="*/ 520700 w 947737"/>
                <a:gd name="connsiteY100" fmla="*/ 0 h 503237"/>
                <a:gd name="connsiteX101" fmla="*/ 688975 w 947737"/>
                <a:gd name="connsiteY101" fmla="*/ 0 h 503237"/>
                <a:gd name="connsiteX102" fmla="*/ 688975 w 947737"/>
                <a:gd name="connsiteY102" fmla="*/ 42862 h 503237"/>
                <a:gd name="connsiteX103" fmla="*/ 520700 w 947737"/>
                <a:gd name="connsiteY103" fmla="*/ 42862 h 503237"/>
                <a:gd name="connsiteX104" fmla="*/ 260350 w 947737"/>
                <a:gd name="connsiteY104" fmla="*/ 0 h 503237"/>
                <a:gd name="connsiteX105" fmla="*/ 428625 w 947737"/>
                <a:gd name="connsiteY105" fmla="*/ 0 h 503237"/>
                <a:gd name="connsiteX106" fmla="*/ 428625 w 947737"/>
                <a:gd name="connsiteY106" fmla="*/ 42862 h 503237"/>
                <a:gd name="connsiteX107" fmla="*/ 260350 w 947737"/>
                <a:gd name="connsiteY107" fmla="*/ 42862 h 503237"/>
                <a:gd name="connsiteX108" fmla="*/ 0 w 947737"/>
                <a:gd name="connsiteY108" fmla="*/ 0 h 503237"/>
                <a:gd name="connsiteX109" fmla="*/ 168275 w 947737"/>
                <a:gd name="connsiteY109" fmla="*/ 0 h 503237"/>
                <a:gd name="connsiteX110" fmla="*/ 168275 w 947737"/>
                <a:gd name="connsiteY110" fmla="*/ 42862 h 503237"/>
                <a:gd name="connsiteX111" fmla="*/ 0 w 947737"/>
                <a:gd name="connsiteY111" fmla="*/ 42862 h 50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47737" h="503237">
                  <a:moveTo>
                    <a:pt x="779462" y="460375"/>
                  </a:moveTo>
                  <a:lnTo>
                    <a:pt x="947737" y="460375"/>
                  </a:lnTo>
                  <a:lnTo>
                    <a:pt x="947737" y="503237"/>
                  </a:lnTo>
                  <a:lnTo>
                    <a:pt x="779462" y="503237"/>
                  </a:lnTo>
                  <a:close/>
                  <a:moveTo>
                    <a:pt x="520700" y="460375"/>
                  </a:moveTo>
                  <a:lnTo>
                    <a:pt x="688975" y="460375"/>
                  </a:lnTo>
                  <a:lnTo>
                    <a:pt x="688975" y="503237"/>
                  </a:lnTo>
                  <a:lnTo>
                    <a:pt x="520700" y="503237"/>
                  </a:lnTo>
                  <a:close/>
                  <a:moveTo>
                    <a:pt x="260350" y="460375"/>
                  </a:moveTo>
                  <a:lnTo>
                    <a:pt x="428625" y="460375"/>
                  </a:lnTo>
                  <a:lnTo>
                    <a:pt x="428625" y="503237"/>
                  </a:lnTo>
                  <a:lnTo>
                    <a:pt x="260350" y="503237"/>
                  </a:lnTo>
                  <a:close/>
                  <a:moveTo>
                    <a:pt x="0" y="460375"/>
                  </a:moveTo>
                  <a:lnTo>
                    <a:pt x="168275" y="460375"/>
                  </a:lnTo>
                  <a:lnTo>
                    <a:pt x="168275" y="503237"/>
                  </a:lnTo>
                  <a:lnTo>
                    <a:pt x="0" y="503237"/>
                  </a:lnTo>
                  <a:close/>
                  <a:moveTo>
                    <a:pt x="779462" y="384175"/>
                  </a:moveTo>
                  <a:lnTo>
                    <a:pt x="947737" y="384175"/>
                  </a:lnTo>
                  <a:lnTo>
                    <a:pt x="947737" y="427037"/>
                  </a:lnTo>
                  <a:lnTo>
                    <a:pt x="779462" y="427037"/>
                  </a:lnTo>
                  <a:close/>
                  <a:moveTo>
                    <a:pt x="520700" y="384175"/>
                  </a:moveTo>
                  <a:lnTo>
                    <a:pt x="688975" y="384175"/>
                  </a:lnTo>
                  <a:lnTo>
                    <a:pt x="688975" y="427037"/>
                  </a:lnTo>
                  <a:lnTo>
                    <a:pt x="520700" y="427037"/>
                  </a:lnTo>
                  <a:close/>
                  <a:moveTo>
                    <a:pt x="260350" y="384175"/>
                  </a:moveTo>
                  <a:lnTo>
                    <a:pt x="428625" y="384175"/>
                  </a:lnTo>
                  <a:lnTo>
                    <a:pt x="428625" y="427037"/>
                  </a:lnTo>
                  <a:lnTo>
                    <a:pt x="260350" y="427037"/>
                  </a:lnTo>
                  <a:close/>
                  <a:moveTo>
                    <a:pt x="0" y="384175"/>
                  </a:moveTo>
                  <a:lnTo>
                    <a:pt x="168275" y="384175"/>
                  </a:lnTo>
                  <a:lnTo>
                    <a:pt x="168275" y="427037"/>
                  </a:lnTo>
                  <a:lnTo>
                    <a:pt x="0" y="427037"/>
                  </a:lnTo>
                  <a:close/>
                  <a:moveTo>
                    <a:pt x="779462" y="306387"/>
                  </a:moveTo>
                  <a:lnTo>
                    <a:pt x="947737" y="306387"/>
                  </a:lnTo>
                  <a:lnTo>
                    <a:pt x="947737" y="349249"/>
                  </a:lnTo>
                  <a:lnTo>
                    <a:pt x="779462" y="349249"/>
                  </a:lnTo>
                  <a:close/>
                  <a:moveTo>
                    <a:pt x="520700" y="306387"/>
                  </a:moveTo>
                  <a:lnTo>
                    <a:pt x="688975" y="306387"/>
                  </a:lnTo>
                  <a:lnTo>
                    <a:pt x="688975" y="349249"/>
                  </a:lnTo>
                  <a:lnTo>
                    <a:pt x="520700" y="349249"/>
                  </a:lnTo>
                  <a:close/>
                  <a:moveTo>
                    <a:pt x="260350" y="306387"/>
                  </a:moveTo>
                  <a:lnTo>
                    <a:pt x="428625" y="306387"/>
                  </a:lnTo>
                  <a:lnTo>
                    <a:pt x="428625" y="349249"/>
                  </a:lnTo>
                  <a:lnTo>
                    <a:pt x="260350" y="349249"/>
                  </a:lnTo>
                  <a:close/>
                  <a:moveTo>
                    <a:pt x="0" y="306387"/>
                  </a:moveTo>
                  <a:lnTo>
                    <a:pt x="168275" y="306387"/>
                  </a:lnTo>
                  <a:lnTo>
                    <a:pt x="168275" y="349249"/>
                  </a:lnTo>
                  <a:lnTo>
                    <a:pt x="0" y="349249"/>
                  </a:lnTo>
                  <a:close/>
                  <a:moveTo>
                    <a:pt x="779462" y="230187"/>
                  </a:moveTo>
                  <a:lnTo>
                    <a:pt x="947737" y="230187"/>
                  </a:lnTo>
                  <a:lnTo>
                    <a:pt x="947737" y="273049"/>
                  </a:lnTo>
                  <a:lnTo>
                    <a:pt x="779462" y="273049"/>
                  </a:lnTo>
                  <a:close/>
                  <a:moveTo>
                    <a:pt x="520700" y="230187"/>
                  </a:moveTo>
                  <a:lnTo>
                    <a:pt x="688975" y="230187"/>
                  </a:lnTo>
                  <a:lnTo>
                    <a:pt x="688975" y="273049"/>
                  </a:lnTo>
                  <a:lnTo>
                    <a:pt x="520700" y="273049"/>
                  </a:lnTo>
                  <a:close/>
                  <a:moveTo>
                    <a:pt x="260350" y="230187"/>
                  </a:moveTo>
                  <a:lnTo>
                    <a:pt x="428625" y="230187"/>
                  </a:lnTo>
                  <a:lnTo>
                    <a:pt x="428625" y="273049"/>
                  </a:lnTo>
                  <a:lnTo>
                    <a:pt x="260350" y="273049"/>
                  </a:lnTo>
                  <a:close/>
                  <a:moveTo>
                    <a:pt x="0" y="230187"/>
                  </a:moveTo>
                  <a:lnTo>
                    <a:pt x="168275" y="230187"/>
                  </a:lnTo>
                  <a:lnTo>
                    <a:pt x="168275" y="273049"/>
                  </a:lnTo>
                  <a:lnTo>
                    <a:pt x="0" y="273049"/>
                  </a:lnTo>
                  <a:close/>
                  <a:moveTo>
                    <a:pt x="779462" y="153987"/>
                  </a:moveTo>
                  <a:lnTo>
                    <a:pt x="947737" y="153987"/>
                  </a:lnTo>
                  <a:lnTo>
                    <a:pt x="947737" y="196849"/>
                  </a:lnTo>
                  <a:lnTo>
                    <a:pt x="779462" y="196849"/>
                  </a:lnTo>
                  <a:close/>
                  <a:moveTo>
                    <a:pt x="520700" y="153987"/>
                  </a:moveTo>
                  <a:lnTo>
                    <a:pt x="688975" y="153987"/>
                  </a:lnTo>
                  <a:lnTo>
                    <a:pt x="688975" y="196849"/>
                  </a:lnTo>
                  <a:lnTo>
                    <a:pt x="520700" y="196849"/>
                  </a:lnTo>
                  <a:close/>
                  <a:moveTo>
                    <a:pt x="260350" y="153987"/>
                  </a:moveTo>
                  <a:lnTo>
                    <a:pt x="428625" y="153987"/>
                  </a:lnTo>
                  <a:lnTo>
                    <a:pt x="428625" y="196849"/>
                  </a:lnTo>
                  <a:lnTo>
                    <a:pt x="260350" y="196849"/>
                  </a:lnTo>
                  <a:close/>
                  <a:moveTo>
                    <a:pt x="0" y="153987"/>
                  </a:moveTo>
                  <a:lnTo>
                    <a:pt x="168275" y="153987"/>
                  </a:lnTo>
                  <a:lnTo>
                    <a:pt x="168275" y="196849"/>
                  </a:lnTo>
                  <a:lnTo>
                    <a:pt x="0" y="196849"/>
                  </a:lnTo>
                  <a:close/>
                  <a:moveTo>
                    <a:pt x="779462" y="76200"/>
                  </a:moveTo>
                  <a:lnTo>
                    <a:pt x="947737" y="76200"/>
                  </a:lnTo>
                  <a:lnTo>
                    <a:pt x="947737" y="119062"/>
                  </a:lnTo>
                  <a:lnTo>
                    <a:pt x="779462" y="119062"/>
                  </a:lnTo>
                  <a:close/>
                  <a:moveTo>
                    <a:pt x="520700" y="76200"/>
                  </a:moveTo>
                  <a:lnTo>
                    <a:pt x="688975" y="76200"/>
                  </a:lnTo>
                  <a:lnTo>
                    <a:pt x="688975" y="119062"/>
                  </a:lnTo>
                  <a:lnTo>
                    <a:pt x="520700" y="119062"/>
                  </a:lnTo>
                  <a:close/>
                  <a:moveTo>
                    <a:pt x="260350" y="76200"/>
                  </a:moveTo>
                  <a:lnTo>
                    <a:pt x="428625" y="76200"/>
                  </a:lnTo>
                  <a:lnTo>
                    <a:pt x="428625" y="119062"/>
                  </a:lnTo>
                  <a:lnTo>
                    <a:pt x="260350" y="119062"/>
                  </a:lnTo>
                  <a:close/>
                  <a:moveTo>
                    <a:pt x="0" y="76200"/>
                  </a:moveTo>
                  <a:lnTo>
                    <a:pt x="168275" y="76200"/>
                  </a:lnTo>
                  <a:lnTo>
                    <a:pt x="168275" y="119062"/>
                  </a:lnTo>
                  <a:lnTo>
                    <a:pt x="0" y="119062"/>
                  </a:lnTo>
                  <a:close/>
                  <a:moveTo>
                    <a:pt x="779462" y="0"/>
                  </a:moveTo>
                  <a:lnTo>
                    <a:pt x="947737" y="0"/>
                  </a:lnTo>
                  <a:lnTo>
                    <a:pt x="947737" y="42862"/>
                  </a:lnTo>
                  <a:lnTo>
                    <a:pt x="779462" y="42862"/>
                  </a:lnTo>
                  <a:close/>
                  <a:moveTo>
                    <a:pt x="520700" y="0"/>
                  </a:moveTo>
                  <a:lnTo>
                    <a:pt x="688975" y="0"/>
                  </a:lnTo>
                  <a:lnTo>
                    <a:pt x="688975" y="42862"/>
                  </a:lnTo>
                  <a:lnTo>
                    <a:pt x="520700" y="42862"/>
                  </a:lnTo>
                  <a:close/>
                  <a:moveTo>
                    <a:pt x="260350" y="0"/>
                  </a:moveTo>
                  <a:lnTo>
                    <a:pt x="428625" y="0"/>
                  </a:lnTo>
                  <a:lnTo>
                    <a:pt x="428625" y="42862"/>
                  </a:lnTo>
                  <a:lnTo>
                    <a:pt x="260350" y="42862"/>
                  </a:lnTo>
                  <a:close/>
                  <a:moveTo>
                    <a:pt x="0" y="0"/>
                  </a:moveTo>
                  <a:lnTo>
                    <a:pt x="168275" y="0"/>
                  </a:lnTo>
                  <a:lnTo>
                    <a:pt x="168275" y="42862"/>
                  </a:lnTo>
                  <a:lnTo>
                    <a:pt x="0" y="42862"/>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ja-JP" altLang="en-US"/>
            </a:p>
          </p:txBody>
        </p:sp>
      </p:grpSp>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6365" y="4016232"/>
            <a:ext cx="1831187" cy="1145969"/>
          </a:xfrm>
          <a:prstGeom prst="rect">
            <a:avLst/>
          </a:prstGeom>
        </p:spPr>
      </p:pic>
      <p:cxnSp>
        <p:nvCxnSpPr>
          <p:cNvPr id="193" name="直線矢印コネクタ 192"/>
          <p:cNvCxnSpPr/>
          <p:nvPr/>
        </p:nvCxnSpPr>
        <p:spPr bwMode="auto">
          <a:xfrm>
            <a:off x="8706228" y="3351811"/>
            <a:ext cx="648090" cy="869559"/>
          </a:xfrm>
          <a:prstGeom prst="straightConnector1">
            <a:avLst/>
          </a:prstGeom>
          <a:solidFill>
            <a:schemeClr val="bg1"/>
          </a:solidFill>
          <a:ln w="19050" cap="flat" cmpd="sng" algn="ctr">
            <a:solidFill>
              <a:srgbClr val="002B62"/>
            </a:solidFill>
            <a:prstDash val="sysDash"/>
            <a:round/>
            <a:headEnd type="none" w="med" len="med"/>
            <a:tailEnd type="triangle"/>
          </a:ln>
          <a:effectLst>
            <a:glow rad="63500">
              <a:srgbClr val="F57F7F"/>
            </a:glow>
          </a:effectLst>
          <a:extLst/>
        </p:spPr>
      </p:cxnSp>
      <p:sp>
        <p:nvSpPr>
          <p:cNvPr id="23" name="テキスト ボックス 22"/>
          <p:cNvSpPr txBox="1"/>
          <p:nvPr/>
        </p:nvSpPr>
        <p:spPr>
          <a:xfrm rot="3214470">
            <a:off x="8329009" y="3604132"/>
            <a:ext cx="1542410" cy="200055"/>
          </a:xfrm>
          <a:prstGeom prst="rect">
            <a:avLst/>
          </a:prstGeom>
          <a:noFill/>
        </p:spPr>
        <p:txBody>
          <a:bodyPr wrap="none" rtlCol="0">
            <a:spAutoFit/>
          </a:bodyPr>
          <a:lstStyle/>
          <a:p>
            <a:r>
              <a:rPr kumimoji="1" lang="en-US" altLang="ja-JP" sz="700" b="1" dirty="0" smtClean="0">
                <a:solidFill>
                  <a:srgbClr val="002B62"/>
                </a:solidFill>
                <a:effectLst>
                  <a:glow rad="76200">
                    <a:schemeClr val="bg1"/>
                  </a:glow>
                </a:effectLst>
              </a:rPr>
              <a:t>(</a:t>
            </a:r>
            <a:r>
              <a:rPr lang="en-US" altLang="ja-JP" sz="700" b="1" dirty="0" smtClean="0">
                <a:solidFill>
                  <a:srgbClr val="002B62"/>
                </a:solidFill>
                <a:effectLst>
                  <a:glow rad="76200">
                    <a:schemeClr val="bg1"/>
                  </a:glow>
                </a:effectLst>
              </a:rPr>
              <a:t>This can also be controlled</a:t>
            </a:r>
            <a:r>
              <a:rPr kumimoji="1" lang="en-US" altLang="ja-JP" sz="700" b="1" dirty="0" smtClean="0">
                <a:solidFill>
                  <a:srgbClr val="002B62"/>
                </a:solidFill>
                <a:effectLst>
                  <a:glow rad="76200">
                    <a:schemeClr val="bg1"/>
                  </a:glow>
                </a:effectLst>
              </a:rPr>
              <a:t>)</a:t>
            </a:r>
            <a:endParaRPr kumimoji="1" lang="ja-JP" altLang="en-US" sz="700" b="1" dirty="0">
              <a:solidFill>
                <a:srgbClr val="002B62"/>
              </a:solidFill>
              <a:effectLst>
                <a:glow rad="76200">
                  <a:schemeClr val="bg1"/>
                </a:glow>
              </a:effectLst>
            </a:endParaRPr>
          </a:p>
        </p:txBody>
      </p:sp>
      <p:sp>
        <p:nvSpPr>
          <p:cNvPr id="194" name="テキスト ボックス 193"/>
          <p:cNvSpPr txBox="1"/>
          <p:nvPr/>
        </p:nvSpPr>
        <p:spPr>
          <a:xfrm>
            <a:off x="9543096" y="5257272"/>
            <a:ext cx="2457724" cy="246221"/>
          </a:xfrm>
          <a:prstGeom prst="rect">
            <a:avLst/>
          </a:prstGeom>
          <a:noFill/>
        </p:spPr>
        <p:txBody>
          <a:bodyPr wrap="none" rtlCol="0">
            <a:spAutoFit/>
          </a:bodyPr>
          <a:lstStyle/>
          <a:p>
            <a:pPr algn="ctr"/>
            <a:r>
              <a:rPr kumimoji="1" lang="en-US" altLang="ja-JP" sz="1000" b="1" dirty="0" smtClean="0">
                <a:solidFill>
                  <a:srgbClr val="002B62"/>
                </a:solidFill>
                <a:effectLst/>
              </a:rPr>
              <a:t>(vSphere, </a:t>
            </a:r>
            <a:r>
              <a:rPr kumimoji="1" lang="en-US" altLang="ja-JP" sz="1000" b="1" dirty="0" err="1" smtClean="0">
                <a:solidFill>
                  <a:srgbClr val="002B62"/>
                </a:solidFill>
                <a:effectLst/>
              </a:rPr>
              <a:t>vSAN</a:t>
            </a:r>
            <a:r>
              <a:rPr kumimoji="1" lang="en-US" altLang="ja-JP" sz="1000" b="1" dirty="0" smtClean="0">
                <a:solidFill>
                  <a:srgbClr val="002B62"/>
                </a:solidFill>
                <a:effectLst/>
              </a:rPr>
              <a:t>, NST-t, vRA7,</a:t>
            </a:r>
            <a:r>
              <a:rPr lang="ja-JP" altLang="en-US" sz="1000" b="1" dirty="0">
                <a:solidFill>
                  <a:srgbClr val="002B62"/>
                </a:solidFill>
                <a:effectLst/>
              </a:rPr>
              <a:t> </a:t>
            </a:r>
            <a:r>
              <a:rPr lang="en-US" altLang="ja-JP" sz="1000" b="1" dirty="0" smtClean="0">
                <a:solidFill>
                  <a:srgbClr val="002B62"/>
                </a:solidFill>
                <a:effectLst/>
              </a:rPr>
              <a:t>…</a:t>
            </a:r>
            <a:r>
              <a:rPr kumimoji="1" lang="en-US" altLang="ja-JP" sz="1000" b="1" dirty="0" smtClean="0">
                <a:solidFill>
                  <a:srgbClr val="002B62"/>
                </a:solidFill>
                <a:effectLst/>
              </a:rPr>
              <a:t>)</a:t>
            </a:r>
            <a:endParaRPr kumimoji="1" lang="ja-JP" altLang="en-US" sz="1000" b="1" dirty="0">
              <a:solidFill>
                <a:srgbClr val="002B62"/>
              </a:solidFill>
              <a:effectLst/>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0207" y="5733320"/>
            <a:ext cx="515340" cy="435253"/>
          </a:xfrm>
          <a:prstGeom prst="rect">
            <a:avLst/>
          </a:prstGeom>
          <a:effectLst>
            <a:glow rad="12700">
              <a:schemeClr val="bg1"/>
            </a:glow>
          </a:effectLst>
        </p:spPr>
      </p:pic>
      <p:grpSp>
        <p:nvGrpSpPr>
          <p:cNvPr id="294" name="グループ化 293"/>
          <p:cNvGrpSpPr/>
          <p:nvPr/>
        </p:nvGrpSpPr>
        <p:grpSpPr>
          <a:xfrm>
            <a:off x="1636821" y="3212938"/>
            <a:ext cx="1217882" cy="864216"/>
            <a:chOff x="814621" y="3077330"/>
            <a:chExt cx="1217882" cy="864216"/>
          </a:xfrm>
        </p:grpSpPr>
        <p:sp>
          <p:nvSpPr>
            <p:cNvPr id="295" name="フローチャート: 内部記憶 294"/>
            <p:cNvSpPr/>
            <p:nvPr/>
          </p:nvSpPr>
          <p:spPr bwMode="auto">
            <a:xfrm>
              <a:off x="952503" y="3077330"/>
              <a:ext cx="1080000" cy="720000"/>
            </a:xfrm>
            <a:prstGeom prst="flowChartInternalStorage">
              <a:avLst/>
            </a:prstGeom>
            <a:solidFill>
              <a:schemeClr val="bg1"/>
            </a:solidFill>
            <a:ln w="19050">
              <a:solidFill>
                <a:srgbClr val="002B62"/>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smtClean="0">
                  <a:solidFill>
                    <a:srgbClr val="002B62"/>
                  </a:solidFill>
                  <a:effectLst>
                    <a:glow rad="101600">
                      <a:schemeClr val="bg1"/>
                    </a:glow>
                  </a:effectLst>
                  <a:latin typeface="+mj-ea"/>
                  <a:ea typeface="+mj-ea"/>
                </a:rPr>
                <a:t>パラメータ</a:t>
              </a:r>
              <a:r>
                <a:rPr lang="en-US" altLang="ja-JP" sz="1067" b="1" dirty="0" smtClean="0">
                  <a:solidFill>
                    <a:srgbClr val="002B62"/>
                  </a:solidFill>
                  <a:effectLst>
                    <a:glow rad="101600">
                      <a:schemeClr val="bg1"/>
                    </a:glow>
                  </a:effectLst>
                  <a:latin typeface="+mj-ea"/>
                  <a:ea typeface="+mj-ea"/>
                </a:rPr>
                <a:t/>
              </a:r>
              <a:br>
                <a:rPr lang="en-US" altLang="ja-JP" sz="1067" b="1" dirty="0" smtClean="0">
                  <a:solidFill>
                    <a:srgbClr val="002B62"/>
                  </a:solidFill>
                  <a:effectLst>
                    <a:glow rad="101600">
                      <a:schemeClr val="bg1"/>
                    </a:glow>
                  </a:effectLst>
                  <a:latin typeface="+mj-ea"/>
                  <a:ea typeface="+mj-ea"/>
                </a:rPr>
              </a:br>
              <a:r>
                <a:rPr lang="ja-JP" altLang="en-US" sz="1067" b="1" dirty="0" smtClean="0">
                  <a:solidFill>
                    <a:srgbClr val="002B62"/>
                  </a:solidFill>
                  <a:effectLst>
                    <a:glow rad="101600">
                      <a:schemeClr val="bg1"/>
                    </a:glow>
                  </a:effectLst>
                  <a:latin typeface="+mj-ea"/>
                  <a:ea typeface="+mj-ea"/>
                </a:rPr>
                <a:t>シート</a:t>
              </a:r>
              <a:endParaRPr lang="ja-JP" altLang="en-US" sz="1067" b="1" dirty="0">
                <a:solidFill>
                  <a:srgbClr val="002B62"/>
                </a:solidFill>
                <a:effectLst>
                  <a:glow rad="101600">
                    <a:schemeClr val="bg1"/>
                  </a:glow>
                </a:effectLst>
                <a:latin typeface="+mj-ea"/>
                <a:ea typeface="+mj-ea"/>
              </a:endParaRPr>
            </a:p>
          </p:txBody>
        </p:sp>
        <p:sp>
          <p:nvSpPr>
            <p:cNvPr id="296" name="フローチャート: 内部記憶 295"/>
            <p:cNvSpPr/>
            <p:nvPr/>
          </p:nvSpPr>
          <p:spPr bwMode="auto">
            <a:xfrm>
              <a:off x="883562" y="3149438"/>
              <a:ext cx="1080000" cy="720000"/>
            </a:xfrm>
            <a:prstGeom prst="flowChartInternalStorage">
              <a:avLst/>
            </a:prstGeom>
            <a:solidFill>
              <a:schemeClr val="bg1"/>
            </a:solidFill>
            <a:ln w="19050">
              <a:solidFill>
                <a:srgbClr val="002B62"/>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ja-JP" altLang="en-US" sz="1067" b="1" dirty="0" smtClean="0">
                  <a:solidFill>
                    <a:srgbClr val="002B62"/>
                  </a:solidFill>
                  <a:effectLst>
                    <a:glow rad="101600">
                      <a:schemeClr val="bg1"/>
                    </a:glow>
                  </a:effectLst>
                  <a:latin typeface="+mj-ea"/>
                  <a:ea typeface="+mj-ea"/>
                </a:rPr>
                <a:t>パラメータ</a:t>
              </a:r>
              <a:r>
                <a:rPr lang="en-US" altLang="ja-JP" sz="1067" b="1" dirty="0" smtClean="0">
                  <a:solidFill>
                    <a:srgbClr val="002B62"/>
                  </a:solidFill>
                  <a:effectLst>
                    <a:glow rad="101600">
                      <a:schemeClr val="bg1"/>
                    </a:glow>
                  </a:effectLst>
                  <a:latin typeface="+mj-ea"/>
                  <a:ea typeface="+mj-ea"/>
                </a:rPr>
                <a:t/>
              </a:r>
              <a:br>
                <a:rPr lang="en-US" altLang="ja-JP" sz="1067" b="1" dirty="0" smtClean="0">
                  <a:solidFill>
                    <a:srgbClr val="002B62"/>
                  </a:solidFill>
                  <a:effectLst>
                    <a:glow rad="101600">
                      <a:schemeClr val="bg1"/>
                    </a:glow>
                  </a:effectLst>
                  <a:latin typeface="+mj-ea"/>
                  <a:ea typeface="+mj-ea"/>
                </a:rPr>
              </a:br>
              <a:r>
                <a:rPr lang="ja-JP" altLang="en-US" sz="1067" b="1" dirty="0" smtClean="0">
                  <a:solidFill>
                    <a:srgbClr val="002B62"/>
                  </a:solidFill>
                  <a:effectLst>
                    <a:glow rad="101600">
                      <a:schemeClr val="bg1"/>
                    </a:glow>
                  </a:effectLst>
                  <a:latin typeface="+mj-ea"/>
                  <a:ea typeface="+mj-ea"/>
                </a:rPr>
                <a:t>シート</a:t>
              </a:r>
              <a:endParaRPr lang="ja-JP" altLang="en-US" sz="1067" b="1" dirty="0">
                <a:solidFill>
                  <a:srgbClr val="002B62"/>
                </a:solidFill>
                <a:effectLst>
                  <a:glow rad="101600">
                    <a:schemeClr val="bg1"/>
                  </a:glow>
                </a:effectLst>
                <a:latin typeface="+mj-ea"/>
                <a:ea typeface="+mj-ea"/>
              </a:endParaRPr>
            </a:p>
          </p:txBody>
        </p:sp>
        <p:sp>
          <p:nvSpPr>
            <p:cNvPr id="297" name="フローチャート: 内部記憶 296"/>
            <p:cNvSpPr/>
            <p:nvPr/>
          </p:nvSpPr>
          <p:spPr bwMode="auto">
            <a:xfrm>
              <a:off x="814621" y="3221546"/>
              <a:ext cx="1080000" cy="720000"/>
            </a:xfrm>
            <a:prstGeom prst="flowChartInternalStorage">
              <a:avLst/>
            </a:prstGeom>
            <a:solidFill>
              <a:schemeClr val="bg1"/>
            </a:solidFill>
            <a:ln w="19050">
              <a:solidFill>
                <a:srgbClr val="002B62"/>
              </a:solidFill>
            </a:ln>
            <a:effectLst/>
            <a:ex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altLang="ja-JP" sz="1067" b="1" dirty="0" smtClean="0">
                  <a:solidFill>
                    <a:srgbClr val="002B62"/>
                  </a:solidFill>
                  <a:effectLst>
                    <a:glow rad="101600">
                      <a:schemeClr val="bg1"/>
                    </a:glow>
                  </a:effectLst>
                  <a:latin typeface="+mj-ea"/>
                  <a:ea typeface="+mj-ea"/>
                </a:rPr>
                <a:t>System </a:t>
              </a:r>
              <a:br>
                <a:rPr lang="en-US" altLang="ja-JP" sz="1067" b="1" dirty="0" smtClean="0">
                  <a:solidFill>
                    <a:srgbClr val="002B62"/>
                  </a:solidFill>
                  <a:effectLst>
                    <a:glow rad="101600">
                      <a:schemeClr val="bg1"/>
                    </a:glow>
                  </a:effectLst>
                  <a:latin typeface="+mj-ea"/>
                  <a:ea typeface="+mj-ea"/>
                </a:rPr>
              </a:br>
              <a:r>
                <a:rPr lang="en-US" altLang="ja-JP" sz="1067" b="1" dirty="0" smtClean="0">
                  <a:solidFill>
                    <a:srgbClr val="002B62"/>
                  </a:solidFill>
                  <a:effectLst>
                    <a:glow rad="101600">
                      <a:schemeClr val="bg1"/>
                    </a:glow>
                  </a:effectLst>
                  <a:latin typeface="+mj-ea"/>
                  <a:ea typeface="+mj-ea"/>
                </a:rPr>
                <a:t>parameter</a:t>
              </a:r>
              <a:endParaRPr lang="ja-JP" altLang="en-US" sz="1067" b="1" dirty="0">
                <a:solidFill>
                  <a:srgbClr val="002B62"/>
                </a:solidFill>
                <a:effectLst>
                  <a:glow rad="101600">
                    <a:schemeClr val="bg1"/>
                  </a:glow>
                </a:effectLst>
                <a:latin typeface="+mj-ea"/>
                <a:ea typeface="+mj-ea"/>
              </a:endParaRPr>
            </a:p>
          </p:txBody>
        </p:sp>
      </p:grpSp>
      <p:grpSp>
        <p:nvGrpSpPr>
          <p:cNvPr id="298" name="グループ化 297"/>
          <p:cNvGrpSpPr/>
          <p:nvPr/>
        </p:nvGrpSpPr>
        <p:grpSpPr>
          <a:xfrm>
            <a:off x="1635542" y="2132920"/>
            <a:ext cx="1220440" cy="720000"/>
            <a:chOff x="813342" y="1997180"/>
            <a:chExt cx="1220440" cy="863260"/>
          </a:xfrm>
        </p:grpSpPr>
        <p:sp>
          <p:nvSpPr>
            <p:cNvPr id="299" name="フローチャート: 書類 298"/>
            <p:cNvSpPr/>
            <p:nvPr/>
          </p:nvSpPr>
          <p:spPr bwMode="auto">
            <a:xfrm>
              <a:off x="953782" y="199718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300" name="フローチャート: 書類 299"/>
            <p:cNvSpPr/>
            <p:nvPr/>
          </p:nvSpPr>
          <p:spPr bwMode="auto">
            <a:xfrm>
              <a:off x="883562" y="206881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301" name="フローチャート: 書類 300"/>
            <p:cNvSpPr/>
            <p:nvPr/>
          </p:nvSpPr>
          <p:spPr bwMode="auto">
            <a:xfrm>
              <a:off x="813342" y="214044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en-US" altLang="ja-JP" sz="933" b="1" dirty="0" smtClean="0">
                  <a:solidFill>
                    <a:srgbClr val="002B62"/>
                  </a:solidFill>
                  <a:latin typeface="+mj-ea"/>
                  <a:ea typeface="+mj-ea"/>
                </a:rPr>
                <a:t>part</a:t>
              </a:r>
              <a:endParaRPr lang="ja-JP" altLang="en-US" sz="933" b="1" dirty="0">
                <a:solidFill>
                  <a:srgbClr val="002B62"/>
                </a:solidFill>
                <a:latin typeface="+mj-ea"/>
                <a:ea typeface="+mj-ea"/>
              </a:endParaRPr>
            </a:p>
          </p:txBody>
        </p:sp>
      </p:grpSp>
      <p:sp>
        <p:nvSpPr>
          <p:cNvPr id="302" name="正方形/長方形 301"/>
          <p:cNvSpPr/>
          <p:nvPr/>
        </p:nvSpPr>
        <p:spPr bwMode="auto">
          <a:xfrm>
            <a:off x="1145177" y="1772770"/>
            <a:ext cx="5079841" cy="1332000"/>
          </a:xfrm>
          <a:prstGeom prst="rect">
            <a:avLst/>
          </a:prstGeom>
          <a:noFill/>
          <a:ln w="19050">
            <a:solidFill>
              <a:srgbClr val="002B62"/>
            </a:solidFill>
            <a:prstDash val="sysDash"/>
          </a:ln>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r>
              <a:rPr lang="en-US" altLang="ja-JP" sz="1200" b="1" dirty="0" err="1" smtClean="0">
                <a:solidFill>
                  <a:srgbClr val="002B62"/>
                </a:solidFill>
                <a:latin typeface="+mj-ea"/>
                <a:ea typeface="+mj-ea"/>
              </a:rPr>
              <a:t>Ansible</a:t>
            </a:r>
            <a:r>
              <a:rPr lang="ja-JP" altLang="en-US" sz="1200" b="1" dirty="0">
                <a:solidFill>
                  <a:srgbClr val="002B62"/>
                </a:solidFill>
                <a:latin typeface="+mj-ea"/>
                <a:ea typeface="+mj-ea"/>
              </a:rPr>
              <a:t> </a:t>
            </a:r>
            <a:r>
              <a:rPr lang="en-US" altLang="ja-JP" sz="1200" b="1" dirty="0" smtClean="0">
                <a:solidFill>
                  <a:srgbClr val="002B62"/>
                </a:solidFill>
                <a:latin typeface="+mj-ea"/>
                <a:ea typeface="+mj-ea"/>
              </a:rPr>
              <a:t>driver</a:t>
            </a:r>
            <a:endParaRPr lang="ja-JP" altLang="en-US" sz="1200" b="1" dirty="0">
              <a:solidFill>
                <a:srgbClr val="002B62"/>
              </a:solidFill>
              <a:latin typeface="+mj-ea"/>
              <a:ea typeface="+mj-ea"/>
            </a:endParaRPr>
          </a:p>
        </p:txBody>
      </p:sp>
      <p:sp>
        <p:nvSpPr>
          <p:cNvPr id="303" name="フリーフォーム 302"/>
          <p:cNvSpPr/>
          <p:nvPr/>
        </p:nvSpPr>
        <p:spPr bwMode="auto">
          <a:xfrm>
            <a:off x="2958286" y="2279754"/>
            <a:ext cx="828400" cy="318032"/>
          </a:xfrm>
          <a:custGeom>
            <a:avLst/>
            <a:gdLst>
              <a:gd name="connsiteX0" fmla="*/ 798659 w 810234"/>
              <a:gd name="connsiteY0" fmla="*/ 0 h 289367"/>
              <a:gd name="connsiteX1" fmla="*/ 6 w 810234"/>
              <a:gd name="connsiteY1" fmla="*/ 104172 h 289367"/>
              <a:gd name="connsiteX2" fmla="*/ 810234 w 810234"/>
              <a:gd name="connsiteY2" fmla="*/ 289367 h 289367"/>
            </a:gdLst>
            <a:ahLst/>
            <a:cxnLst>
              <a:cxn ang="0">
                <a:pos x="connsiteX0" y="connsiteY0"/>
              </a:cxn>
              <a:cxn ang="0">
                <a:pos x="connsiteX1" y="connsiteY1"/>
              </a:cxn>
              <a:cxn ang="0">
                <a:pos x="connsiteX2" y="connsiteY2"/>
              </a:cxn>
            </a:cxnLst>
            <a:rect l="l" t="t" r="r" b="b"/>
            <a:pathLst>
              <a:path w="810234" h="289367">
                <a:moveTo>
                  <a:pt x="798659" y="0"/>
                </a:moveTo>
                <a:cubicBezTo>
                  <a:pt x="398368" y="27972"/>
                  <a:pt x="-1923" y="55944"/>
                  <a:pt x="6" y="104172"/>
                </a:cubicBezTo>
                <a:cubicBezTo>
                  <a:pt x="1935" y="152400"/>
                  <a:pt x="406084" y="220883"/>
                  <a:pt x="810234" y="289367"/>
                </a:cubicBezTo>
              </a:path>
            </a:pathLst>
          </a:custGeom>
          <a:noFill/>
          <a:ln w="19050">
            <a:solidFill>
              <a:srgbClr val="002B62"/>
            </a:solidFill>
            <a:tailEnd type="triangle"/>
          </a:ln>
          <a:effectLst>
            <a:glow rad="63500">
              <a:srgbClr val="F57F7F"/>
            </a:glow>
          </a:effectLst>
          <a:extLst/>
        </p:spPr>
        <p:txBody>
          <a:bodyPr rtlCol="0" anchor="ctr"/>
          <a:lstStyle/>
          <a:p>
            <a:pPr algn="ctr"/>
            <a:endParaRPr kumimoji="1" lang="ja-JP" altLang="en-US"/>
          </a:p>
        </p:txBody>
      </p:sp>
      <p:sp>
        <p:nvSpPr>
          <p:cNvPr id="304" name="フリーフォーム 303"/>
          <p:cNvSpPr/>
          <p:nvPr/>
        </p:nvSpPr>
        <p:spPr bwMode="auto">
          <a:xfrm>
            <a:off x="2934840" y="2739027"/>
            <a:ext cx="946718" cy="833993"/>
          </a:xfrm>
          <a:custGeom>
            <a:avLst/>
            <a:gdLst>
              <a:gd name="connsiteX0" fmla="*/ 606985 w 850825"/>
              <a:gd name="connsiteY0" fmla="*/ 0 h 911012"/>
              <a:gd name="connsiteX1" fmla="*/ 3481 w 850825"/>
              <a:gd name="connsiteY1" fmla="*/ 908304 h 911012"/>
              <a:gd name="connsiteX2" fmla="*/ 850825 w 850825"/>
              <a:gd name="connsiteY2" fmla="*/ 225552 h 911012"/>
            </a:gdLst>
            <a:ahLst/>
            <a:cxnLst>
              <a:cxn ang="0">
                <a:pos x="connsiteX0" y="connsiteY0"/>
              </a:cxn>
              <a:cxn ang="0">
                <a:pos x="connsiteX1" y="connsiteY1"/>
              </a:cxn>
              <a:cxn ang="0">
                <a:pos x="connsiteX2" y="connsiteY2"/>
              </a:cxn>
            </a:cxnLst>
            <a:rect l="l" t="t" r="r" b="b"/>
            <a:pathLst>
              <a:path w="850825" h="911012">
                <a:moveTo>
                  <a:pt x="606985" y="0"/>
                </a:moveTo>
                <a:cubicBezTo>
                  <a:pt x="284913" y="435356"/>
                  <a:pt x="-37159" y="870712"/>
                  <a:pt x="3481" y="908304"/>
                </a:cubicBezTo>
                <a:cubicBezTo>
                  <a:pt x="44121" y="945896"/>
                  <a:pt x="447473" y="585724"/>
                  <a:pt x="850825" y="225552"/>
                </a:cubicBezTo>
              </a:path>
            </a:pathLst>
          </a:custGeom>
          <a:noFill/>
          <a:ln w="19050">
            <a:solidFill>
              <a:srgbClr val="002B62"/>
            </a:solidFill>
            <a:tailEnd type="triangle"/>
          </a:ln>
          <a:effectLst>
            <a:glow rad="63500">
              <a:srgbClr val="F57F7F"/>
            </a:glow>
          </a:effectLst>
          <a:extLst/>
        </p:spPr>
        <p:txBody>
          <a:bodyPr rtlCol="0" anchor="ctr"/>
          <a:lstStyle/>
          <a:p>
            <a:pPr algn="ctr"/>
            <a:endParaRPr kumimoji="1" lang="ja-JP" altLang="en-US"/>
          </a:p>
        </p:txBody>
      </p:sp>
      <p:pic>
        <p:nvPicPr>
          <p:cNvPr id="305" name="図 304"/>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27737" y="3969140"/>
            <a:ext cx="1356522" cy="468000"/>
          </a:xfrm>
          <a:prstGeom prst="rect">
            <a:avLst/>
          </a:prstGeom>
          <a:effectLst>
            <a:glow rad="25400">
              <a:schemeClr val="bg1"/>
            </a:glow>
          </a:effectLst>
        </p:spPr>
      </p:pic>
      <p:grpSp>
        <p:nvGrpSpPr>
          <p:cNvPr id="306" name="グループ化 305"/>
          <p:cNvGrpSpPr/>
          <p:nvPr/>
        </p:nvGrpSpPr>
        <p:grpSpPr>
          <a:xfrm>
            <a:off x="1635542" y="5142520"/>
            <a:ext cx="1220440" cy="540000"/>
            <a:chOff x="801320" y="5446140"/>
            <a:chExt cx="1220440" cy="863260"/>
          </a:xfrm>
        </p:grpSpPr>
        <p:sp>
          <p:nvSpPr>
            <p:cNvPr id="307" name="フローチャート: 書類 306"/>
            <p:cNvSpPr/>
            <p:nvPr/>
          </p:nvSpPr>
          <p:spPr bwMode="auto">
            <a:xfrm>
              <a:off x="941760" y="544614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308" name="フローチャート: 書類 307"/>
            <p:cNvSpPr/>
            <p:nvPr/>
          </p:nvSpPr>
          <p:spPr bwMode="auto">
            <a:xfrm>
              <a:off x="871540" y="551777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309" name="フローチャート: 書類 308"/>
            <p:cNvSpPr/>
            <p:nvPr/>
          </p:nvSpPr>
          <p:spPr bwMode="auto">
            <a:xfrm>
              <a:off x="801320" y="558940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err="1" smtClean="0">
                  <a:solidFill>
                    <a:srgbClr val="002B62"/>
                  </a:solidFill>
                  <a:latin typeface="+mj-ea"/>
                  <a:ea typeface="+mj-ea"/>
                </a:rPr>
                <a:t>Terrraform</a:t>
              </a:r>
              <a:r>
                <a:rPr lang="en-US" altLang="ja-JP" sz="933" b="1" dirty="0" smtClean="0">
                  <a:solidFill>
                    <a:srgbClr val="002B62"/>
                  </a:solidFill>
                  <a:latin typeface="+mj-ea"/>
                  <a:ea typeface="+mj-ea"/>
                </a:rPr>
                <a:t/>
              </a:r>
              <a:br>
                <a:rPr lang="en-US" altLang="ja-JP" sz="933" b="1" dirty="0" smtClean="0">
                  <a:solidFill>
                    <a:srgbClr val="002B62"/>
                  </a:solidFill>
                  <a:latin typeface="+mj-ea"/>
                  <a:ea typeface="+mj-ea"/>
                </a:rPr>
              </a:br>
              <a:r>
                <a:rPr lang="en-US" altLang="ja-JP" sz="933" b="1" dirty="0" smtClean="0">
                  <a:solidFill>
                    <a:srgbClr val="002B62"/>
                  </a:solidFill>
                  <a:latin typeface="+mj-ea"/>
                  <a:ea typeface="+mj-ea"/>
                </a:rPr>
                <a:t>Policy File</a:t>
              </a:r>
              <a:endParaRPr lang="ja-JP" altLang="en-US" sz="933" b="1" dirty="0">
                <a:solidFill>
                  <a:srgbClr val="002B62"/>
                </a:solidFill>
                <a:latin typeface="+mj-ea"/>
                <a:ea typeface="+mj-ea"/>
              </a:endParaRPr>
            </a:p>
          </p:txBody>
        </p:sp>
      </p:grpSp>
      <p:grpSp>
        <p:nvGrpSpPr>
          <p:cNvPr id="310" name="グループ化 309"/>
          <p:cNvGrpSpPr/>
          <p:nvPr/>
        </p:nvGrpSpPr>
        <p:grpSpPr>
          <a:xfrm>
            <a:off x="1635542" y="4530360"/>
            <a:ext cx="1220440" cy="540000"/>
            <a:chOff x="803194" y="4502490"/>
            <a:chExt cx="1220440" cy="863260"/>
          </a:xfrm>
        </p:grpSpPr>
        <p:sp>
          <p:nvSpPr>
            <p:cNvPr id="311" name="フローチャート: 書類 310"/>
            <p:cNvSpPr/>
            <p:nvPr/>
          </p:nvSpPr>
          <p:spPr bwMode="auto">
            <a:xfrm>
              <a:off x="943634" y="450249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312" name="フローチャート: 書類 311"/>
            <p:cNvSpPr/>
            <p:nvPr/>
          </p:nvSpPr>
          <p:spPr bwMode="auto">
            <a:xfrm>
              <a:off x="873414" y="457412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smtClean="0">
                  <a:solidFill>
                    <a:srgbClr val="002B62"/>
                  </a:solidFill>
                  <a:latin typeface="+mj-ea"/>
                  <a:ea typeface="+mj-ea"/>
                </a:rPr>
                <a:t>Playbook</a:t>
              </a:r>
              <a:br>
                <a:rPr lang="en-US" altLang="ja-JP" sz="933" b="1" dirty="0" smtClean="0">
                  <a:solidFill>
                    <a:srgbClr val="002B62"/>
                  </a:solidFill>
                  <a:latin typeface="+mj-ea"/>
                  <a:ea typeface="+mj-ea"/>
                </a:rPr>
              </a:br>
              <a:r>
                <a:rPr lang="ja-JP" altLang="en-US" sz="933" b="1" dirty="0" smtClean="0">
                  <a:solidFill>
                    <a:srgbClr val="002B62"/>
                  </a:solidFill>
                  <a:latin typeface="+mj-ea"/>
                  <a:ea typeface="+mj-ea"/>
                </a:rPr>
                <a:t>部品</a:t>
              </a:r>
              <a:endParaRPr lang="ja-JP" altLang="en-US" sz="933" b="1" dirty="0">
                <a:solidFill>
                  <a:srgbClr val="002B62"/>
                </a:solidFill>
                <a:latin typeface="+mj-ea"/>
                <a:ea typeface="+mj-ea"/>
              </a:endParaRPr>
            </a:p>
          </p:txBody>
        </p:sp>
        <p:sp>
          <p:nvSpPr>
            <p:cNvPr id="313" name="フローチャート: 書類 312"/>
            <p:cNvSpPr/>
            <p:nvPr/>
          </p:nvSpPr>
          <p:spPr bwMode="auto">
            <a:xfrm>
              <a:off x="803194" y="4645750"/>
              <a:ext cx="1080000" cy="720000"/>
            </a:xfrm>
            <a:prstGeom prst="flowChartDocument">
              <a:avLst/>
            </a:prstGeom>
            <a:solidFill>
              <a:schemeClr val="bg1"/>
            </a:solidFill>
            <a:ln w="19050">
              <a:solidFill>
                <a:srgbClr val="002B62"/>
              </a:solidFill>
            </a:ln>
            <a:effectLst/>
            <a:extLst/>
          </p:spPr>
          <p:txBody>
            <a:bodyPr rot="0" spcFirstLastPara="0" vertOverflow="overflow" horzOverflow="overflow" vert="horz" wrap="none" lIns="121920" tIns="96000" rIns="121920" bIns="60960" numCol="1" spcCol="0" rtlCol="0" fromWordArt="0" anchor="ctr" anchorCtr="0" forceAA="0" compatLnSpc="1">
              <a:prstTxWarp prst="textNoShape">
                <a:avLst/>
              </a:prstTxWarp>
              <a:noAutofit/>
            </a:bodyPr>
            <a:lstStyle/>
            <a:p>
              <a:pPr algn="ctr"/>
              <a:r>
                <a:rPr lang="en-US" altLang="ja-JP" sz="933" b="1" dirty="0" err="1" smtClean="0">
                  <a:solidFill>
                    <a:srgbClr val="002B62"/>
                  </a:solidFill>
                  <a:latin typeface="+mj-ea"/>
                  <a:ea typeface="+mj-ea"/>
                </a:rPr>
                <a:t>Terrraform</a:t>
              </a:r>
              <a:r>
                <a:rPr lang="en-US" altLang="ja-JP" sz="933" b="1" dirty="0" smtClean="0">
                  <a:solidFill>
                    <a:srgbClr val="002B62"/>
                  </a:solidFill>
                  <a:latin typeface="+mj-ea"/>
                  <a:ea typeface="+mj-ea"/>
                </a:rPr>
                <a:t/>
              </a:r>
              <a:br>
                <a:rPr lang="en-US" altLang="ja-JP" sz="933" b="1" dirty="0" smtClean="0">
                  <a:solidFill>
                    <a:srgbClr val="002B62"/>
                  </a:solidFill>
                  <a:latin typeface="+mj-ea"/>
                  <a:ea typeface="+mj-ea"/>
                </a:rPr>
              </a:br>
              <a:r>
                <a:rPr lang="en-US" altLang="ja-JP" sz="933" b="1" dirty="0" smtClean="0">
                  <a:solidFill>
                    <a:srgbClr val="002B62"/>
                  </a:solidFill>
                  <a:latin typeface="+mj-ea"/>
                  <a:ea typeface="+mj-ea"/>
                </a:rPr>
                <a:t>Template</a:t>
              </a:r>
              <a:r>
                <a:rPr lang="ja-JP" altLang="en-US" sz="933" b="1" dirty="0">
                  <a:solidFill>
                    <a:srgbClr val="002B62"/>
                  </a:solidFill>
                  <a:latin typeface="+mj-ea"/>
                  <a:ea typeface="+mj-ea"/>
                </a:rPr>
                <a:t> </a:t>
              </a:r>
              <a:r>
                <a:rPr lang="en-US" altLang="ja-JP" sz="933" b="1" dirty="0" smtClean="0">
                  <a:solidFill>
                    <a:srgbClr val="002B62"/>
                  </a:solidFill>
                  <a:latin typeface="+mj-ea"/>
                  <a:ea typeface="+mj-ea"/>
                </a:rPr>
                <a:t>part</a:t>
              </a:r>
              <a:endParaRPr lang="ja-JP" altLang="en-US" sz="933" b="1" dirty="0">
                <a:solidFill>
                  <a:srgbClr val="002B62"/>
                </a:solidFill>
                <a:latin typeface="+mj-ea"/>
                <a:ea typeface="+mj-ea"/>
              </a:endParaRPr>
            </a:p>
          </p:txBody>
        </p:sp>
      </p:grpSp>
      <p:sp>
        <p:nvSpPr>
          <p:cNvPr id="314" name="正方形/長方形 313"/>
          <p:cNvSpPr/>
          <p:nvPr/>
        </p:nvSpPr>
        <p:spPr bwMode="auto">
          <a:xfrm>
            <a:off x="1145177" y="4221370"/>
            <a:ext cx="5082180" cy="1566730"/>
          </a:xfrm>
          <a:prstGeom prst="rect">
            <a:avLst/>
          </a:prstGeom>
          <a:noFill/>
          <a:ln w="19050">
            <a:solidFill>
              <a:srgbClr val="002B62"/>
            </a:solidFill>
            <a:prstDash val="sysDash"/>
          </a:ln>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r>
              <a:rPr lang="en-US" altLang="ja-JP" sz="1200" b="1" dirty="0" smtClean="0">
                <a:solidFill>
                  <a:srgbClr val="002B62"/>
                </a:solidFill>
                <a:latin typeface="+mj-ea"/>
                <a:ea typeface="+mj-ea"/>
              </a:rPr>
              <a:t>Terraform</a:t>
            </a:r>
            <a:r>
              <a:rPr lang="ja-JP" altLang="en-US" sz="1200" b="1" dirty="0">
                <a:solidFill>
                  <a:srgbClr val="002B62"/>
                </a:solidFill>
                <a:latin typeface="+mj-ea"/>
                <a:ea typeface="+mj-ea"/>
              </a:rPr>
              <a:t> </a:t>
            </a:r>
            <a:r>
              <a:rPr lang="en-US" altLang="ja-JP" sz="1200" b="1" dirty="0" smtClean="0">
                <a:solidFill>
                  <a:srgbClr val="002B62"/>
                </a:solidFill>
                <a:latin typeface="+mj-ea"/>
                <a:ea typeface="+mj-ea"/>
              </a:rPr>
              <a:t>driver</a:t>
            </a:r>
            <a:endParaRPr lang="ja-JP" altLang="en-US" sz="1200" b="1" dirty="0">
              <a:solidFill>
                <a:srgbClr val="002B62"/>
              </a:solidFill>
              <a:latin typeface="+mj-ea"/>
              <a:ea typeface="+mj-ea"/>
            </a:endParaRPr>
          </a:p>
        </p:txBody>
      </p:sp>
      <p:sp>
        <p:nvSpPr>
          <p:cNvPr id="315" name="フリーフォーム 314"/>
          <p:cNvSpPr/>
          <p:nvPr/>
        </p:nvSpPr>
        <p:spPr bwMode="auto">
          <a:xfrm>
            <a:off x="2960624" y="4860418"/>
            <a:ext cx="828400" cy="318032"/>
          </a:xfrm>
          <a:custGeom>
            <a:avLst/>
            <a:gdLst>
              <a:gd name="connsiteX0" fmla="*/ 798659 w 810234"/>
              <a:gd name="connsiteY0" fmla="*/ 0 h 289367"/>
              <a:gd name="connsiteX1" fmla="*/ 6 w 810234"/>
              <a:gd name="connsiteY1" fmla="*/ 104172 h 289367"/>
              <a:gd name="connsiteX2" fmla="*/ 810234 w 810234"/>
              <a:gd name="connsiteY2" fmla="*/ 289367 h 289367"/>
            </a:gdLst>
            <a:ahLst/>
            <a:cxnLst>
              <a:cxn ang="0">
                <a:pos x="connsiteX0" y="connsiteY0"/>
              </a:cxn>
              <a:cxn ang="0">
                <a:pos x="connsiteX1" y="connsiteY1"/>
              </a:cxn>
              <a:cxn ang="0">
                <a:pos x="connsiteX2" y="connsiteY2"/>
              </a:cxn>
            </a:cxnLst>
            <a:rect l="l" t="t" r="r" b="b"/>
            <a:pathLst>
              <a:path w="810234" h="289367">
                <a:moveTo>
                  <a:pt x="798659" y="0"/>
                </a:moveTo>
                <a:cubicBezTo>
                  <a:pt x="398368" y="27972"/>
                  <a:pt x="-1923" y="55944"/>
                  <a:pt x="6" y="104172"/>
                </a:cubicBezTo>
                <a:cubicBezTo>
                  <a:pt x="1935" y="152400"/>
                  <a:pt x="406084" y="220883"/>
                  <a:pt x="810234" y="289367"/>
                </a:cubicBezTo>
              </a:path>
            </a:pathLst>
          </a:custGeom>
          <a:noFill/>
          <a:ln w="19050">
            <a:solidFill>
              <a:srgbClr val="002B62"/>
            </a:solidFill>
            <a:tailEnd type="triangle"/>
          </a:ln>
          <a:effectLst>
            <a:glow rad="63500">
              <a:srgbClr val="ACA5F2"/>
            </a:glow>
          </a:effectLst>
          <a:extLst/>
        </p:spPr>
        <p:txBody>
          <a:bodyPr rtlCol="0" anchor="ctr"/>
          <a:lstStyle/>
          <a:p>
            <a:pPr algn="ctr"/>
            <a:endParaRPr kumimoji="1" lang="ja-JP" altLang="en-US"/>
          </a:p>
        </p:txBody>
      </p:sp>
      <p:sp>
        <p:nvSpPr>
          <p:cNvPr id="316" name="フリーフォーム 315"/>
          <p:cNvSpPr/>
          <p:nvPr/>
        </p:nvSpPr>
        <p:spPr bwMode="auto">
          <a:xfrm flipV="1">
            <a:off x="2934840" y="3789050"/>
            <a:ext cx="946718" cy="920557"/>
          </a:xfrm>
          <a:custGeom>
            <a:avLst/>
            <a:gdLst>
              <a:gd name="connsiteX0" fmla="*/ 606985 w 850825"/>
              <a:gd name="connsiteY0" fmla="*/ 0 h 911012"/>
              <a:gd name="connsiteX1" fmla="*/ 3481 w 850825"/>
              <a:gd name="connsiteY1" fmla="*/ 908304 h 911012"/>
              <a:gd name="connsiteX2" fmla="*/ 850825 w 850825"/>
              <a:gd name="connsiteY2" fmla="*/ 225552 h 911012"/>
            </a:gdLst>
            <a:ahLst/>
            <a:cxnLst>
              <a:cxn ang="0">
                <a:pos x="connsiteX0" y="connsiteY0"/>
              </a:cxn>
              <a:cxn ang="0">
                <a:pos x="connsiteX1" y="connsiteY1"/>
              </a:cxn>
              <a:cxn ang="0">
                <a:pos x="connsiteX2" y="connsiteY2"/>
              </a:cxn>
            </a:cxnLst>
            <a:rect l="l" t="t" r="r" b="b"/>
            <a:pathLst>
              <a:path w="850825" h="911012">
                <a:moveTo>
                  <a:pt x="606985" y="0"/>
                </a:moveTo>
                <a:cubicBezTo>
                  <a:pt x="284913" y="435356"/>
                  <a:pt x="-37159" y="870712"/>
                  <a:pt x="3481" y="908304"/>
                </a:cubicBezTo>
                <a:cubicBezTo>
                  <a:pt x="44121" y="945896"/>
                  <a:pt x="447473" y="585724"/>
                  <a:pt x="850825" y="225552"/>
                </a:cubicBezTo>
              </a:path>
            </a:pathLst>
          </a:custGeom>
          <a:noFill/>
          <a:ln w="19050">
            <a:solidFill>
              <a:srgbClr val="002B62"/>
            </a:solidFill>
            <a:headEnd type="triangle"/>
            <a:tailEnd type="none"/>
          </a:ln>
          <a:effectLst>
            <a:glow rad="63500">
              <a:srgbClr val="ACA5F2"/>
            </a:glow>
          </a:effectLst>
          <a:extLst/>
        </p:spPr>
        <p:txBody>
          <a:bodyPr rtlCol="0" anchor="ctr"/>
          <a:lstStyle/>
          <a:p>
            <a:pPr algn="ctr"/>
            <a:endParaRPr kumimoji="1" lang="ja-JP" altLang="en-US"/>
          </a:p>
        </p:txBody>
      </p:sp>
      <p:sp>
        <p:nvSpPr>
          <p:cNvPr id="317" name="正方形/長方形 316"/>
          <p:cNvSpPr/>
          <p:nvPr/>
        </p:nvSpPr>
        <p:spPr bwMode="auto">
          <a:xfrm>
            <a:off x="6963820" y="5373270"/>
            <a:ext cx="1720846" cy="611518"/>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t" anchorCtr="0" forceAA="0" compatLnSpc="1">
            <a:prstTxWarp prst="textNoShape">
              <a:avLst/>
            </a:prstTxWarp>
            <a:noAutofit/>
          </a:bodyPr>
          <a:lstStyle/>
          <a:p>
            <a:pPr algn="ctr"/>
            <a:r>
              <a:rPr lang="en-US" altLang="ja-JP" sz="1200" b="1" dirty="0" err="1" smtClean="0">
                <a:solidFill>
                  <a:srgbClr val="002B62"/>
                </a:solidFill>
                <a:effectLst>
                  <a:glow rad="127000">
                    <a:schemeClr val="bg1"/>
                  </a:glow>
                </a:effectLst>
                <a:latin typeface="+mj-ea"/>
                <a:ea typeface="+mj-ea"/>
              </a:rPr>
              <a:t>WorkSpace</a:t>
            </a:r>
            <a:r>
              <a:rPr lang="ja-JP" altLang="en-US" sz="1200" b="1" dirty="0">
                <a:solidFill>
                  <a:srgbClr val="002B62"/>
                </a:solidFill>
                <a:effectLst>
                  <a:glow rad="127000">
                    <a:schemeClr val="bg1"/>
                  </a:glow>
                </a:effectLst>
                <a:latin typeface="+mj-ea"/>
                <a:ea typeface="+mj-ea"/>
              </a:rPr>
              <a:t> </a:t>
            </a:r>
            <a:r>
              <a:rPr lang="en-US" altLang="ja-JP" sz="1200" b="1" dirty="0" smtClean="0">
                <a:solidFill>
                  <a:srgbClr val="002B62"/>
                </a:solidFill>
                <a:effectLst>
                  <a:glow rad="127000">
                    <a:schemeClr val="bg1"/>
                  </a:glow>
                </a:effectLst>
                <a:latin typeface="+mj-ea"/>
                <a:ea typeface="+mj-ea"/>
              </a:rPr>
              <a:t>β</a:t>
            </a:r>
            <a:endParaRPr lang="ja-JP" altLang="en-US" sz="1200" b="1" dirty="0">
              <a:solidFill>
                <a:srgbClr val="002B62"/>
              </a:solidFill>
              <a:effectLst>
                <a:glow rad="127000">
                  <a:schemeClr val="bg1"/>
                </a:glow>
              </a:effectLst>
              <a:latin typeface="+mj-ea"/>
              <a:ea typeface="+mj-ea"/>
            </a:endParaRPr>
          </a:p>
        </p:txBody>
      </p:sp>
      <p:sp>
        <p:nvSpPr>
          <p:cNvPr id="318" name="メモ 317"/>
          <p:cNvSpPr/>
          <p:nvPr/>
        </p:nvSpPr>
        <p:spPr bwMode="auto">
          <a:xfrm>
            <a:off x="7049998" y="5726087"/>
            <a:ext cx="867811" cy="171411"/>
          </a:xfrm>
          <a:prstGeom prst="foldedCorner">
            <a:avLst>
              <a:gd name="adj" fmla="val 50000"/>
            </a:avLst>
          </a:prstGeom>
          <a:solidFill>
            <a:srgbClr val="ACA5F2"/>
          </a:solidFill>
          <a:ln w="12700">
            <a:solidFill>
              <a:srgbClr val="002B62"/>
            </a:solidFill>
          </a:ln>
          <a:effectLst/>
          <a:extLst/>
        </p:spPr>
        <p:txBody>
          <a:bodyPr rot="0" spcFirstLastPara="0" vertOverflow="overflow" horzOverflow="overflow" vert="horz" wrap="none" lIns="72000" tIns="180000" rIns="72000" bIns="72000" numCol="1" spcCol="0" rtlCol="0" fromWordArt="0" anchor="ctr" anchorCtr="0" forceAA="0" compatLnSpc="1">
            <a:prstTxWarp prst="textNoShape">
              <a:avLst/>
            </a:prstTxWarp>
            <a:noAutofit/>
          </a:bodyPr>
          <a:lstStyle/>
          <a:p>
            <a:pPr algn="ctr"/>
            <a:r>
              <a:rPr kumimoji="1" lang="en-US" altLang="ja-JP" sz="1100" b="1" dirty="0" smtClean="0">
                <a:solidFill>
                  <a:srgbClr val="002B62"/>
                </a:solidFill>
                <a:effectLst>
                  <a:glow rad="127000">
                    <a:schemeClr val="bg1"/>
                  </a:glow>
                </a:effectLst>
                <a:latin typeface="+mn-ea"/>
              </a:rPr>
              <a:t>State File</a:t>
            </a:r>
            <a:endParaRPr kumimoji="1" lang="ja-JP" altLang="en-US" sz="1100" b="1" dirty="0" smtClean="0">
              <a:solidFill>
                <a:srgbClr val="002B62"/>
              </a:solidFill>
              <a:effectLst>
                <a:glow rad="127000">
                  <a:schemeClr val="bg1"/>
                </a:glow>
              </a:effectLst>
              <a:latin typeface="+mn-ea"/>
            </a:endParaRPr>
          </a:p>
        </p:txBody>
      </p:sp>
      <p:sp>
        <p:nvSpPr>
          <p:cNvPr id="319" name="正方形/長方形 318"/>
          <p:cNvSpPr/>
          <p:nvPr/>
        </p:nvSpPr>
        <p:spPr bwMode="auto">
          <a:xfrm>
            <a:off x="8021688" y="5656270"/>
            <a:ext cx="612000" cy="288000"/>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800" b="1" dirty="0" smtClean="0">
                <a:solidFill>
                  <a:srgbClr val="002B62"/>
                </a:solidFill>
                <a:effectLst>
                  <a:glow rad="127000">
                    <a:schemeClr val="bg1"/>
                  </a:glow>
                </a:effectLst>
                <a:latin typeface="+mj-ea"/>
                <a:ea typeface="+mj-ea"/>
              </a:rPr>
              <a:t>Terraform</a:t>
            </a:r>
            <a:br>
              <a:rPr lang="en-US" altLang="ja-JP" sz="800" b="1" dirty="0" smtClean="0">
                <a:solidFill>
                  <a:srgbClr val="002B62"/>
                </a:solidFill>
                <a:effectLst>
                  <a:glow rad="127000">
                    <a:schemeClr val="bg1"/>
                  </a:glow>
                </a:effectLst>
                <a:latin typeface="+mj-ea"/>
                <a:ea typeface="+mj-ea"/>
              </a:rPr>
            </a:br>
            <a:r>
              <a:rPr lang="en-US" altLang="ja-JP" sz="800" b="1" dirty="0" smtClean="0">
                <a:solidFill>
                  <a:srgbClr val="002B62"/>
                </a:solidFill>
                <a:effectLst>
                  <a:glow rad="127000">
                    <a:schemeClr val="bg1"/>
                  </a:glow>
                </a:effectLst>
                <a:latin typeface="+mj-ea"/>
                <a:ea typeface="+mj-ea"/>
              </a:rPr>
              <a:t>Binary</a:t>
            </a:r>
            <a:endParaRPr lang="ja-JP" altLang="en-US" sz="800" b="1" dirty="0">
              <a:solidFill>
                <a:srgbClr val="002B62"/>
              </a:solidFill>
              <a:effectLst>
                <a:glow rad="127000">
                  <a:schemeClr val="bg1"/>
                </a:glow>
              </a:effectLst>
              <a:latin typeface="+mj-ea"/>
              <a:ea typeface="+mj-ea"/>
            </a:endParaRPr>
          </a:p>
        </p:txBody>
      </p:sp>
      <p:grpSp>
        <p:nvGrpSpPr>
          <p:cNvPr id="320" name="グループ化 319"/>
          <p:cNvGrpSpPr/>
          <p:nvPr/>
        </p:nvGrpSpPr>
        <p:grpSpPr>
          <a:xfrm>
            <a:off x="4060531" y="1278366"/>
            <a:ext cx="590803" cy="350384"/>
            <a:chOff x="3768771" y="835265"/>
            <a:chExt cx="590803" cy="350384"/>
          </a:xfrm>
        </p:grpSpPr>
        <p:sp>
          <p:nvSpPr>
            <p:cNvPr id="321" name="フローチャート: 論理積ゲート 320"/>
            <p:cNvSpPr/>
            <p:nvPr/>
          </p:nvSpPr>
          <p:spPr bwMode="auto">
            <a:xfrm rot="16200000">
              <a:off x="3893736" y="739891"/>
              <a:ext cx="340872"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2" name="テキスト ボックス 321"/>
            <p:cNvSpPr txBox="1"/>
            <p:nvPr/>
          </p:nvSpPr>
          <p:spPr>
            <a:xfrm>
              <a:off x="3768771" y="908650"/>
              <a:ext cx="590803" cy="276999"/>
            </a:xfrm>
            <a:prstGeom prst="rect">
              <a:avLst/>
            </a:prstGeom>
            <a:noFill/>
          </p:spPr>
          <p:txBody>
            <a:bodyPr wrap="none" rtlCol="0">
              <a:spAutoFit/>
            </a:bodyPr>
            <a:lstStyle/>
            <a:p>
              <a:pPr algn="ctr"/>
              <a:r>
                <a:rPr kumimoji="1" lang="en-US" altLang="ja-JP" sz="1200" b="1" dirty="0" smtClean="0">
                  <a:solidFill>
                    <a:srgbClr val="002B62"/>
                  </a:solidFill>
                </a:rPr>
                <a:t>Start</a:t>
              </a:r>
              <a:endParaRPr kumimoji="1" lang="ja-JP" altLang="en-US" sz="1200" b="1" dirty="0">
                <a:solidFill>
                  <a:srgbClr val="002B62"/>
                </a:solidFill>
              </a:endParaRPr>
            </a:p>
          </p:txBody>
        </p:sp>
      </p:grpSp>
      <p:cxnSp>
        <p:nvCxnSpPr>
          <p:cNvPr id="323" name="直線コネクタ 322"/>
          <p:cNvCxnSpPr>
            <a:stCxn id="321" idx="1"/>
            <a:endCxn id="342" idx="0"/>
          </p:cNvCxnSpPr>
          <p:nvPr/>
        </p:nvCxnSpPr>
        <p:spPr bwMode="auto">
          <a:xfrm flipH="1">
            <a:off x="4355932" y="1619238"/>
            <a:ext cx="1" cy="279532"/>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24" name="直線コネクタ 323"/>
          <p:cNvCxnSpPr>
            <a:stCxn id="342" idx="4"/>
            <a:endCxn id="348" idx="0"/>
          </p:cNvCxnSpPr>
          <p:nvPr/>
        </p:nvCxnSpPr>
        <p:spPr bwMode="auto">
          <a:xfrm>
            <a:off x="4355932" y="2978770"/>
            <a:ext cx="0" cy="1479730"/>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25" name="直線コネクタ 324"/>
          <p:cNvCxnSpPr>
            <a:stCxn id="348" idx="4"/>
          </p:cNvCxnSpPr>
          <p:nvPr/>
        </p:nvCxnSpPr>
        <p:spPr bwMode="auto">
          <a:xfrm>
            <a:off x="4355932" y="5538500"/>
            <a:ext cx="1" cy="386967"/>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26" name="直線コネクタ 325"/>
          <p:cNvCxnSpPr/>
          <p:nvPr/>
        </p:nvCxnSpPr>
        <p:spPr bwMode="auto">
          <a:xfrm>
            <a:off x="4351718" y="3259424"/>
            <a:ext cx="0" cy="745656"/>
          </a:xfrm>
          <a:prstGeom prst="line">
            <a:avLst/>
          </a:prstGeom>
          <a:solidFill>
            <a:schemeClr val="bg1"/>
          </a:solidFill>
          <a:ln w="76200" cap="flat" cmpd="sng" algn="ctr">
            <a:solidFill>
              <a:srgbClr val="B2BFD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27" name="テキスト ボックス 326"/>
          <p:cNvSpPr txBox="1"/>
          <p:nvPr/>
        </p:nvSpPr>
        <p:spPr>
          <a:xfrm>
            <a:off x="1793555" y="1338170"/>
            <a:ext cx="904415" cy="369332"/>
          </a:xfrm>
          <a:prstGeom prst="rect">
            <a:avLst/>
          </a:prstGeom>
          <a:noFill/>
        </p:spPr>
        <p:txBody>
          <a:bodyPr wrap="none" rtlCol="0">
            <a:spAutoFit/>
          </a:bodyPr>
          <a:lstStyle/>
          <a:p>
            <a:r>
              <a:rPr kumimoji="1" lang="en-US" altLang="ja-JP" b="1" dirty="0" smtClean="0">
                <a:solidFill>
                  <a:srgbClr val="002B62"/>
                </a:solidFill>
                <a:effectLst>
                  <a:glow rad="101600">
                    <a:schemeClr val="bg1"/>
                  </a:glow>
                </a:effectLst>
              </a:rPr>
              <a:t>CMDB</a:t>
            </a:r>
            <a:endParaRPr kumimoji="1" lang="ja-JP" altLang="en-US" b="1" dirty="0">
              <a:solidFill>
                <a:srgbClr val="002B62"/>
              </a:solidFill>
              <a:effectLst>
                <a:glow rad="101600">
                  <a:schemeClr val="bg1"/>
                </a:glow>
              </a:effectLst>
            </a:endParaRPr>
          </a:p>
        </p:txBody>
      </p:sp>
      <p:sp>
        <p:nvSpPr>
          <p:cNvPr id="328" name="正方形/長方形 327"/>
          <p:cNvSpPr/>
          <p:nvPr/>
        </p:nvSpPr>
        <p:spPr bwMode="auto">
          <a:xfrm>
            <a:off x="5249868" y="4458227"/>
            <a:ext cx="864000" cy="1079999"/>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100" b="1" dirty="0" smtClean="0">
                <a:solidFill>
                  <a:srgbClr val="002B62"/>
                </a:solidFill>
                <a:effectLst>
                  <a:glow rad="127000">
                    <a:schemeClr val="bg1"/>
                  </a:glow>
                </a:effectLst>
                <a:latin typeface="+mj-ea"/>
                <a:ea typeface="+mj-ea"/>
              </a:rPr>
              <a:t>Terraform</a:t>
            </a:r>
            <a:br>
              <a:rPr lang="en-US" altLang="ja-JP" sz="1100" b="1" dirty="0" smtClean="0">
                <a:solidFill>
                  <a:srgbClr val="002B62"/>
                </a:solidFill>
                <a:effectLst>
                  <a:glow rad="127000">
                    <a:schemeClr val="bg1"/>
                  </a:glow>
                </a:effectLst>
                <a:latin typeface="+mj-ea"/>
                <a:ea typeface="+mj-ea"/>
              </a:rPr>
            </a:br>
            <a:r>
              <a:rPr lang="en-US" altLang="ja-JP" sz="1100" b="1" dirty="0" smtClean="0">
                <a:solidFill>
                  <a:srgbClr val="002B62"/>
                </a:solidFill>
                <a:effectLst>
                  <a:glow rad="127000">
                    <a:schemeClr val="bg1"/>
                  </a:glow>
                </a:effectLst>
                <a:latin typeface="+mj-ea"/>
                <a:ea typeface="+mj-ea"/>
              </a:rPr>
              <a:t>Integration</a:t>
            </a:r>
            <a:br>
              <a:rPr lang="en-US" altLang="ja-JP" sz="1100" b="1" dirty="0" smtClean="0">
                <a:solidFill>
                  <a:srgbClr val="002B62"/>
                </a:solidFill>
                <a:effectLst>
                  <a:glow rad="127000">
                    <a:schemeClr val="bg1"/>
                  </a:glow>
                </a:effectLst>
                <a:latin typeface="+mj-ea"/>
                <a:ea typeface="+mj-ea"/>
              </a:rPr>
            </a:br>
            <a:r>
              <a:rPr lang="en-US" altLang="ja-JP" sz="1100" b="1" dirty="0" smtClean="0">
                <a:solidFill>
                  <a:srgbClr val="002B62"/>
                </a:solidFill>
                <a:effectLst>
                  <a:glow rad="127000">
                    <a:schemeClr val="bg1"/>
                  </a:glow>
                </a:effectLst>
                <a:latin typeface="+mj-ea"/>
                <a:ea typeface="+mj-ea"/>
              </a:rPr>
              <a:t>Function</a:t>
            </a:r>
            <a:endParaRPr lang="ja-JP" altLang="en-US" sz="1100" b="1" dirty="0">
              <a:solidFill>
                <a:srgbClr val="002B62"/>
              </a:solidFill>
              <a:effectLst>
                <a:glow rad="127000">
                  <a:schemeClr val="bg1"/>
                </a:glow>
              </a:effectLst>
              <a:latin typeface="+mj-ea"/>
              <a:ea typeface="+mj-ea"/>
            </a:endParaRPr>
          </a:p>
        </p:txBody>
      </p:sp>
      <p:cxnSp>
        <p:nvCxnSpPr>
          <p:cNvPr id="329" name="直線矢印コネクタ 328"/>
          <p:cNvCxnSpPr>
            <a:stCxn id="348" idx="6"/>
            <a:endCxn id="328" idx="1"/>
          </p:cNvCxnSpPr>
          <p:nvPr/>
        </p:nvCxnSpPr>
        <p:spPr bwMode="auto">
          <a:xfrm flipV="1">
            <a:off x="4895932" y="4998227"/>
            <a:ext cx="353936" cy="273"/>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ACA5F2"/>
            </a:glow>
          </a:effectLst>
          <a:extLst/>
        </p:spPr>
      </p:cxnSp>
      <p:sp>
        <p:nvSpPr>
          <p:cNvPr id="330" name="正方形/長方形 329"/>
          <p:cNvSpPr/>
          <p:nvPr/>
        </p:nvSpPr>
        <p:spPr bwMode="auto">
          <a:xfrm>
            <a:off x="7986228" y="1484730"/>
            <a:ext cx="720000" cy="1867801"/>
          </a:xfrm>
          <a:prstGeom prst="rect">
            <a:avLst/>
          </a:prstGeom>
          <a:solidFill>
            <a:srgbClr val="F57F7F"/>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200" b="1" dirty="0" smtClean="0">
                <a:solidFill>
                  <a:srgbClr val="002B62"/>
                </a:solidFill>
                <a:effectLst>
                  <a:glow rad="127000">
                    <a:schemeClr val="bg1"/>
                  </a:glow>
                </a:effectLst>
                <a:latin typeface="+mj-ea"/>
                <a:ea typeface="+mj-ea"/>
              </a:rPr>
              <a:t>Red Hat</a:t>
            </a:r>
            <a:br>
              <a:rPr lang="en-US" altLang="ja-JP" sz="1200" b="1" dirty="0" smtClean="0">
                <a:solidFill>
                  <a:srgbClr val="002B62"/>
                </a:solidFill>
                <a:effectLst>
                  <a:glow rad="127000">
                    <a:schemeClr val="bg1"/>
                  </a:glow>
                </a:effectLst>
                <a:latin typeface="+mj-ea"/>
                <a:ea typeface="+mj-ea"/>
              </a:rPr>
            </a:br>
            <a:r>
              <a:rPr lang="en-US" altLang="ja-JP" sz="1200" b="1" dirty="0" err="1" smtClean="0">
                <a:solidFill>
                  <a:srgbClr val="002B62"/>
                </a:solidFill>
                <a:effectLst>
                  <a:glow rad="127000">
                    <a:schemeClr val="bg1"/>
                  </a:glow>
                </a:effectLst>
                <a:latin typeface="+mj-ea"/>
                <a:ea typeface="+mj-ea"/>
              </a:rPr>
              <a:t>Ansible</a:t>
            </a:r>
            <a:r>
              <a:rPr lang="en-US" altLang="ja-JP" sz="1200" b="1" dirty="0">
                <a:solidFill>
                  <a:srgbClr val="002B62"/>
                </a:solidFill>
                <a:effectLst>
                  <a:glow rad="127000">
                    <a:schemeClr val="bg1"/>
                  </a:glow>
                </a:effectLst>
                <a:latin typeface="+mj-ea"/>
                <a:ea typeface="+mj-ea"/>
              </a:rPr>
              <a:t/>
            </a:r>
            <a:br>
              <a:rPr lang="en-US" altLang="ja-JP" sz="1200" b="1" dirty="0">
                <a:solidFill>
                  <a:srgbClr val="002B62"/>
                </a:solidFill>
                <a:effectLst>
                  <a:glow rad="127000">
                    <a:schemeClr val="bg1"/>
                  </a:glow>
                </a:effectLst>
                <a:latin typeface="+mj-ea"/>
                <a:ea typeface="+mj-ea"/>
              </a:rPr>
            </a:br>
            <a:r>
              <a:rPr lang="en-US" altLang="ja-JP" sz="1200" b="1" dirty="0" smtClean="0">
                <a:solidFill>
                  <a:srgbClr val="002B62"/>
                </a:solidFill>
                <a:effectLst>
                  <a:glow rad="127000">
                    <a:schemeClr val="bg1"/>
                  </a:glow>
                </a:effectLst>
                <a:latin typeface="+mj-ea"/>
                <a:ea typeface="+mj-ea"/>
              </a:rPr>
              <a:t>Engine</a:t>
            </a:r>
            <a:endParaRPr lang="ja-JP" altLang="en-US" sz="1200" b="1" dirty="0">
              <a:solidFill>
                <a:srgbClr val="002B62"/>
              </a:solidFill>
              <a:effectLst>
                <a:glow rad="127000">
                  <a:schemeClr val="bg1"/>
                </a:glow>
              </a:effectLst>
              <a:latin typeface="+mj-ea"/>
              <a:ea typeface="+mj-ea"/>
            </a:endParaRPr>
          </a:p>
        </p:txBody>
      </p:sp>
      <p:cxnSp>
        <p:nvCxnSpPr>
          <p:cNvPr id="331" name="直線矢印コネクタ 330"/>
          <p:cNvCxnSpPr>
            <a:stCxn id="337" idx="3"/>
          </p:cNvCxnSpPr>
          <p:nvPr/>
        </p:nvCxnSpPr>
        <p:spPr bwMode="auto">
          <a:xfrm>
            <a:off x="7705382" y="1934730"/>
            <a:ext cx="280846"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cxnSp>
        <p:nvCxnSpPr>
          <p:cNvPr id="332" name="直線矢印コネクタ 331"/>
          <p:cNvCxnSpPr>
            <a:stCxn id="338" idx="3"/>
          </p:cNvCxnSpPr>
          <p:nvPr/>
        </p:nvCxnSpPr>
        <p:spPr bwMode="auto">
          <a:xfrm>
            <a:off x="7705382" y="2905471"/>
            <a:ext cx="280846"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sp>
        <p:nvSpPr>
          <p:cNvPr id="333" name="正方形/長方形 332"/>
          <p:cNvSpPr/>
          <p:nvPr/>
        </p:nvSpPr>
        <p:spPr bwMode="auto">
          <a:xfrm>
            <a:off x="5249868" y="1898771"/>
            <a:ext cx="864000" cy="1079999"/>
          </a:xfrm>
          <a:prstGeom prst="rect">
            <a:avLst/>
          </a:prstGeom>
          <a:solidFill>
            <a:srgbClr val="F57F7F"/>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100" b="1" dirty="0" err="1" smtClean="0">
                <a:solidFill>
                  <a:srgbClr val="002B62"/>
                </a:solidFill>
                <a:effectLst>
                  <a:glow rad="127000">
                    <a:schemeClr val="bg1"/>
                  </a:glow>
                </a:effectLst>
                <a:latin typeface="+mj-ea"/>
                <a:ea typeface="+mj-ea"/>
              </a:rPr>
              <a:t>Ansible</a:t>
            </a:r>
            <a:r>
              <a:rPr lang="en-US" altLang="ja-JP" sz="1100" b="1" dirty="0" smtClean="0">
                <a:solidFill>
                  <a:srgbClr val="002B62"/>
                </a:solidFill>
                <a:effectLst>
                  <a:glow rad="127000">
                    <a:schemeClr val="bg1"/>
                  </a:glow>
                </a:effectLst>
                <a:latin typeface="+mj-ea"/>
                <a:ea typeface="+mj-ea"/>
              </a:rPr>
              <a:t/>
            </a:r>
            <a:br>
              <a:rPr lang="en-US" altLang="ja-JP" sz="1100" b="1" dirty="0" smtClean="0">
                <a:solidFill>
                  <a:srgbClr val="002B62"/>
                </a:solidFill>
                <a:effectLst>
                  <a:glow rad="127000">
                    <a:schemeClr val="bg1"/>
                  </a:glow>
                </a:effectLst>
                <a:latin typeface="+mj-ea"/>
                <a:ea typeface="+mj-ea"/>
              </a:rPr>
            </a:br>
            <a:r>
              <a:rPr lang="en-US" altLang="ja-JP" sz="1100" b="1" dirty="0">
                <a:solidFill>
                  <a:srgbClr val="002B62"/>
                </a:solidFill>
                <a:effectLst>
                  <a:glow rad="127000">
                    <a:schemeClr val="bg1"/>
                  </a:glow>
                </a:effectLst>
                <a:latin typeface="+mj-ea"/>
              </a:rPr>
              <a:t>Integration</a:t>
            </a:r>
            <a:br>
              <a:rPr lang="en-US" altLang="ja-JP" sz="1100" b="1" dirty="0">
                <a:solidFill>
                  <a:srgbClr val="002B62"/>
                </a:solidFill>
                <a:effectLst>
                  <a:glow rad="127000">
                    <a:schemeClr val="bg1"/>
                  </a:glow>
                </a:effectLst>
                <a:latin typeface="+mj-ea"/>
              </a:rPr>
            </a:br>
            <a:r>
              <a:rPr lang="en-US" altLang="ja-JP" sz="1100" b="1" dirty="0">
                <a:solidFill>
                  <a:srgbClr val="002B62"/>
                </a:solidFill>
                <a:effectLst>
                  <a:glow rad="127000">
                    <a:schemeClr val="bg1"/>
                  </a:glow>
                </a:effectLst>
                <a:latin typeface="+mj-ea"/>
              </a:rPr>
              <a:t>Function</a:t>
            </a:r>
            <a:endParaRPr lang="ja-JP" altLang="en-US" sz="1100" b="1" dirty="0">
              <a:solidFill>
                <a:srgbClr val="002B62"/>
              </a:solidFill>
              <a:effectLst>
                <a:glow rad="127000">
                  <a:schemeClr val="bg1"/>
                </a:glow>
              </a:effectLst>
              <a:latin typeface="+mj-ea"/>
            </a:endParaRPr>
          </a:p>
        </p:txBody>
      </p:sp>
      <p:cxnSp>
        <p:nvCxnSpPr>
          <p:cNvPr id="334" name="直線矢印コネクタ 333"/>
          <p:cNvCxnSpPr/>
          <p:nvPr/>
        </p:nvCxnSpPr>
        <p:spPr bwMode="auto">
          <a:xfrm flipV="1">
            <a:off x="6117167" y="2077368"/>
            <a:ext cx="865765" cy="191770"/>
          </a:xfrm>
          <a:prstGeom prst="straightConnector1">
            <a:avLst/>
          </a:prstGeom>
          <a:solidFill>
            <a:schemeClr val="bg1"/>
          </a:solidFill>
          <a:ln w="19050" cap="flat" cmpd="sng" algn="ctr">
            <a:solidFill>
              <a:srgbClr val="002B62"/>
            </a:solidFill>
            <a:prstDash val="solid"/>
            <a:round/>
            <a:headEnd type="triangle" w="med" len="med"/>
            <a:tailEnd type="none"/>
          </a:ln>
          <a:effectLst>
            <a:glow rad="63500">
              <a:srgbClr val="F57F7F"/>
            </a:glow>
          </a:effectLst>
          <a:extLst/>
        </p:spPr>
      </p:cxnSp>
      <p:cxnSp>
        <p:nvCxnSpPr>
          <p:cNvPr id="335" name="直線矢印コネクタ 334"/>
          <p:cNvCxnSpPr/>
          <p:nvPr/>
        </p:nvCxnSpPr>
        <p:spPr bwMode="auto">
          <a:xfrm>
            <a:off x="6117167" y="2780910"/>
            <a:ext cx="865765" cy="191770"/>
          </a:xfrm>
          <a:prstGeom prst="straightConnector1">
            <a:avLst/>
          </a:prstGeom>
          <a:solidFill>
            <a:schemeClr val="bg1"/>
          </a:solidFill>
          <a:ln w="19050" cap="flat" cmpd="sng" algn="ctr">
            <a:solidFill>
              <a:srgbClr val="002B62"/>
            </a:solidFill>
            <a:prstDash val="solid"/>
            <a:round/>
            <a:headEnd type="triangle" w="med" len="med"/>
            <a:tailEnd type="none"/>
          </a:ln>
          <a:effectLst>
            <a:glow rad="63500">
              <a:srgbClr val="F57F7F"/>
            </a:glow>
          </a:effectLst>
          <a:extLst/>
        </p:spPr>
      </p:cxnSp>
      <p:cxnSp>
        <p:nvCxnSpPr>
          <p:cNvPr id="336" name="直線矢印コネクタ 335"/>
          <p:cNvCxnSpPr>
            <a:stCxn id="342" idx="6"/>
            <a:endCxn id="333" idx="1"/>
          </p:cNvCxnSpPr>
          <p:nvPr/>
        </p:nvCxnSpPr>
        <p:spPr bwMode="auto">
          <a:xfrm>
            <a:off x="4895932" y="2438770"/>
            <a:ext cx="353936" cy="1"/>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sp>
        <p:nvSpPr>
          <p:cNvPr id="337" name="正方形/長方形 336"/>
          <p:cNvSpPr/>
          <p:nvPr/>
        </p:nvSpPr>
        <p:spPr bwMode="auto">
          <a:xfrm>
            <a:off x="6985382" y="1484730"/>
            <a:ext cx="720000" cy="900000"/>
          </a:xfrm>
          <a:prstGeom prst="rect">
            <a:avLst/>
          </a:prstGeom>
          <a:solidFill>
            <a:srgbClr val="F57F7F"/>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200" b="1" dirty="0" smtClean="0">
                <a:solidFill>
                  <a:srgbClr val="002B62"/>
                </a:solidFill>
                <a:effectLst>
                  <a:glow rad="127000">
                    <a:schemeClr val="bg1"/>
                  </a:glow>
                </a:effectLst>
                <a:latin typeface="+mj-ea"/>
                <a:ea typeface="+mj-ea"/>
              </a:rPr>
              <a:t>Red Hat</a:t>
            </a:r>
            <a:br>
              <a:rPr lang="en-US" altLang="ja-JP" sz="1200" b="1" dirty="0" smtClean="0">
                <a:solidFill>
                  <a:srgbClr val="002B62"/>
                </a:solidFill>
                <a:effectLst>
                  <a:glow rad="127000">
                    <a:schemeClr val="bg1"/>
                  </a:glow>
                </a:effectLst>
                <a:latin typeface="+mj-ea"/>
                <a:ea typeface="+mj-ea"/>
              </a:rPr>
            </a:br>
            <a:r>
              <a:rPr lang="en-US" altLang="ja-JP" sz="1200" b="1" dirty="0" err="1" smtClean="0">
                <a:solidFill>
                  <a:srgbClr val="002B62"/>
                </a:solidFill>
                <a:effectLst>
                  <a:glow rad="127000">
                    <a:schemeClr val="bg1"/>
                  </a:glow>
                </a:effectLst>
                <a:latin typeface="+mj-ea"/>
                <a:ea typeface="+mj-ea"/>
              </a:rPr>
              <a:t>Ansible</a:t>
            </a:r>
            <a:r>
              <a:rPr lang="en-US" altLang="ja-JP" sz="1200" b="1" dirty="0" smtClean="0">
                <a:solidFill>
                  <a:srgbClr val="002B62"/>
                </a:solidFill>
                <a:effectLst>
                  <a:glow rad="127000">
                    <a:schemeClr val="bg1"/>
                  </a:glow>
                </a:effectLst>
                <a:latin typeface="+mj-ea"/>
                <a:ea typeface="+mj-ea"/>
              </a:rPr>
              <a:t/>
            </a:r>
            <a:br>
              <a:rPr lang="en-US" altLang="ja-JP" sz="1200" b="1" dirty="0" smtClean="0">
                <a:solidFill>
                  <a:srgbClr val="002B62"/>
                </a:solidFill>
                <a:effectLst>
                  <a:glow rad="127000">
                    <a:schemeClr val="bg1"/>
                  </a:glow>
                </a:effectLst>
                <a:latin typeface="+mj-ea"/>
                <a:ea typeface="+mj-ea"/>
              </a:rPr>
            </a:br>
            <a:r>
              <a:rPr lang="en-US" altLang="ja-JP" sz="1200" b="1" dirty="0" smtClean="0">
                <a:solidFill>
                  <a:srgbClr val="002B62"/>
                </a:solidFill>
                <a:effectLst>
                  <a:glow rad="127000">
                    <a:schemeClr val="bg1"/>
                  </a:glow>
                </a:effectLst>
                <a:latin typeface="+mj-ea"/>
                <a:ea typeface="+mj-ea"/>
              </a:rPr>
              <a:t>Tower</a:t>
            </a:r>
            <a:endParaRPr lang="ja-JP" altLang="en-US" sz="1200" b="1" dirty="0">
              <a:solidFill>
                <a:srgbClr val="002B62"/>
              </a:solidFill>
              <a:effectLst>
                <a:glow rad="127000">
                  <a:schemeClr val="bg1"/>
                </a:glow>
              </a:effectLst>
              <a:latin typeface="+mj-ea"/>
              <a:ea typeface="+mj-ea"/>
            </a:endParaRPr>
          </a:p>
        </p:txBody>
      </p:sp>
      <p:sp>
        <p:nvSpPr>
          <p:cNvPr id="338" name="正方形/長方形 337"/>
          <p:cNvSpPr/>
          <p:nvPr/>
        </p:nvSpPr>
        <p:spPr bwMode="auto">
          <a:xfrm>
            <a:off x="6985382" y="2455471"/>
            <a:ext cx="720000" cy="900000"/>
          </a:xfrm>
          <a:prstGeom prst="rect">
            <a:avLst/>
          </a:prstGeom>
          <a:solidFill>
            <a:srgbClr val="F57F7F"/>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1200" b="1" dirty="0" smtClean="0">
                <a:solidFill>
                  <a:srgbClr val="002B62"/>
                </a:solidFill>
                <a:effectLst>
                  <a:glow rad="127000">
                    <a:schemeClr val="bg1"/>
                  </a:glow>
                </a:effectLst>
                <a:latin typeface="+mj-ea"/>
                <a:ea typeface="+mj-ea"/>
              </a:rPr>
              <a:t>ITA</a:t>
            </a:r>
            <a:br>
              <a:rPr lang="en-US" altLang="ja-JP" sz="1200" b="1" dirty="0" smtClean="0">
                <a:solidFill>
                  <a:srgbClr val="002B62"/>
                </a:solidFill>
                <a:effectLst>
                  <a:glow rad="127000">
                    <a:schemeClr val="bg1"/>
                  </a:glow>
                </a:effectLst>
                <a:latin typeface="+mj-ea"/>
                <a:ea typeface="+mj-ea"/>
              </a:rPr>
            </a:br>
            <a:r>
              <a:rPr lang="en-US" altLang="ja-JP" sz="1200" b="1" dirty="0" err="1" smtClean="0">
                <a:solidFill>
                  <a:srgbClr val="002B62"/>
                </a:solidFill>
                <a:effectLst>
                  <a:glow rad="127000">
                    <a:schemeClr val="bg1"/>
                  </a:glow>
                </a:effectLst>
                <a:latin typeface="+mj-ea"/>
                <a:ea typeface="+mj-ea"/>
              </a:rPr>
              <a:t>Ansible</a:t>
            </a:r>
            <a:r>
              <a:rPr lang="en-US" altLang="ja-JP" sz="1200" b="1" dirty="0">
                <a:solidFill>
                  <a:srgbClr val="002B62"/>
                </a:solidFill>
                <a:effectLst>
                  <a:glow rad="127000">
                    <a:schemeClr val="bg1"/>
                  </a:glow>
                </a:effectLst>
                <a:latin typeface="+mj-ea"/>
                <a:ea typeface="+mj-ea"/>
              </a:rPr>
              <a:t/>
            </a:r>
            <a:br>
              <a:rPr lang="en-US" altLang="ja-JP" sz="1200" b="1" dirty="0">
                <a:solidFill>
                  <a:srgbClr val="002B62"/>
                </a:solidFill>
                <a:effectLst>
                  <a:glow rad="127000">
                    <a:schemeClr val="bg1"/>
                  </a:glow>
                </a:effectLst>
                <a:latin typeface="+mj-ea"/>
                <a:ea typeface="+mj-ea"/>
              </a:rPr>
            </a:br>
            <a:r>
              <a:rPr lang="en-US" altLang="ja-JP" sz="1200" b="1" dirty="0" smtClean="0">
                <a:solidFill>
                  <a:srgbClr val="002B62"/>
                </a:solidFill>
                <a:effectLst>
                  <a:glow rad="127000">
                    <a:schemeClr val="bg1"/>
                  </a:glow>
                </a:effectLst>
                <a:latin typeface="+mj-ea"/>
                <a:ea typeface="+mj-ea"/>
              </a:rPr>
              <a:t>Agent</a:t>
            </a:r>
            <a:endParaRPr lang="ja-JP" altLang="en-US" sz="1200" b="1" dirty="0">
              <a:solidFill>
                <a:srgbClr val="002B62"/>
              </a:solidFill>
              <a:effectLst>
                <a:glow rad="127000">
                  <a:schemeClr val="bg1"/>
                </a:glow>
              </a:effectLst>
              <a:latin typeface="+mj-ea"/>
              <a:ea typeface="+mj-ea"/>
            </a:endParaRPr>
          </a:p>
        </p:txBody>
      </p:sp>
      <p:sp>
        <p:nvSpPr>
          <p:cNvPr id="339" name="テキスト ボックス 338"/>
          <p:cNvSpPr txBox="1"/>
          <p:nvPr/>
        </p:nvSpPr>
        <p:spPr>
          <a:xfrm>
            <a:off x="7138434" y="2270383"/>
            <a:ext cx="413896" cy="338554"/>
          </a:xfrm>
          <a:prstGeom prst="rect">
            <a:avLst/>
          </a:prstGeom>
          <a:noFill/>
        </p:spPr>
        <p:txBody>
          <a:bodyPr wrap="none" rtlCol="0">
            <a:spAutoFit/>
          </a:bodyPr>
          <a:lstStyle/>
          <a:p>
            <a:pPr algn="ctr"/>
            <a:r>
              <a:rPr kumimoji="1" lang="en-US" altLang="ja-JP" sz="1600" b="1" dirty="0" smtClean="0">
                <a:solidFill>
                  <a:srgbClr val="002B62"/>
                </a:solidFill>
                <a:effectLst>
                  <a:glow rad="127000">
                    <a:schemeClr val="bg1"/>
                  </a:glow>
                </a:effectLst>
              </a:rPr>
              <a:t>or</a:t>
            </a:r>
            <a:endParaRPr kumimoji="1" lang="ja-JP" altLang="en-US" sz="1600" b="1" dirty="0">
              <a:solidFill>
                <a:srgbClr val="002B62"/>
              </a:solidFill>
              <a:effectLst>
                <a:glow rad="127000">
                  <a:schemeClr val="bg1"/>
                </a:glow>
              </a:effectLst>
            </a:endParaRPr>
          </a:p>
        </p:txBody>
      </p:sp>
      <p:cxnSp>
        <p:nvCxnSpPr>
          <p:cNvPr id="340" name="直線矢印コネクタ 339"/>
          <p:cNvCxnSpPr/>
          <p:nvPr/>
        </p:nvCxnSpPr>
        <p:spPr bwMode="auto">
          <a:xfrm flipV="1">
            <a:off x="6117167" y="1916790"/>
            <a:ext cx="865765" cy="19177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cxnSp>
        <p:nvCxnSpPr>
          <p:cNvPr id="341" name="直線矢印コネクタ 340"/>
          <p:cNvCxnSpPr/>
          <p:nvPr/>
        </p:nvCxnSpPr>
        <p:spPr bwMode="auto">
          <a:xfrm>
            <a:off x="6117167" y="2636890"/>
            <a:ext cx="865765" cy="19177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F57F7F"/>
            </a:glow>
          </a:effectLst>
          <a:extLst/>
        </p:spPr>
      </p:cxnSp>
      <p:sp>
        <p:nvSpPr>
          <p:cNvPr id="342" name="楕円 341"/>
          <p:cNvSpPr/>
          <p:nvPr/>
        </p:nvSpPr>
        <p:spPr bwMode="auto">
          <a:xfrm>
            <a:off x="3815932" y="1898770"/>
            <a:ext cx="1080000" cy="1080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400" b="1" dirty="0" smtClean="0">
                <a:solidFill>
                  <a:srgbClr val="002B62"/>
                </a:solidFill>
                <a:latin typeface="+mn-ea"/>
              </a:rPr>
              <a:t>Movement</a:t>
            </a:r>
            <a:endParaRPr kumimoji="1" lang="ja-JP" altLang="en-US" sz="1400" b="1" dirty="0" smtClean="0">
              <a:solidFill>
                <a:srgbClr val="002B62"/>
              </a:solidFill>
              <a:latin typeface="+mn-ea"/>
            </a:endParaRPr>
          </a:p>
        </p:txBody>
      </p:sp>
      <p:cxnSp>
        <p:nvCxnSpPr>
          <p:cNvPr id="343" name="直線矢印コネクタ 342"/>
          <p:cNvCxnSpPr/>
          <p:nvPr/>
        </p:nvCxnSpPr>
        <p:spPr bwMode="auto">
          <a:xfrm flipV="1">
            <a:off x="6114701" y="5085230"/>
            <a:ext cx="849952" cy="0"/>
          </a:xfrm>
          <a:prstGeom prst="straightConnector1">
            <a:avLst/>
          </a:prstGeom>
          <a:solidFill>
            <a:schemeClr val="bg1"/>
          </a:solidFill>
          <a:ln w="19050" cap="flat" cmpd="sng" algn="ctr">
            <a:solidFill>
              <a:srgbClr val="002B62"/>
            </a:solidFill>
            <a:prstDash val="solid"/>
            <a:round/>
            <a:headEnd type="triangle" w="med" len="med"/>
            <a:tailEnd type="none"/>
          </a:ln>
          <a:effectLst>
            <a:glow rad="63500">
              <a:srgbClr val="ACA5F2"/>
            </a:glow>
          </a:effectLst>
          <a:extLst/>
        </p:spPr>
      </p:cxnSp>
      <p:sp>
        <p:nvSpPr>
          <p:cNvPr id="344" name="正方形/長方形 343"/>
          <p:cNvSpPr/>
          <p:nvPr/>
        </p:nvSpPr>
        <p:spPr bwMode="auto">
          <a:xfrm>
            <a:off x="6963820" y="4687443"/>
            <a:ext cx="1720846" cy="611518"/>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t" anchorCtr="0" forceAA="0" compatLnSpc="1">
            <a:prstTxWarp prst="textNoShape">
              <a:avLst/>
            </a:prstTxWarp>
            <a:noAutofit/>
          </a:bodyPr>
          <a:lstStyle/>
          <a:p>
            <a:pPr algn="ctr"/>
            <a:r>
              <a:rPr lang="en-US" altLang="ja-JP" sz="1200" b="1" dirty="0" err="1" smtClean="0">
                <a:solidFill>
                  <a:srgbClr val="002B62"/>
                </a:solidFill>
                <a:effectLst>
                  <a:glow rad="127000">
                    <a:schemeClr val="bg1"/>
                  </a:glow>
                </a:effectLst>
                <a:latin typeface="+mj-ea"/>
                <a:ea typeface="+mj-ea"/>
              </a:rPr>
              <a:t>WorkSpace</a:t>
            </a:r>
            <a:r>
              <a:rPr lang="ja-JP" altLang="en-US" sz="1200" b="1" dirty="0">
                <a:solidFill>
                  <a:srgbClr val="002B62"/>
                </a:solidFill>
                <a:effectLst>
                  <a:glow rad="127000">
                    <a:schemeClr val="bg1"/>
                  </a:glow>
                </a:effectLst>
                <a:latin typeface="+mj-ea"/>
                <a:ea typeface="+mj-ea"/>
              </a:rPr>
              <a:t> </a:t>
            </a:r>
            <a:r>
              <a:rPr lang="en-US" altLang="ja-JP" sz="1200" b="1" dirty="0" smtClean="0">
                <a:solidFill>
                  <a:srgbClr val="002B62"/>
                </a:solidFill>
                <a:effectLst>
                  <a:glow rad="127000">
                    <a:schemeClr val="bg1"/>
                  </a:glow>
                </a:effectLst>
                <a:latin typeface="+mj-ea"/>
                <a:ea typeface="+mj-ea"/>
              </a:rPr>
              <a:t>α</a:t>
            </a:r>
            <a:endParaRPr lang="ja-JP" altLang="en-US" sz="1200" b="1" dirty="0">
              <a:solidFill>
                <a:srgbClr val="002B62"/>
              </a:solidFill>
              <a:effectLst>
                <a:glow rad="127000">
                  <a:schemeClr val="bg1"/>
                </a:glow>
              </a:effectLst>
              <a:latin typeface="+mj-ea"/>
              <a:ea typeface="+mj-ea"/>
            </a:endParaRPr>
          </a:p>
        </p:txBody>
      </p:sp>
      <p:sp>
        <p:nvSpPr>
          <p:cNvPr id="345" name="メモ 344"/>
          <p:cNvSpPr/>
          <p:nvPr/>
        </p:nvSpPr>
        <p:spPr bwMode="auto">
          <a:xfrm>
            <a:off x="7049998" y="5040260"/>
            <a:ext cx="867811" cy="171411"/>
          </a:xfrm>
          <a:prstGeom prst="foldedCorner">
            <a:avLst>
              <a:gd name="adj" fmla="val 50000"/>
            </a:avLst>
          </a:prstGeom>
          <a:solidFill>
            <a:srgbClr val="ACA5F2"/>
          </a:solidFill>
          <a:ln w="12700">
            <a:solidFill>
              <a:srgbClr val="002B62"/>
            </a:solidFill>
          </a:ln>
          <a:effectLst/>
          <a:extLst/>
        </p:spPr>
        <p:txBody>
          <a:bodyPr rot="0" spcFirstLastPara="0" vertOverflow="overflow" horzOverflow="overflow" vert="horz" wrap="none" lIns="72000" tIns="180000" rIns="72000" bIns="72000" numCol="1" spcCol="0" rtlCol="0" fromWordArt="0" anchor="ctr" anchorCtr="0" forceAA="0" compatLnSpc="1">
            <a:prstTxWarp prst="textNoShape">
              <a:avLst/>
            </a:prstTxWarp>
            <a:noAutofit/>
          </a:bodyPr>
          <a:lstStyle/>
          <a:p>
            <a:pPr algn="ctr"/>
            <a:r>
              <a:rPr kumimoji="1" lang="en-US" altLang="ja-JP" sz="1100" b="1" dirty="0" smtClean="0">
                <a:solidFill>
                  <a:srgbClr val="002B62"/>
                </a:solidFill>
                <a:effectLst>
                  <a:glow rad="127000">
                    <a:schemeClr val="bg1"/>
                  </a:glow>
                </a:effectLst>
                <a:latin typeface="+mn-ea"/>
              </a:rPr>
              <a:t>State File</a:t>
            </a:r>
            <a:endParaRPr kumimoji="1" lang="ja-JP" altLang="en-US" sz="1100" b="1" dirty="0" smtClean="0">
              <a:solidFill>
                <a:srgbClr val="002B62"/>
              </a:solidFill>
              <a:effectLst>
                <a:glow rad="127000">
                  <a:schemeClr val="bg1"/>
                </a:glow>
              </a:effectLst>
              <a:latin typeface="+mn-ea"/>
            </a:endParaRPr>
          </a:p>
        </p:txBody>
      </p:sp>
      <p:sp>
        <p:nvSpPr>
          <p:cNvPr id="346" name="正方形/長方形 345"/>
          <p:cNvSpPr/>
          <p:nvPr/>
        </p:nvSpPr>
        <p:spPr bwMode="auto">
          <a:xfrm>
            <a:off x="8022528" y="4966610"/>
            <a:ext cx="612000" cy="288000"/>
          </a:xfrm>
          <a:prstGeom prst="rect">
            <a:avLst/>
          </a:prstGeom>
          <a:solidFill>
            <a:srgbClr val="ACA5F2"/>
          </a:solidFill>
          <a:ln w="19050">
            <a:solidFill>
              <a:srgbClr val="002B62"/>
            </a:solidFill>
          </a:ln>
          <a:effectLst/>
          <a:extLst/>
        </p:spPr>
        <p:txBody>
          <a:bodyPr rot="0" spcFirstLastPara="0" vertOverflow="overflow" horzOverflow="overflow" vert="horz" wrap="none" lIns="96000" tIns="96000" rIns="121920" bIns="60960" numCol="1" spcCol="0" rtlCol="0" fromWordArt="0" anchor="ctr" anchorCtr="0" forceAA="0" compatLnSpc="1">
            <a:prstTxWarp prst="textNoShape">
              <a:avLst/>
            </a:prstTxWarp>
            <a:noAutofit/>
          </a:bodyPr>
          <a:lstStyle/>
          <a:p>
            <a:pPr algn="ctr"/>
            <a:r>
              <a:rPr lang="en-US" altLang="ja-JP" sz="800" b="1" dirty="0" smtClean="0">
                <a:solidFill>
                  <a:srgbClr val="002B62"/>
                </a:solidFill>
                <a:effectLst>
                  <a:glow rad="127000">
                    <a:schemeClr val="bg1"/>
                  </a:glow>
                </a:effectLst>
                <a:latin typeface="+mj-ea"/>
                <a:ea typeface="+mj-ea"/>
              </a:rPr>
              <a:t>Terraform</a:t>
            </a:r>
            <a:br>
              <a:rPr lang="en-US" altLang="ja-JP" sz="800" b="1" dirty="0" smtClean="0">
                <a:solidFill>
                  <a:srgbClr val="002B62"/>
                </a:solidFill>
                <a:effectLst>
                  <a:glow rad="127000">
                    <a:schemeClr val="bg1"/>
                  </a:glow>
                </a:effectLst>
                <a:latin typeface="+mj-ea"/>
                <a:ea typeface="+mj-ea"/>
              </a:rPr>
            </a:br>
            <a:r>
              <a:rPr lang="en-US" altLang="ja-JP" sz="800" b="1" dirty="0" smtClean="0">
                <a:solidFill>
                  <a:srgbClr val="002B62"/>
                </a:solidFill>
                <a:effectLst>
                  <a:glow rad="127000">
                    <a:schemeClr val="bg1"/>
                  </a:glow>
                </a:effectLst>
                <a:latin typeface="+mj-ea"/>
                <a:ea typeface="+mj-ea"/>
              </a:rPr>
              <a:t>Binary</a:t>
            </a:r>
            <a:endParaRPr lang="ja-JP" altLang="en-US" sz="800" b="1" dirty="0">
              <a:solidFill>
                <a:srgbClr val="002B62"/>
              </a:solidFill>
              <a:effectLst>
                <a:glow rad="127000">
                  <a:schemeClr val="bg1"/>
                </a:glow>
              </a:effectLst>
              <a:latin typeface="+mj-ea"/>
              <a:ea typeface="+mj-ea"/>
            </a:endParaRPr>
          </a:p>
        </p:txBody>
      </p:sp>
      <p:cxnSp>
        <p:nvCxnSpPr>
          <p:cNvPr id="347" name="直線矢印コネクタ 346"/>
          <p:cNvCxnSpPr/>
          <p:nvPr/>
        </p:nvCxnSpPr>
        <p:spPr bwMode="auto">
          <a:xfrm flipV="1">
            <a:off x="6114701" y="4932830"/>
            <a:ext cx="849952" cy="0"/>
          </a:xfrm>
          <a:prstGeom prst="straightConnector1">
            <a:avLst/>
          </a:prstGeom>
          <a:solidFill>
            <a:schemeClr val="bg1"/>
          </a:solidFill>
          <a:ln w="19050" cap="flat" cmpd="sng" algn="ctr">
            <a:solidFill>
              <a:srgbClr val="002B62"/>
            </a:solidFill>
            <a:prstDash val="solid"/>
            <a:round/>
            <a:headEnd type="none" w="med" len="med"/>
            <a:tailEnd type="triangle"/>
          </a:ln>
          <a:effectLst>
            <a:glow rad="63500">
              <a:srgbClr val="ACA5F2"/>
            </a:glow>
          </a:effectLst>
          <a:extLst/>
        </p:spPr>
      </p:cxnSp>
      <p:sp>
        <p:nvSpPr>
          <p:cNvPr id="348" name="楕円 347"/>
          <p:cNvSpPr/>
          <p:nvPr/>
        </p:nvSpPr>
        <p:spPr bwMode="auto">
          <a:xfrm>
            <a:off x="3815932" y="4458500"/>
            <a:ext cx="1080000" cy="1080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sz="1400" b="1" dirty="0" smtClean="0">
                <a:solidFill>
                  <a:srgbClr val="002B62"/>
                </a:solidFill>
                <a:latin typeface="+mn-ea"/>
              </a:rPr>
              <a:t>Movement</a:t>
            </a:r>
            <a:endParaRPr kumimoji="1" lang="ja-JP" altLang="en-US" sz="1400" b="1" dirty="0" smtClean="0">
              <a:solidFill>
                <a:srgbClr val="002B62"/>
              </a:solidFill>
              <a:latin typeface="+mn-ea"/>
            </a:endParaRPr>
          </a:p>
        </p:txBody>
      </p:sp>
      <p:sp>
        <p:nvSpPr>
          <p:cNvPr id="349" name="テキスト ボックス 348"/>
          <p:cNvSpPr txBox="1"/>
          <p:nvPr/>
        </p:nvSpPr>
        <p:spPr>
          <a:xfrm>
            <a:off x="3818770" y="2508845"/>
            <a:ext cx="1074333" cy="184666"/>
          </a:xfrm>
          <a:prstGeom prst="rect">
            <a:avLst/>
          </a:prstGeom>
          <a:noFill/>
        </p:spPr>
        <p:txBody>
          <a:bodyPr wrap="none" rtlCol="0">
            <a:spAutoFit/>
          </a:bodyPr>
          <a:lstStyle/>
          <a:p>
            <a:pPr algn="ctr"/>
            <a:r>
              <a:rPr lang="en-US" altLang="ja-JP" sz="600" b="1" dirty="0" smtClean="0">
                <a:solidFill>
                  <a:srgbClr val="002B62"/>
                </a:solidFill>
                <a:effectLst>
                  <a:glow rad="127000">
                    <a:schemeClr val="bg1"/>
                  </a:glow>
                </a:effectLst>
              </a:rPr>
              <a:t>(Playbook part order)</a:t>
            </a:r>
            <a:endParaRPr kumimoji="1" lang="ja-JP" altLang="en-US" sz="600" b="1" dirty="0">
              <a:solidFill>
                <a:srgbClr val="002B62"/>
              </a:solidFill>
              <a:effectLst>
                <a:glow rad="127000">
                  <a:schemeClr val="bg1"/>
                </a:glow>
              </a:effectLst>
            </a:endParaRPr>
          </a:p>
        </p:txBody>
      </p:sp>
      <p:sp>
        <p:nvSpPr>
          <p:cNvPr id="350" name="テキスト ボックス 349"/>
          <p:cNvSpPr txBox="1"/>
          <p:nvPr/>
        </p:nvSpPr>
        <p:spPr>
          <a:xfrm>
            <a:off x="3789112" y="5050405"/>
            <a:ext cx="1133645" cy="184666"/>
          </a:xfrm>
          <a:prstGeom prst="rect">
            <a:avLst/>
          </a:prstGeom>
          <a:noFill/>
        </p:spPr>
        <p:txBody>
          <a:bodyPr wrap="none" rtlCol="0">
            <a:spAutoFit/>
          </a:bodyPr>
          <a:lstStyle/>
          <a:p>
            <a:pPr algn="ctr"/>
            <a:r>
              <a:rPr lang="en-US" altLang="ja-JP" sz="600" b="1" dirty="0" smtClean="0">
                <a:solidFill>
                  <a:srgbClr val="002B62"/>
                </a:solidFill>
                <a:effectLst>
                  <a:glow rad="127000">
                    <a:schemeClr val="bg1"/>
                  </a:glow>
                </a:effectLst>
              </a:rPr>
              <a:t>(Terraform parts used)</a:t>
            </a:r>
            <a:endParaRPr kumimoji="1" lang="ja-JP" altLang="en-US" sz="600" b="1" dirty="0">
              <a:solidFill>
                <a:srgbClr val="002B62"/>
              </a:solidFill>
              <a:effectLst>
                <a:glow rad="127000">
                  <a:schemeClr val="bg1"/>
                </a:glow>
              </a:effectLst>
            </a:endParaRPr>
          </a:p>
        </p:txBody>
      </p:sp>
      <p:sp>
        <p:nvSpPr>
          <p:cNvPr id="351" name="右矢印 350"/>
          <p:cNvSpPr/>
          <p:nvPr/>
        </p:nvSpPr>
        <p:spPr bwMode="auto">
          <a:xfrm>
            <a:off x="835004" y="3519044"/>
            <a:ext cx="776144" cy="252004"/>
          </a:xfrm>
          <a:prstGeom prst="rightArrow">
            <a:avLst/>
          </a:prstGeom>
          <a:solidFill>
            <a:schemeClr val="bg1"/>
          </a:solidFill>
          <a:ln w="1905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52" name="テキスト ボックス 351"/>
          <p:cNvSpPr txBox="1"/>
          <p:nvPr/>
        </p:nvSpPr>
        <p:spPr>
          <a:xfrm>
            <a:off x="707384" y="3214143"/>
            <a:ext cx="904415" cy="415498"/>
          </a:xfrm>
          <a:prstGeom prst="rect">
            <a:avLst/>
          </a:prstGeom>
          <a:noFill/>
        </p:spPr>
        <p:txBody>
          <a:bodyPr wrap="none" rtlCol="0">
            <a:spAutoFit/>
          </a:bodyPr>
          <a:lstStyle/>
          <a:p>
            <a:pPr algn="ctr"/>
            <a:r>
              <a:rPr lang="en-US" altLang="ja-JP" sz="1050" b="1" dirty="0" smtClean="0">
                <a:solidFill>
                  <a:srgbClr val="002B62"/>
                </a:solidFill>
                <a:effectLst>
                  <a:glow rad="127000">
                    <a:schemeClr val="bg1"/>
                  </a:glow>
                </a:effectLst>
              </a:rPr>
              <a:t>Can freely</a:t>
            </a:r>
            <a:br>
              <a:rPr lang="en-US" altLang="ja-JP" sz="1050" b="1" dirty="0" smtClean="0">
                <a:solidFill>
                  <a:srgbClr val="002B62"/>
                </a:solidFill>
                <a:effectLst>
                  <a:glow rad="127000">
                    <a:schemeClr val="bg1"/>
                  </a:glow>
                </a:effectLst>
              </a:rPr>
            </a:br>
            <a:r>
              <a:rPr lang="en-US" altLang="ja-JP" sz="1050" b="1" dirty="0" smtClean="0">
                <a:solidFill>
                  <a:srgbClr val="002B62"/>
                </a:solidFill>
                <a:effectLst>
                  <a:glow rad="127000">
                    <a:schemeClr val="bg1"/>
                  </a:glow>
                </a:effectLst>
              </a:rPr>
              <a:t>define</a:t>
            </a:r>
          </a:p>
        </p:txBody>
      </p:sp>
      <p:sp>
        <p:nvSpPr>
          <p:cNvPr id="353" name="フリーフォーム 352"/>
          <p:cNvSpPr>
            <a:spLocks noChangeAspect="1"/>
          </p:cNvSpPr>
          <p:nvPr/>
        </p:nvSpPr>
        <p:spPr bwMode="gray">
          <a:xfrm>
            <a:off x="7566083" y="3557169"/>
            <a:ext cx="516319" cy="360000"/>
          </a:xfrm>
          <a:custGeom>
            <a:avLst/>
            <a:gdLst>
              <a:gd name="connsiteX0" fmla="*/ 583140 w 1069399"/>
              <a:gd name="connsiteY0" fmla="*/ 637879 h 745625"/>
              <a:gd name="connsiteX1" fmla="*/ 632984 w 1069399"/>
              <a:gd name="connsiteY1" fmla="*/ 686684 h 745625"/>
              <a:gd name="connsiteX2" fmla="*/ 632984 w 1069399"/>
              <a:gd name="connsiteY2" fmla="*/ 735489 h 745625"/>
              <a:gd name="connsiteX3" fmla="*/ 583140 w 1069399"/>
              <a:gd name="connsiteY3" fmla="*/ 735489 h 745625"/>
              <a:gd name="connsiteX4" fmla="*/ 568036 w 1069399"/>
              <a:gd name="connsiteY4" fmla="*/ 720472 h 745625"/>
              <a:gd name="connsiteX5" fmla="*/ 592203 w 1069399"/>
              <a:gd name="connsiteY5" fmla="*/ 669415 h 745625"/>
              <a:gd name="connsiteX6" fmla="*/ 583140 w 1069399"/>
              <a:gd name="connsiteY6" fmla="*/ 637879 h 745625"/>
              <a:gd name="connsiteX7" fmla="*/ 533381 w 1069399"/>
              <a:gd name="connsiteY7" fmla="*/ 635658 h 745625"/>
              <a:gd name="connsiteX8" fmla="*/ 552437 w 1069399"/>
              <a:gd name="connsiteY8" fmla="*/ 645487 h 745625"/>
              <a:gd name="connsiteX9" fmla="*/ 552437 w 1069399"/>
              <a:gd name="connsiteY9" fmla="*/ 694160 h 745625"/>
              <a:gd name="connsiteX10" fmla="*/ 513386 w 1069399"/>
              <a:gd name="connsiteY10" fmla="*/ 733099 h 745625"/>
              <a:gd name="connsiteX11" fmla="*/ 464573 w 1069399"/>
              <a:gd name="connsiteY11" fmla="*/ 733099 h 745625"/>
              <a:gd name="connsiteX12" fmla="*/ 464573 w 1069399"/>
              <a:gd name="connsiteY12" fmla="*/ 684426 h 745625"/>
              <a:gd name="connsiteX13" fmla="*/ 503624 w 1069399"/>
              <a:gd name="connsiteY13" fmla="*/ 645487 h 745625"/>
              <a:gd name="connsiteX14" fmla="*/ 533381 w 1069399"/>
              <a:gd name="connsiteY14" fmla="*/ 635658 h 745625"/>
              <a:gd name="connsiteX15" fmla="*/ 456859 w 1069399"/>
              <a:gd name="connsiteY15" fmla="*/ 564890 h 745625"/>
              <a:gd name="connsiteX16" fmla="*/ 481513 w 1069399"/>
              <a:gd name="connsiteY16" fmla="*/ 574523 h 745625"/>
              <a:gd name="connsiteX17" fmla="*/ 481513 w 1069399"/>
              <a:gd name="connsiteY17" fmla="*/ 623630 h 745625"/>
              <a:gd name="connsiteX18" fmla="*/ 434268 w 1069399"/>
              <a:gd name="connsiteY18" fmla="*/ 671227 h 745625"/>
              <a:gd name="connsiteX19" fmla="*/ 385523 w 1069399"/>
              <a:gd name="connsiteY19" fmla="*/ 671227 h 745625"/>
              <a:gd name="connsiteX20" fmla="*/ 385523 w 1069399"/>
              <a:gd name="connsiteY20" fmla="*/ 622119 h 745625"/>
              <a:gd name="connsiteX21" fmla="*/ 432768 w 1069399"/>
              <a:gd name="connsiteY21" fmla="*/ 574523 h 745625"/>
              <a:gd name="connsiteX22" fmla="*/ 456859 w 1069399"/>
              <a:gd name="connsiteY22" fmla="*/ 564890 h 745625"/>
              <a:gd name="connsiteX23" fmla="*/ 387679 w 1069399"/>
              <a:gd name="connsiteY23" fmla="*/ 493416 h 745625"/>
              <a:gd name="connsiteX24" fmla="*/ 411667 w 1069399"/>
              <a:gd name="connsiteY24" fmla="*/ 503937 h 745625"/>
              <a:gd name="connsiteX25" fmla="*/ 411667 w 1069399"/>
              <a:gd name="connsiteY25" fmla="*/ 552783 h 745625"/>
              <a:gd name="connsiteX26" fmla="*/ 357693 w 1069399"/>
              <a:gd name="connsiteY26" fmla="*/ 607641 h 745625"/>
              <a:gd name="connsiteX27" fmla="*/ 308965 w 1069399"/>
              <a:gd name="connsiteY27" fmla="*/ 607641 h 745625"/>
              <a:gd name="connsiteX28" fmla="*/ 308965 w 1069399"/>
              <a:gd name="connsiteY28" fmla="*/ 558795 h 745625"/>
              <a:gd name="connsiteX29" fmla="*/ 362940 w 1069399"/>
              <a:gd name="connsiteY29" fmla="*/ 503937 h 745625"/>
              <a:gd name="connsiteX30" fmla="*/ 387679 w 1069399"/>
              <a:gd name="connsiteY30" fmla="*/ 493416 h 745625"/>
              <a:gd name="connsiteX31" fmla="*/ 304052 w 1069399"/>
              <a:gd name="connsiteY31" fmla="*/ 439651 h 745625"/>
              <a:gd name="connsiteX32" fmla="*/ 326235 w 1069399"/>
              <a:gd name="connsiteY32" fmla="*/ 448938 h 745625"/>
              <a:gd name="connsiteX33" fmla="*/ 326235 w 1069399"/>
              <a:gd name="connsiteY33" fmla="*/ 497717 h 745625"/>
              <a:gd name="connsiteX34" fmla="*/ 279613 w 1069399"/>
              <a:gd name="connsiteY34" fmla="*/ 544996 h 745625"/>
              <a:gd name="connsiteX35" fmla="*/ 230735 w 1069399"/>
              <a:gd name="connsiteY35" fmla="*/ 544996 h 745625"/>
              <a:gd name="connsiteX36" fmla="*/ 230735 w 1069399"/>
              <a:gd name="connsiteY36" fmla="*/ 495466 h 745625"/>
              <a:gd name="connsiteX37" fmla="*/ 277357 w 1069399"/>
              <a:gd name="connsiteY37" fmla="*/ 448938 h 745625"/>
              <a:gd name="connsiteX38" fmla="*/ 304052 w 1069399"/>
              <a:gd name="connsiteY38" fmla="*/ 439651 h 745625"/>
              <a:gd name="connsiteX39" fmla="*/ 322608 w 1069399"/>
              <a:gd name="connsiteY39" fmla="*/ 160041 h 745625"/>
              <a:gd name="connsiteX40" fmla="*/ 439013 w 1069399"/>
              <a:gd name="connsiteY40" fmla="*/ 160041 h 745625"/>
              <a:gd name="connsiteX41" fmla="*/ 343636 w 1069399"/>
              <a:gd name="connsiteY41" fmla="*/ 255663 h 745625"/>
              <a:gd name="connsiteX42" fmla="*/ 343636 w 1069399"/>
              <a:gd name="connsiteY42" fmla="*/ 347520 h 745625"/>
              <a:gd name="connsiteX43" fmla="*/ 435258 w 1069399"/>
              <a:gd name="connsiteY43" fmla="*/ 347520 h 745625"/>
              <a:gd name="connsiteX44" fmla="*/ 496840 w 1069399"/>
              <a:gd name="connsiteY44" fmla="*/ 285780 h 745625"/>
              <a:gd name="connsiteX45" fmla="*/ 684591 w 1069399"/>
              <a:gd name="connsiteY45" fmla="*/ 316650 h 745625"/>
              <a:gd name="connsiteX46" fmla="*/ 867085 w 1069399"/>
              <a:gd name="connsiteY46" fmla="*/ 499612 h 745625"/>
              <a:gd name="connsiteX47" fmla="*/ 877599 w 1069399"/>
              <a:gd name="connsiteY47" fmla="*/ 524459 h 745625"/>
              <a:gd name="connsiteX48" fmla="*/ 867085 w 1069399"/>
              <a:gd name="connsiteY48" fmla="*/ 548552 h 745625"/>
              <a:gd name="connsiteX49" fmla="*/ 817519 w 1069399"/>
              <a:gd name="connsiteY49" fmla="*/ 547799 h 745625"/>
              <a:gd name="connsiteX50" fmla="*/ 709374 w 1069399"/>
              <a:gd name="connsiteY50" fmla="*/ 439378 h 745625"/>
              <a:gd name="connsiteX51" fmla="*/ 687595 w 1069399"/>
              <a:gd name="connsiteY51" fmla="*/ 439378 h 745625"/>
              <a:gd name="connsiteX52" fmla="*/ 687595 w 1069399"/>
              <a:gd name="connsiteY52" fmla="*/ 460460 h 745625"/>
              <a:gd name="connsiteX53" fmla="*/ 788981 w 1069399"/>
              <a:gd name="connsiteY53" fmla="*/ 562105 h 745625"/>
              <a:gd name="connsiteX54" fmla="*/ 788981 w 1069399"/>
              <a:gd name="connsiteY54" fmla="*/ 611045 h 745625"/>
              <a:gd name="connsiteX55" fmla="*/ 739415 w 1069399"/>
              <a:gd name="connsiteY55" fmla="*/ 610292 h 745625"/>
              <a:gd name="connsiteX56" fmla="*/ 638780 w 1069399"/>
              <a:gd name="connsiteY56" fmla="*/ 509400 h 745625"/>
              <a:gd name="connsiteX57" fmla="*/ 617752 w 1069399"/>
              <a:gd name="connsiteY57" fmla="*/ 509400 h 745625"/>
              <a:gd name="connsiteX58" fmla="*/ 617752 w 1069399"/>
              <a:gd name="connsiteY58" fmla="*/ 531235 h 745625"/>
              <a:gd name="connsiteX59" fmla="*/ 711627 w 1069399"/>
              <a:gd name="connsiteY59" fmla="*/ 625351 h 745625"/>
              <a:gd name="connsiteX60" fmla="*/ 710876 w 1069399"/>
              <a:gd name="connsiteY60" fmla="*/ 673538 h 745625"/>
              <a:gd name="connsiteX61" fmla="*/ 661310 w 1069399"/>
              <a:gd name="connsiteY61" fmla="*/ 672785 h 745625"/>
              <a:gd name="connsiteX62" fmla="*/ 568937 w 1069399"/>
              <a:gd name="connsiteY62" fmla="*/ 580175 h 745625"/>
              <a:gd name="connsiteX63" fmla="*/ 547158 w 1069399"/>
              <a:gd name="connsiteY63" fmla="*/ 580175 h 745625"/>
              <a:gd name="connsiteX64" fmla="*/ 547158 w 1069399"/>
              <a:gd name="connsiteY64" fmla="*/ 601257 h 745625"/>
              <a:gd name="connsiteX65" fmla="*/ 559925 w 1069399"/>
              <a:gd name="connsiteY65" fmla="*/ 614057 h 745625"/>
              <a:gd name="connsiteX66" fmla="*/ 522375 w 1069399"/>
              <a:gd name="connsiteY66" fmla="*/ 605775 h 745625"/>
              <a:gd name="connsiteX67" fmla="*/ 503600 w 1069399"/>
              <a:gd name="connsiteY67" fmla="*/ 553823 h 745625"/>
              <a:gd name="connsiteX68" fmla="*/ 451780 w 1069399"/>
              <a:gd name="connsiteY68" fmla="*/ 535752 h 745625"/>
              <a:gd name="connsiteX69" fmla="*/ 433756 w 1069399"/>
              <a:gd name="connsiteY69" fmla="*/ 483800 h 745625"/>
              <a:gd name="connsiteX70" fmla="*/ 366166 w 1069399"/>
              <a:gd name="connsiteY70" fmla="*/ 468742 h 745625"/>
              <a:gd name="connsiteX71" fmla="*/ 347391 w 1069399"/>
              <a:gd name="connsiteY71" fmla="*/ 428837 h 745625"/>
              <a:gd name="connsiteX72" fmla="*/ 268535 w 1069399"/>
              <a:gd name="connsiteY72" fmla="*/ 419801 h 745625"/>
              <a:gd name="connsiteX73" fmla="*/ 166399 w 1069399"/>
              <a:gd name="connsiteY73" fmla="*/ 317403 h 745625"/>
              <a:gd name="connsiteX74" fmla="*/ 322608 w 1069399"/>
              <a:gd name="connsiteY74" fmla="*/ 160041 h 745625"/>
              <a:gd name="connsiteX75" fmla="*/ 505221 w 1069399"/>
              <a:gd name="connsiteY75" fmla="*/ 150516 h 745625"/>
              <a:gd name="connsiteX76" fmla="*/ 737850 w 1069399"/>
              <a:gd name="connsiteY76" fmla="*/ 150516 h 745625"/>
              <a:gd name="connsiteX77" fmla="*/ 915698 w 1069399"/>
              <a:gd name="connsiteY77" fmla="*/ 329318 h 745625"/>
              <a:gd name="connsiteX78" fmla="*/ 827899 w 1069399"/>
              <a:gd name="connsiteY78" fmla="*/ 417216 h 745625"/>
              <a:gd name="connsiteX79" fmla="*/ 702580 w 1069399"/>
              <a:gd name="connsiteY79" fmla="*/ 291003 h 745625"/>
              <a:gd name="connsiteX80" fmla="*/ 694326 w 1069399"/>
              <a:gd name="connsiteY80" fmla="*/ 286496 h 745625"/>
              <a:gd name="connsiteX81" fmla="*/ 491713 w 1069399"/>
              <a:gd name="connsiteY81" fmla="*/ 253440 h 745625"/>
              <a:gd name="connsiteX82" fmla="*/ 481208 w 1069399"/>
              <a:gd name="connsiteY82" fmla="*/ 257947 h 745625"/>
              <a:gd name="connsiteX83" fmla="*/ 414421 w 1069399"/>
              <a:gd name="connsiteY83" fmla="*/ 325561 h 745625"/>
              <a:gd name="connsiteX84" fmla="*/ 365644 w 1069399"/>
              <a:gd name="connsiteY84" fmla="*/ 325561 h 745625"/>
              <a:gd name="connsiteX85" fmla="*/ 365644 w 1069399"/>
              <a:gd name="connsiteY85" fmla="*/ 275978 h 745625"/>
              <a:gd name="connsiteX86" fmla="*/ 480457 w 1069399"/>
              <a:gd name="connsiteY86" fmla="*/ 160283 h 745625"/>
              <a:gd name="connsiteX87" fmla="*/ 505221 w 1069399"/>
              <a:gd name="connsiteY87" fmla="*/ 150516 h 745625"/>
              <a:gd name="connsiteX88" fmla="*/ 853382 w 1069399"/>
              <a:gd name="connsiteY88" fmla="*/ 1772 h 745625"/>
              <a:gd name="connsiteX89" fmla="*/ 867258 w 1069399"/>
              <a:gd name="connsiteY89" fmla="*/ 7976 h 745625"/>
              <a:gd name="connsiteX90" fmla="*/ 1063774 w 1069399"/>
              <a:gd name="connsiteY90" fmla="*/ 204241 h 745625"/>
              <a:gd name="connsiteX91" fmla="*/ 1063774 w 1069399"/>
              <a:gd name="connsiteY91" fmla="*/ 232816 h 745625"/>
              <a:gd name="connsiteX92" fmla="*/ 976767 w 1069399"/>
              <a:gd name="connsiteY92" fmla="*/ 320045 h 745625"/>
              <a:gd name="connsiteX93" fmla="*/ 948265 w 1069399"/>
              <a:gd name="connsiteY93" fmla="*/ 320045 h 745625"/>
              <a:gd name="connsiteX94" fmla="*/ 751750 w 1069399"/>
              <a:gd name="connsiteY94" fmla="*/ 123780 h 745625"/>
              <a:gd name="connsiteX95" fmla="*/ 751750 w 1069399"/>
              <a:gd name="connsiteY95" fmla="*/ 95205 h 745625"/>
              <a:gd name="connsiteX96" fmla="*/ 839506 w 1069399"/>
              <a:gd name="connsiteY96" fmla="*/ 7976 h 745625"/>
              <a:gd name="connsiteX97" fmla="*/ 853382 w 1069399"/>
              <a:gd name="connsiteY97" fmla="*/ 1772 h 745625"/>
              <a:gd name="connsiteX98" fmla="*/ 216109 w 1069399"/>
              <a:gd name="connsiteY98" fmla="*/ 0 h 745625"/>
              <a:gd name="connsiteX99" fmla="*/ 230642 w 1069399"/>
              <a:gd name="connsiteY99" fmla="*/ 5653 h 745625"/>
              <a:gd name="connsiteX100" fmla="*/ 317649 w 1069399"/>
              <a:gd name="connsiteY100" fmla="*/ 93082 h 745625"/>
              <a:gd name="connsiteX101" fmla="*/ 317649 w 1069399"/>
              <a:gd name="connsiteY101" fmla="*/ 121723 h 745625"/>
              <a:gd name="connsiteX102" fmla="*/ 121133 w 1069399"/>
              <a:gd name="connsiteY102" fmla="*/ 319192 h 745625"/>
              <a:gd name="connsiteX103" fmla="*/ 93381 w 1069399"/>
              <a:gd name="connsiteY103" fmla="*/ 319192 h 745625"/>
              <a:gd name="connsiteX104" fmla="*/ 5625 w 1069399"/>
              <a:gd name="connsiteY104" fmla="*/ 231763 h 745625"/>
              <a:gd name="connsiteX105" fmla="*/ 5625 w 1069399"/>
              <a:gd name="connsiteY105" fmla="*/ 203122 h 745625"/>
              <a:gd name="connsiteX106" fmla="*/ 202140 w 1069399"/>
              <a:gd name="connsiteY106" fmla="*/ 5653 h 745625"/>
              <a:gd name="connsiteX107" fmla="*/ 216109 w 1069399"/>
              <a:gd name="connsiteY107" fmla="*/ 0 h 74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069399" h="745625">
                <a:moveTo>
                  <a:pt x="583140" y="637879"/>
                </a:moveTo>
                <a:lnTo>
                  <a:pt x="632984" y="686684"/>
                </a:lnTo>
                <a:cubicBezTo>
                  <a:pt x="645823" y="700199"/>
                  <a:pt x="645823" y="721974"/>
                  <a:pt x="632984" y="735489"/>
                </a:cubicBezTo>
                <a:cubicBezTo>
                  <a:pt x="619391" y="749004"/>
                  <a:pt x="596734" y="749004"/>
                  <a:pt x="583140" y="735489"/>
                </a:cubicBezTo>
                <a:cubicBezTo>
                  <a:pt x="582385" y="734738"/>
                  <a:pt x="568036" y="720472"/>
                  <a:pt x="568036" y="720472"/>
                </a:cubicBezTo>
                <a:cubicBezTo>
                  <a:pt x="586161" y="703203"/>
                  <a:pt x="592203" y="686684"/>
                  <a:pt x="592203" y="669415"/>
                </a:cubicBezTo>
                <a:cubicBezTo>
                  <a:pt x="592203" y="658152"/>
                  <a:pt x="589182" y="647640"/>
                  <a:pt x="583140" y="637879"/>
                </a:cubicBezTo>
                <a:close/>
                <a:moveTo>
                  <a:pt x="533381" y="635658"/>
                </a:moveTo>
                <a:cubicBezTo>
                  <a:pt x="542299" y="637062"/>
                  <a:pt x="549433" y="641743"/>
                  <a:pt x="552437" y="645487"/>
                </a:cubicBezTo>
                <a:cubicBezTo>
                  <a:pt x="559947" y="651477"/>
                  <a:pt x="571211" y="673942"/>
                  <a:pt x="552437" y="694160"/>
                </a:cubicBezTo>
                <a:cubicBezTo>
                  <a:pt x="552437" y="694160"/>
                  <a:pt x="552437" y="694160"/>
                  <a:pt x="513386" y="733099"/>
                </a:cubicBezTo>
                <a:cubicBezTo>
                  <a:pt x="500620" y="745829"/>
                  <a:pt x="478091" y="745829"/>
                  <a:pt x="464573" y="733099"/>
                </a:cubicBezTo>
                <a:cubicBezTo>
                  <a:pt x="445799" y="712881"/>
                  <a:pt x="457815" y="690416"/>
                  <a:pt x="464573" y="684426"/>
                </a:cubicBezTo>
                <a:cubicBezTo>
                  <a:pt x="464573" y="684426"/>
                  <a:pt x="464573" y="684426"/>
                  <a:pt x="503624" y="645487"/>
                </a:cubicBezTo>
                <a:cubicBezTo>
                  <a:pt x="513762" y="636126"/>
                  <a:pt x="524463" y="634254"/>
                  <a:pt x="533381" y="635658"/>
                </a:cubicBezTo>
                <a:close/>
                <a:moveTo>
                  <a:pt x="456859" y="564890"/>
                </a:moveTo>
                <a:cubicBezTo>
                  <a:pt x="465764" y="564890"/>
                  <a:pt x="474763" y="568101"/>
                  <a:pt x="481513" y="574523"/>
                </a:cubicBezTo>
                <a:cubicBezTo>
                  <a:pt x="495011" y="588122"/>
                  <a:pt x="495011" y="610787"/>
                  <a:pt x="481513" y="623630"/>
                </a:cubicBezTo>
                <a:cubicBezTo>
                  <a:pt x="481513" y="623630"/>
                  <a:pt x="481513" y="623630"/>
                  <a:pt x="434268" y="671227"/>
                </a:cubicBezTo>
                <a:cubicBezTo>
                  <a:pt x="425268" y="681048"/>
                  <a:pt x="403521" y="687092"/>
                  <a:pt x="385523" y="671227"/>
                </a:cubicBezTo>
                <a:cubicBezTo>
                  <a:pt x="372774" y="657628"/>
                  <a:pt x="372774" y="635718"/>
                  <a:pt x="385523" y="622119"/>
                </a:cubicBezTo>
                <a:cubicBezTo>
                  <a:pt x="385523" y="622119"/>
                  <a:pt x="385523" y="622119"/>
                  <a:pt x="432768" y="574523"/>
                </a:cubicBezTo>
                <a:cubicBezTo>
                  <a:pt x="439142" y="568101"/>
                  <a:pt x="447954" y="564890"/>
                  <a:pt x="456859" y="564890"/>
                </a:cubicBezTo>
                <a:close/>
                <a:moveTo>
                  <a:pt x="387679" y="493416"/>
                </a:moveTo>
                <a:cubicBezTo>
                  <a:pt x="396674" y="493416"/>
                  <a:pt x="404921" y="497173"/>
                  <a:pt x="411667" y="503937"/>
                </a:cubicBezTo>
                <a:cubicBezTo>
                  <a:pt x="425161" y="517463"/>
                  <a:pt x="425161" y="539256"/>
                  <a:pt x="411667" y="552783"/>
                </a:cubicBezTo>
                <a:cubicBezTo>
                  <a:pt x="411667" y="552783"/>
                  <a:pt x="411667" y="552783"/>
                  <a:pt x="357693" y="607641"/>
                </a:cubicBezTo>
                <a:cubicBezTo>
                  <a:pt x="344199" y="620416"/>
                  <a:pt x="321709" y="620416"/>
                  <a:pt x="308965" y="607641"/>
                </a:cubicBezTo>
                <a:cubicBezTo>
                  <a:pt x="300719" y="600878"/>
                  <a:pt x="290224" y="577582"/>
                  <a:pt x="308965" y="558795"/>
                </a:cubicBezTo>
                <a:cubicBezTo>
                  <a:pt x="308965" y="558795"/>
                  <a:pt x="308965" y="558795"/>
                  <a:pt x="362940" y="503937"/>
                </a:cubicBezTo>
                <a:cubicBezTo>
                  <a:pt x="369687" y="497173"/>
                  <a:pt x="378683" y="493416"/>
                  <a:pt x="387679" y="493416"/>
                </a:cubicBezTo>
                <a:close/>
                <a:moveTo>
                  <a:pt x="304052" y="439651"/>
                </a:moveTo>
                <a:cubicBezTo>
                  <a:pt x="313075" y="440120"/>
                  <a:pt x="321347" y="443685"/>
                  <a:pt x="326235" y="448938"/>
                </a:cubicBezTo>
                <a:cubicBezTo>
                  <a:pt x="333003" y="455692"/>
                  <a:pt x="345786" y="475954"/>
                  <a:pt x="326235" y="497717"/>
                </a:cubicBezTo>
                <a:cubicBezTo>
                  <a:pt x="326235" y="497717"/>
                  <a:pt x="326235" y="497717"/>
                  <a:pt x="279613" y="544996"/>
                </a:cubicBezTo>
                <a:cubicBezTo>
                  <a:pt x="266077" y="558504"/>
                  <a:pt x="244270" y="558504"/>
                  <a:pt x="230735" y="544996"/>
                </a:cubicBezTo>
                <a:cubicBezTo>
                  <a:pt x="217199" y="531488"/>
                  <a:pt x="217199" y="508974"/>
                  <a:pt x="230735" y="495466"/>
                </a:cubicBezTo>
                <a:cubicBezTo>
                  <a:pt x="230735" y="495466"/>
                  <a:pt x="230735" y="495466"/>
                  <a:pt x="277357" y="448938"/>
                </a:cubicBezTo>
                <a:cubicBezTo>
                  <a:pt x="285252" y="441808"/>
                  <a:pt x="295028" y="439182"/>
                  <a:pt x="304052" y="439651"/>
                </a:cubicBezTo>
                <a:close/>
                <a:moveTo>
                  <a:pt x="322608" y="160041"/>
                </a:moveTo>
                <a:cubicBezTo>
                  <a:pt x="322608" y="160041"/>
                  <a:pt x="322608" y="160041"/>
                  <a:pt x="439013" y="160041"/>
                </a:cubicBezTo>
                <a:cubicBezTo>
                  <a:pt x="439013" y="160041"/>
                  <a:pt x="439013" y="160041"/>
                  <a:pt x="343636" y="255663"/>
                </a:cubicBezTo>
                <a:cubicBezTo>
                  <a:pt x="318853" y="281263"/>
                  <a:pt x="318853" y="321921"/>
                  <a:pt x="343636" y="347520"/>
                </a:cubicBezTo>
                <a:cubicBezTo>
                  <a:pt x="368419" y="371614"/>
                  <a:pt x="410475" y="371614"/>
                  <a:pt x="435258" y="347520"/>
                </a:cubicBezTo>
                <a:cubicBezTo>
                  <a:pt x="435258" y="347520"/>
                  <a:pt x="435258" y="347520"/>
                  <a:pt x="496840" y="285780"/>
                </a:cubicBezTo>
                <a:cubicBezTo>
                  <a:pt x="496840" y="285780"/>
                  <a:pt x="496840" y="285780"/>
                  <a:pt x="684591" y="316650"/>
                </a:cubicBezTo>
                <a:cubicBezTo>
                  <a:pt x="684591" y="316650"/>
                  <a:pt x="861828" y="494341"/>
                  <a:pt x="867085" y="499612"/>
                </a:cubicBezTo>
                <a:cubicBezTo>
                  <a:pt x="873844" y="506388"/>
                  <a:pt x="877599" y="514670"/>
                  <a:pt x="877599" y="524459"/>
                </a:cubicBezTo>
                <a:cubicBezTo>
                  <a:pt x="877599" y="533494"/>
                  <a:pt x="873844" y="542529"/>
                  <a:pt x="867085" y="548552"/>
                </a:cubicBezTo>
                <a:cubicBezTo>
                  <a:pt x="854318" y="562105"/>
                  <a:pt x="832539" y="562858"/>
                  <a:pt x="817519" y="547799"/>
                </a:cubicBezTo>
                <a:cubicBezTo>
                  <a:pt x="816768" y="547046"/>
                  <a:pt x="709374" y="439378"/>
                  <a:pt x="709374" y="439378"/>
                </a:cubicBezTo>
                <a:cubicBezTo>
                  <a:pt x="703366" y="433354"/>
                  <a:pt x="693603" y="433354"/>
                  <a:pt x="687595" y="439378"/>
                </a:cubicBezTo>
                <a:cubicBezTo>
                  <a:pt x="681587" y="445401"/>
                  <a:pt x="681587" y="454436"/>
                  <a:pt x="687595" y="460460"/>
                </a:cubicBezTo>
                <a:cubicBezTo>
                  <a:pt x="687595" y="460460"/>
                  <a:pt x="788981" y="562105"/>
                  <a:pt x="788981" y="562105"/>
                </a:cubicBezTo>
                <a:cubicBezTo>
                  <a:pt x="802499" y="575658"/>
                  <a:pt x="802499" y="597493"/>
                  <a:pt x="788981" y="611045"/>
                </a:cubicBezTo>
                <a:cubicBezTo>
                  <a:pt x="775463" y="624598"/>
                  <a:pt x="753684" y="624598"/>
                  <a:pt x="739415" y="610292"/>
                </a:cubicBezTo>
                <a:cubicBezTo>
                  <a:pt x="739415" y="610292"/>
                  <a:pt x="739415" y="610292"/>
                  <a:pt x="638780" y="509400"/>
                </a:cubicBezTo>
                <a:cubicBezTo>
                  <a:pt x="632772" y="503377"/>
                  <a:pt x="623760" y="503377"/>
                  <a:pt x="617752" y="509400"/>
                </a:cubicBezTo>
                <a:cubicBezTo>
                  <a:pt x="611744" y="515423"/>
                  <a:pt x="611744" y="525211"/>
                  <a:pt x="617752" y="531235"/>
                </a:cubicBezTo>
                <a:cubicBezTo>
                  <a:pt x="617752" y="531235"/>
                  <a:pt x="617752" y="531235"/>
                  <a:pt x="711627" y="625351"/>
                </a:cubicBezTo>
                <a:cubicBezTo>
                  <a:pt x="724394" y="638904"/>
                  <a:pt x="724394" y="660739"/>
                  <a:pt x="710876" y="673538"/>
                </a:cubicBezTo>
                <a:cubicBezTo>
                  <a:pt x="698109" y="687091"/>
                  <a:pt x="675579" y="687091"/>
                  <a:pt x="661310" y="672785"/>
                </a:cubicBezTo>
                <a:cubicBezTo>
                  <a:pt x="661310" y="672785"/>
                  <a:pt x="661310" y="672785"/>
                  <a:pt x="568937" y="580175"/>
                </a:cubicBezTo>
                <a:cubicBezTo>
                  <a:pt x="562929" y="574152"/>
                  <a:pt x="553166" y="574152"/>
                  <a:pt x="547158" y="580175"/>
                </a:cubicBezTo>
                <a:cubicBezTo>
                  <a:pt x="541901" y="586199"/>
                  <a:pt x="541901" y="595234"/>
                  <a:pt x="547158" y="601257"/>
                </a:cubicBezTo>
                <a:cubicBezTo>
                  <a:pt x="547158" y="601257"/>
                  <a:pt x="547158" y="601257"/>
                  <a:pt x="559925" y="614057"/>
                </a:cubicBezTo>
                <a:cubicBezTo>
                  <a:pt x="548660" y="607281"/>
                  <a:pt x="535142" y="604269"/>
                  <a:pt x="522375" y="605775"/>
                </a:cubicBezTo>
                <a:cubicBezTo>
                  <a:pt x="523877" y="586952"/>
                  <a:pt x="517869" y="568128"/>
                  <a:pt x="503600" y="553823"/>
                </a:cubicBezTo>
                <a:cubicBezTo>
                  <a:pt x="490081" y="540270"/>
                  <a:pt x="470555" y="534247"/>
                  <a:pt x="451780" y="535752"/>
                </a:cubicBezTo>
                <a:cubicBezTo>
                  <a:pt x="454033" y="516929"/>
                  <a:pt x="448025" y="498106"/>
                  <a:pt x="433756" y="483800"/>
                </a:cubicBezTo>
                <a:cubicBezTo>
                  <a:pt x="414981" y="464977"/>
                  <a:pt x="388696" y="460460"/>
                  <a:pt x="366166" y="468742"/>
                </a:cubicBezTo>
                <a:cubicBezTo>
                  <a:pt x="364664" y="453683"/>
                  <a:pt x="358656" y="439378"/>
                  <a:pt x="347391" y="428837"/>
                </a:cubicBezTo>
                <a:cubicBezTo>
                  <a:pt x="327114" y="407755"/>
                  <a:pt x="293319" y="404743"/>
                  <a:pt x="268535" y="419801"/>
                </a:cubicBezTo>
                <a:cubicBezTo>
                  <a:pt x="221973" y="373120"/>
                  <a:pt x="183672" y="334720"/>
                  <a:pt x="166399" y="317403"/>
                </a:cubicBezTo>
                <a:cubicBezTo>
                  <a:pt x="166399" y="317403"/>
                  <a:pt x="166399" y="317403"/>
                  <a:pt x="322608" y="160041"/>
                </a:cubicBezTo>
                <a:close/>
                <a:moveTo>
                  <a:pt x="505221" y="150516"/>
                </a:moveTo>
                <a:lnTo>
                  <a:pt x="737850" y="150516"/>
                </a:lnTo>
                <a:cubicBezTo>
                  <a:pt x="737850" y="150516"/>
                  <a:pt x="737850" y="150516"/>
                  <a:pt x="915698" y="329318"/>
                </a:cubicBezTo>
                <a:cubicBezTo>
                  <a:pt x="915698" y="329318"/>
                  <a:pt x="915698" y="329318"/>
                  <a:pt x="827899" y="417216"/>
                </a:cubicBezTo>
                <a:cubicBezTo>
                  <a:pt x="827899" y="417216"/>
                  <a:pt x="827899" y="417216"/>
                  <a:pt x="702580" y="291003"/>
                </a:cubicBezTo>
                <a:cubicBezTo>
                  <a:pt x="700329" y="288749"/>
                  <a:pt x="697327" y="287247"/>
                  <a:pt x="694326" y="286496"/>
                </a:cubicBezTo>
                <a:cubicBezTo>
                  <a:pt x="694326" y="286496"/>
                  <a:pt x="492464" y="253440"/>
                  <a:pt x="491713" y="253440"/>
                </a:cubicBezTo>
                <a:cubicBezTo>
                  <a:pt x="487961" y="253440"/>
                  <a:pt x="484209" y="254942"/>
                  <a:pt x="481208" y="257947"/>
                </a:cubicBezTo>
                <a:cubicBezTo>
                  <a:pt x="481208" y="257947"/>
                  <a:pt x="481208" y="257947"/>
                  <a:pt x="414421" y="325561"/>
                </a:cubicBezTo>
                <a:cubicBezTo>
                  <a:pt x="400913" y="338333"/>
                  <a:pt x="378401" y="338333"/>
                  <a:pt x="365644" y="325561"/>
                </a:cubicBezTo>
                <a:cubicBezTo>
                  <a:pt x="352136" y="312039"/>
                  <a:pt x="352136" y="289501"/>
                  <a:pt x="365644" y="275978"/>
                </a:cubicBezTo>
                <a:cubicBezTo>
                  <a:pt x="365644" y="275978"/>
                  <a:pt x="365644" y="275978"/>
                  <a:pt x="480457" y="160283"/>
                </a:cubicBezTo>
                <a:cubicBezTo>
                  <a:pt x="487211" y="154272"/>
                  <a:pt x="496216" y="150516"/>
                  <a:pt x="505221" y="150516"/>
                </a:cubicBezTo>
                <a:close/>
                <a:moveTo>
                  <a:pt x="853382" y="1772"/>
                </a:moveTo>
                <a:cubicBezTo>
                  <a:pt x="858445" y="1772"/>
                  <a:pt x="863508" y="3840"/>
                  <a:pt x="867258" y="7976"/>
                </a:cubicBezTo>
                <a:cubicBezTo>
                  <a:pt x="867258" y="7976"/>
                  <a:pt x="867258" y="7976"/>
                  <a:pt x="1063774" y="204241"/>
                </a:cubicBezTo>
                <a:cubicBezTo>
                  <a:pt x="1071274" y="212513"/>
                  <a:pt x="1071274" y="225297"/>
                  <a:pt x="1063774" y="232816"/>
                </a:cubicBezTo>
                <a:cubicBezTo>
                  <a:pt x="1063774" y="232816"/>
                  <a:pt x="1063774" y="232816"/>
                  <a:pt x="976767" y="320045"/>
                </a:cubicBezTo>
                <a:cubicBezTo>
                  <a:pt x="968516" y="328317"/>
                  <a:pt x="955765" y="328317"/>
                  <a:pt x="948265" y="320045"/>
                </a:cubicBezTo>
                <a:cubicBezTo>
                  <a:pt x="948265" y="320045"/>
                  <a:pt x="948265" y="320045"/>
                  <a:pt x="751750" y="123780"/>
                </a:cubicBezTo>
                <a:cubicBezTo>
                  <a:pt x="744249" y="115508"/>
                  <a:pt x="744249" y="102724"/>
                  <a:pt x="751750" y="95205"/>
                </a:cubicBezTo>
                <a:cubicBezTo>
                  <a:pt x="751750" y="95205"/>
                  <a:pt x="751750" y="95205"/>
                  <a:pt x="839506" y="7976"/>
                </a:cubicBezTo>
                <a:cubicBezTo>
                  <a:pt x="843257" y="3840"/>
                  <a:pt x="848320" y="1772"/>
                  <a:pt x="853382" y="1772"/>
                </a:cubicBezTo>
                <a:close/>
                <a:moveTo>
                  <a:pt x="216109" y="0"/>
                </a:moveTo>
                <a:cubicBezTo>
                  <a:pt x="221266" y="0"/>
                  <a:pt x="226517" y="1884"/>
                  <a:pt x="230642" y="5653"/>
                </a:cubicBezTo>
                <a:cubicBezTo>
                  <a:pt x="230642" y="5653"/>
                  <a:pt x="230642" y="5653"/>
                  <a:pt x="317649" y="93082"/>
                </a:cubicBezTo>
                <a:cubicBezTo>
                  <a:pt x="325149" y="101373"/>
                  <a:pt x="325149" y="114186"/>
                  <a:pt x="317649" y="121723"/>
                </a:cubicBezTo>
                <a:cubicBezTo>
                  <a:pt x="317649" y="121723"/>
                  <a:pt x="317649" y="121723"/>
                  <a:pt x="121133" y="319192"/>
                </a:cubicBezTo>
                <a:cubicBezTo>
                  <a:pt x="113633" y="326729"/>
                  <a:pt x="100882" y="326729"/>
                  <a:pt x="93381" y="319192"/>
                </a:cubicBezTo>
                <a:cubicBezTo>
                  <a:pt x="93381" y="319192"/>
                  <a:pt x="93381" y="319192"/>
                  <a:pt x="5625" y="231763"/>
                </a:cubicBezTo>
                <a:cubicBezTo>
                  <a:pt x="-1876" y="223472"/>
                  <a:pt x="-1876" y="210659"/>
                  <a:pt x="5625" y="203122"/>
                </a:cubicBezTo>
                <a:cubicBezTo>
                  <a:pt x="5625" y="203122"/>
                  <a:pt x="5625" y="203122"/>
                  <a:pt x="202140" y="5653"/>
                </a:cubicBezTo>
                <a:cubicBezTo>
                  <a:pt x="205890" y="1884"/>
                  <a:pt x="210953" y="0"/>
                  <a:pt x="216109" y="0"/>
                </a:cubicBezTo>
                <a:close/>
              </a:path>
            </a:pathLst>
          </a:custGeom>
          <a:solidFill>
            <a:schemeClr val="accent6"/>
          </a:solidFill>
          <a:ln>
            <a:noFill/>
          </a:ln>
          <a:effectLst>
            <a:glow rad="38100">
              <a:schemeClr val="bg1"/>
            </a:glow>
          </a:effectLst>
          <a:extLst/>
        </p:spPr>
        <p:txBody>
          <a:bodyPr vert="horz" wrap="square" lIns="91440" tIns="45720" rIns="91440" bIns="45720" numCol="1" anchor="t" anchorCtr="0" compatLnSpc="1">
            <a:prstTxWarp prst="textNoShape">
              <a:avLst/>
            </a:prstTxWarp>
            <a:noAutofit/>
          </a:bodyPr>
          <a:lstStyle/>
          <a:p>
            <a:endParaRPr lang="ja-JP" altLang="en-US"/>
          </a:p>
        </p:txBody>
      </p:sp>
    </p:spTree>
    <p:extLst>
      <p:ext uri="{BB962C8B-B14F-4D97-AF65-F5344CB8AC3E}">
        <p14:creationId xmlns:p14="http://schemas.microsoft.com/office/powerpoint/2010/main" val="3089817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Joining the Red Hat Kubernetes Operator Project</a:t>
            </a:r>
            <a:endParaRPr kumimoji="1" lang="ja-JP" altLang="en-US" dirty="0"/>
          </a:p>
        </p:txBody>
      </p:sp>
      <p:sp>
        <p:nvSpPr>
          <p:cNvPr id="4" name="テキスト プレースホルダー 7"/>
          <p:cNvSpPr txBox="1">
            <a:spLocks/>
          </p:cNvSpPr>
          <p:nvPr/>
        </p:nvSpPr>
        <p:spPr bwMode="gray">
          <a:xfrm>
            <a:off x="239916" y="817532"/>
            <a:ext cx="11712168" cy="1675338"/>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lgn="l">
              <a:buClr>
                <a:srgbClr val="002B62"/>
              </a:buClr>
              <a:defRPr/>
            </a:pPr>
            <a:r>
              <a:rPr lang="en-US" altLang="ja-JP" sz="2667" b="1" kern="0" dirty="0" smtClean="0">
                <a:solidFill>
                  <a:srgbClr val="005DD6"/>
                </a:solidFill>
                <a:effectLst>
                  <a:glow rad="152400">
                    <a:srgbClr val="FFFFFF"/>
                  </a:glow>
                </a:effectLst>
                <a:latin typeface="メイリオ"/>
              </a:rPr>
              <a:t>Software certified by Red Hat OpenShift Operator is guaranteed to be able to run on OpenShift, enabling multi-cloud support and autonomous operation through the codification of operational know-how.</a:t>
            </a:r>
            <a:endParaRPr lang="en-US" altLang="ja-JP" sz="2667" b="1" kern="0" dirty="0">
              <a:solidFill>
                <a:srgbClr val="005DD6"/>
              </a:solidFill>
              <a:effectLst>
                <a:glow rad="152400">
                  <a:srgbClr val="FFFFFF"/>
                </a:glow>
              </a:effectLst>
              <a:latin typeface="メイリオ"/>
              <a:ea typeface="メイリオ"/>
            </a:endParaRPr>
          </a:p>
        </p:txBody>
      </p:sp>
      <p:sp>
        <p:nvSpPr>
          <p:cNvPr id="6" name="テキスト ボックス 5"/>
          <p:cNvSpPr txBox="1"/>
          <p:nvPr/>
        </p:nvSpPr>
        <p:spPr>
          <a:xfrm>
            <a:off x="239351" y="6165380"/>
            <a:ext cx="7670690" cy="256545"/>
          </a:xfrm>
          <a:prstGeom prst="rect">
            <a:avLst/>
          </a:prstGeom>
          <a:noFill/>
        </p:spPr>
        <p:txBody>
          <a:bodyPr wrap="none" rtlCol="0">
            <a:spAutoFit/>
          </a:bodyPr>
          <a:lstStyle/>
          <a:p>
            <a:r>
              <a:rPr lang="en-US" altLang="ja-JP" sz="1067" dirty="0" smtClean="0">
                <a:solidFill>
                  <a:schemeClr val="tx1">
                    <a:lumMod val="50000"/>
                    <a:lumOff val="50000"/>
                  </a:schemeClr>
                </a:solidFill>
                <a:latin typeface="+mn-ea"/>
              </a:rPr>
              <a:t>Source</a:t>
            </a:r>
            <a:r>
              <a:rPr lang="ja-JP" altLang="en-US" sz="1067" dirty="0" smtClean="0">
                <a:solidFill>
                  <a:schemeClr val="tx1">
                    <a:lumMod val="50000"/>
                    <a:lumOff val="50000"/>
                  </a:schemeClr>
                </a:solidFill>
                <a:latin typeface="+mn-ea"/>
              </a:rPr>
              <a:t>：</a:t>
            </a:r>
            <a:r>
              <a:rPr lang="en-US" altLang="ja-JP" sz="1067" dirty="0">
                <a:solidFill>
                  <a:schemeClr val="tx1">
                    <a:lumMod val="50000"/>
                    <a:lumOff val="50000"/>
                  </a:schemeClr>
                </a:solidFill>
                <a:latin typeface="+mn-ea"/>
              </a:rPr>
              <a:t>https://</a:t>
            </a:r>
            <a:r>
              <a:rPr lang="en-US" altLang="ja-JP" sz="1067" dirty="0" smtClean="0">
                <a:solidFill>
                  <a:schemeClr val="tx1">
                    <a:lumMod val="50000"/>
                    <a:lumOff val="50000"/>
                  </a:schemeClr>
                </a:solidFill>
                <a:latin typeface="+mn-ea"/>
              </a:rPr>
              <a:t>www.redhat.com/ja/about/press-releases/red-hat-starts-kubernetes-operator-project-in-japan</a:t>
            </a:r>
            <a:endParaRPr lang="en-US" altLang="ja-JP" sz="1067" dirty="0">
              <a:solidFill>
                <a:schemeClr val="tx1">
                  <a:lumMod val="50000"/>
                  <a:lumOff val="50000"/>
                </a:schemeClr>
              </a:solidFill>
              <a:latin typeface="+mn-ea"/>
            </a:endParaRPr>
          </a:p>
        </p:txBody>
      </p:sp>
      <p:sp>
        <p:nvSpPr>
          <p:cNvPr id="8" name="正方形/長方形 7"/>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0" y="514010"/>
            <a:ext cx="12192000" cy="5867400"/>
          </a:xfrm>
          <a:prstGeom prst="rect">
            <a:avLst/>
          </a:prstGeom>
        </p:spPr>
      </p:pic>
    </p:spTree>
    <p:extLst>
      <p:ext uri="{BB962C8B-B14F-4D97-AF65-F5344CB8AC3E}">
        <p14:creationId xmlns:p14="http://schemas.microsoft.com/office/powerpoint/2010/main" val="24386819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Benefits of linking Exastro ITA and </a:t>
            </a:r>
            <a:r>
              <a:rPr lang="en-US" altLang="ja-JP" dirty="0" err="1" smtClean="0"/>
              <a:t>Ansible</a:t>
            </a:r>
            <a:r>
              <a:rPr lang="en-US" altLang="ja-JP" dirty="0" smtClean="0"/>
              <a:t> Tower</a:t>
            </a:r>
            <a:endParaRPr kumimoji="1" lang="ja-JP" altLang="en-US" dirty="0"/>
          </a:p>
        </p:txBody>
      </p:sp>
      <p:sp>
        <p:nvSpPr>
          <p:cNvPr id="4" name="正方形/長方形 3"/>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2620"/>
            <a:ext cx="12192000" cy="5867400"/>
          </a:xfrm>
          <a:prstGeom prst="rect">
            <a:avLst/>
          </a:prstGeom>
        </p:spPr>
      </p:pic>
    </p:spTree>
    <p:extLst>
      <p:ext uri="{BB962C8B-B14F-4D97-AF65-F5344CB8AC3E}">
        <p14:creationId xmlns:p14="http://schemas.microsoft.com/office/powerpoint/2010/main" val="2494981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dirty="0" smtClean="0"/>
              <a:t>Role sharing between Exastro ITA and ITOM (e.g. </a:t>
            </a:r>
            <a:r>
              <a:rPr lang="en-US" altLang="ja-JP" dirty="0" err="1" smtClean="0"/>
              <a:t>ServiceNow</a:t>
            </a:r>
            <a:r>
              <a:rPr lang="en-US" altLang="ja-JP" dirty="0" smtClean="0"/>
              <a:t>)</a:t>
            </a:r>
            <a:endParaRPr kumimoji="1" lang="ja-JP" altLang="en-US" dirty="0"/>
          </a:p>
        </p:txBody>
      </p:sp>
      <p:grpSp>
        <p:nvGrpSpPr>
          <p:cNvPr id="9" name="グループ化 8"/>
          <p:cNvGrpSpPr/>
          <p:nvPr/>
        </p:nvGrpSpPr>
        <p:grpSpPr>
          <a:xfrm>
            <a:off x="239379" y="798407"/>
            <a:ext cx="11713242" cy="576233"/>
            <a:chOff x="359588" y="798407"/>
            <a:chExt cx="11713242" cy="576233"/>
          </a:xfrm>
        </p:grpSpPr>
        <p:sp>
          <p:nvSpPr>
            <p:cNvPr id="5" name="ホームベース 4"/>
            <p:cNvSpPr/>
            <p:nvPr/>
          </p:nvSpPr>
          <p:spPr bwMode="auto">
            <a:xfrm>
              <a:off x="7932830" y="798407"/>
              <a:ext cx="4140000" cy="576000"/>
            </a:xfrm>
            <a:prstGeom prst="homePlate">
              <a:avLst>
                <a:gd name="adj" fmla="val 0"/>
              </a:avLst>
            </a:prstGeom>
            <a:solidFill>
              <a:srgbClr val="AAB8CB"/>
            </a:solidFill>
            <a:ln w="38100">
              <a:solidFill>
                <a:schemeClr val="bg1"/>
              </a:solidFill>
            </a:ln>
            <a:effectLst/>
            <a:extLst/>
          </p:spPr>
          <p:txBody>
            <a:bodyPr rot="0" spcFirstLastPara="0" vertOverflow="overflow" horzOverflow="overflow" vert="horz" wrap="none" lIns="72000" tIns="144000" rIns="72000" bIns="72000" numCol="1" spcCol="0" rtlCol="0" fromWordArt="0" anchor="ctr" anchorCtr="0" forceAA="0" compatLnSpc="1">
              <a:prstTxWarp prst="textNoShape">
                <a:avLst/>
              </a:prstTxWarp>
              <a:noAutofit/>
            </a:bodyPr>
            <a:lstStyle/>
            <a:p>
              <a:pPr algn="ctr"/>
              <a:r>
                <a:rPr lang="en-US" altLang="ja-JP" sz="2400" b="1" dirty="0" smtClean="0">
                  <a:solidFill>
                    <a:schemeClr val="bg1"/>
                  </a:solidFill>
                  <a:latin typeface="+mn-ea"/>
                </a:rPr>
                <a:t>Operation</a:t>
              </a:r>
              <a:endParaRPr kumimoji="1" lang="ja-JP" altLang="en-US" sz="2400" b="1" dirty="0" smtClean="0">
                <a:solidFill>
                  <a:schemeClr val="bg1"/>
                </a:solidFill>
                <a:latin typeface="+mn-ea"/>
              </a:endParaRPr>
            </a:p>
          </p:txBody>
        </p:sp>
        <p:sp>
          <p:nvSpPr>
            <p:cNvPr id="131" name="ホームベース 130"/>
            <p:cNvSpPr/>
            <p:nvPr/>
          </p:nvSpPr>
          <p:spPr bwMode="auto">
            <a:xfrm>
              <a:off x="4145634" y="798407"/>
              <a:ext cx="4140000" cy="576000"/>
            </a:xfrm>
            <a:prstGeom prst="homePlate">
              <a:avLst/>
            </a:prstGeom>
            <a:solidFill>
              <a:srgbClr val="557296"/>
            </a:solidFill>
            <a:ln w="38100">
              <a:solidFill>
                <a:schemeClr val="bg1"/>
              </a:solidFill>
            </a:ln>
            <a:effectLst/>
            <a:extLst/>
          </p:spPr>
          <p:txBody>
            <a:bodyPr rot="0" spcFirstLastPara="0" vertOverflow="overflow" horzOverflow="overflow" vert="horz" wrap="none" lIns="72000" tIns="144000" rIns="72000" bIns="72000" numCol="1" spcCol="0" rtlCol="0" fromWordArt="0" anchor="ctr" anchorCtr="0" forceAA="0" compatLnSpc="1">
              <a:prstTxWarp prst="textNoShape">
                <a:avLst/>
              </a:prstTxWarp>
              <a:noAutofit/>
            </a:bodyPr>
            <a:lstStyle/>
            <a:p>
              <a:pPr algn="ctr"/>
              <a:r>
                <a:rPr lang="en-US" altLang="ja-JP" sz="2400" b="1" dirty="0" smtClean="0">
                  <a:solidFill>
                    <a:schemeClr val="bg1"/>
                  </a:solidFill>
                  <a:latin typeface="+mn-ea"/>
                </a:rPr>
                <a:t>Operation prep</a:t>
              </a:r>
              <a:endParaRPr kumimoji="1" lang="ja-JP" altLang="en-US" sz="2400" b="1" dirty="0" smtClean="0">
                <a:solidFill>
                  <a:schemeClr val="bg1"/>
                </a:solidFill>
                <a:latin typeface="+mn-ea"/>
              </a:endParaRPr>
            </a:p>
          </p:txBody>
        </p:sp>
        <p:sp>
          <p:nvSpPr>
            <p:cNvPr id="134" name="ホームベース 133"/>
            <p:cNvSpPr/>
            <p:nvPr/>
          </p:nvSpPr>
          <p:spPr bwMode="auto">
            <a:xfrm>
              <a:off x="359588" y="798640"/>
              <a:ext cx="4140000" cy="576000"/>
            </a:xfrm>
            <a:prstGeom prst="homePlate">
              <a:avLst/>
            </a:prstGeom>
            <a:solidFill>
              <a:srgbClr val="002B62"/>
            </a:solidFill>
            <a:ln w="38100">
              <a:solidFill>
                <a:schemeClr val="bg1"/>
              </a:solidFill>
            </a:ln>
            <a:effectLst/>
            <a:extLst/>
          </p:spPr>
          <p:txBody>
            <a:bodyPr rot="0" spcFirstLastPara="0" vertOverflow="overflow" horzOverflow="overflow" vert="horz" wrap="none" lIns="72000" tIns="144000" rIns="72000" bIns="72000" numCol="1" spcCol="0" rtlCol="0" fromWordArt="0" anchor="ctr" anchorCtr="0" forceAA="0" compatLnSpc="1">
              <a:prstTxWarp prst="textNoShape">
                <a:avLst/>
              </a:prstTxWarp>
              <a:noAutofit/>
            </a:bodyPr>
            <a:lstStyle/>
            <a:p>
              <a:pPr algn="ctr"/>
              <a:r>
                <a:rPr lang="en-US" altLang="ja-JP" sz="2400" b="1" dirty="0" smtClean="0">
                  <a:solidFill>
                    <a:schemeClr val="bg1"/>
                  </a:solidFill>
                  <a:latin typeface="+mn-ea"/>
                </a:rPr>
                <a:t>Construction</a:t>
              </a:r>
              <a:endParaRPr kumimoji="1" lang="ja-JP" altLang="en-US" sz="2400" b="1" dirty="0" smtClean="0">
                <a:solidFill>
                  <a:schemeClr val="bg1"/>
                </a:solidFill>
                <a:latin typeface="+mn-ea"/>
              </a:endParaRPr>
            </a:p>
          </p:txBody>
        </p:sp>
      </p:grpSp>
      <p:grpSp>
        <p:nvGrpSpPr>
          <p:cNvPr id="17" name="グループ化 16"/>
          <p:cNvGrpSpPr/>
          <p:nvPr/>
        </p:nvGrpSpPr>
        <p:grpSpPr>
          <a:xfrm>
            <a:off x="3935700" y="1628750"/>
            <a:ext cx="432000" cy="4662083"/>
            <a:chOff x="4132501" y="1628750"/>
            <a:chExt cx="432000" cy="4662083"/>
          </a:xfrm>
        </p:grpSpPr>
        <p:cxnSp>
          <p:nvCxnSpPr>
            <p:cNvPr id="11" name="直線コネクタ 10"/>
            <p:cNvCxnSpPr/>
            <p:nvPr/>
          </p:nvCxnSpPr>
          <p:spPr bwMode="auto">
            <a:xfrm>
              <a:off x="4276531" y="1628750"/>
              <a:ext cx="0" cy="4662083"/>
            </a:xfrm>
            <a:prstGeom prst="line">
              <a:avLst/>
            </a:prstGeom>
            <a:solidFill>
              <a:schemeClr val="bg1"/>
            </a:solidFill>
            <a:ln w="12700"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フローチャート: 抜出し 14"/>
            <p:cNvSpPr/>
            <p:nvPr/>
          </p:nvSpPr>
          <p:spPr bwMode="auto">
            <a:xfrm rot="5400000">
              <a:off x="2368501" y="3817290"/>
              <a:ext cx="3960000" cy="432000"/>
            </a:xfrm>
            <a:prstGeom prst="flowChartExtract">
              <a:avLst/>
            </a:prstGeom>
            <a:solidFill>
              <a:srgbClr val="002B62"/>
            </a:solidFill>
            <a:ln w="381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grpSp>
        <p:nvGrpSpPr>
          <p:cNvPr id="185" name="グループ化 184"/>
          <p:cNvGrpSpPr/>
          <p:nvPr/>
        </p:nvGrpSpPr>
        <p:grpSpPr>
          <a:xfrm>
            <a:off x="7968320" y="1639284"/>
            <a:ext cx="432000" cy="4662083"/>
            <a:chOff x="4132581" y="1628750"/>
            <a:chExt cx="432000" cy="4662083"/>
          </a:xfrm>
        </p:grpSpPr>
        <p:cxnSp>
          <p:nvCxnSpPr>
            <p:cNvPr id="189" name="直線コネクタ 188"/>
            <p:cNvCxnSpPr/>
            <p:nvPr/>
          </p:nvCxnSpPr>
          <p:spPr bwMode="auto">
            <a:xfrm>
              <a:off x="4276531" y="1628750"/>
              <a:ext cx="0" cy="4662083"/>
            </a:xfrm>
            <a:prstGeom prst="line">
              <a:avLst/>
            </a:prstGeom>
            <a:solidFill>
              <a:schemeClr val="bg1"/>
            </a:solidFill>
            <a:ln w="12700"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0" name="フローチャート: 抜出し 189"/>
            <p:cNvSpPr/>
            <p:nvPr/>
          </p:nvSpPr>
          <p:spPr bwMode="auto">
            <a:xfrm rot="5400000">
              <a:off x="2368581" y="3817290"/>
              <a:ext cx="3960000" cy="432000"/>
            </a:xfrm>
            <a:prstGeom prst="flowChartExtract">
              <a:avLst/>
            </a:prstGeom>
            <a:solidFill>
              <a:srgbClr val="002B62"/>
            </a:solidFill>
            <a:ln w="381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216" name="正方形/長方形 215"/>
          <p:cNvSpPr/>
          <p:nvPr/>
        </p:nvSpPr>
        <p:spPr bwMode="auto">
          <a:xfrm>
            <a:off x="8472658" y="1700760"/>
            <a:ext cx="3420000" cy="1872000"/>
          </a:xfrm>
          <a:prstGeom prst="rect">
            <a:avLst/>
          </a:prstGeom>
          <a:solidFill>
            <a:srgbClr val="BED8CE"/>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pic>
        <p:nvPicPr>
          <p:cNvPr id="254" name="図 25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8520565" y="1862496"/>
            <a:ext cx="3264225" cy="1652514"/>
          </a:xfrm>
          <a:prstGeom prst="rect">
            <a:avLst/>
          </a:prstGeom>
          <a:effectLst>
            <a:softEdge rad="0"/>
          </a:effectLst>
        </p:spPr>
      </p:pic>
      <p:sp>
        <p:nvSpPr>
          <p:cNvPr id="135" name="正方形/長方形 134"/>
          <p:cNvSpPr/>
          <p:nvPr/>
        </p:nvSpPr>
        <p:spPr bwMode="auto">
          <a:xfrm>
            <a:off x="8472330" y="4581140"/>
            <a:ext cx="2520000" cy="1800000"/>
          </a:xfrm>
          <a:prstGeom prst="rect">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pic>
        <p:nvPicPr>
          <p:cNvPr id="136" name="図 1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8097" y="4653150"/>
            <a:ext cx="1153920" cy="288000"/>
          </a:xfrm>
          <a:prstGeom prst="rect">
            <a:avLst/>
          </a:prstGeom>
        </p:spPr>
      </p:pic>
      <p:sp>
        <p:nvSpPr>
          <p:cNvPr id="193" name="角丸四角形 192"/>
          <p:cNvSpPr/>
          <p:nvPr/>
        </p:nvSpPr>
        <p:spPr bwMode="auto">
          <a:xfrm>
            <a:off x="10025249" y="4797370"/>
            <a:ext cx="812475" cy="1440000"/>
          </a:xfrm>
          <a:prstGeom prst="roundRect">
            <a:avLst>
              <a:gd name="adj" fmla="val 9956"/>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4" name="テキスト ボックス 193"/>
          <p:cNvSpPr txBox="1"/>
          <p:nvPr/>
        </p:nvSpPr>
        <p:spPr>
          <a:xfrm>
            <a:off x="9962448" y="4793693"/>
            <a:ext cx="938077" cy="415498"/>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Conductor</a:t>
            </a:r>
            <a:br>
              <a:rPr lang="en-US" altLang="ja-JP" sz="1050" b="1" dirty="0" smtClean="0">
                <a:solidFill>
                  <a:srgbClr val="002B62"/>
                </a:solidFill>
                <a:effectLst>
                  <a:glow rad="101600">
                    <a:schemeClr val="bg1"/>
                  </a:glow>
                </a:effectLst>
              </a:rPr>
            </a:br>
            <a:r>
              <a:rPr lang="en-US" altLang="ja-JP" sz="1050" b="1" dirty="0" smtClean="0">
                <a:solidFill>
                  <a:srgbClr val="002B62"/>
                </a:solidFill>
                <a:effectLst>
                  <a:glow rad="101600">
                    <a:schemeClr val="bg1"/>
                  </a:glow>
                </a:effectLst>
              </a:rPr>
              <a:t>(Job Flow)</a:t>
            </a:r>
            <a:endParaRPr kumimoji="1" lang="ja-JP" altLang="en-US" sz="800" b="1" dirty="0">
              <a:solidFill>
                <a:srgbClr val="002B62"/>
              </a:solidFill>
              <a:effectLst>
                <a:glow rad="101600">
                  <a:schemeClr val="bg1"/>
                </a:glow>
              </a:effectLst>
            </a:endParaRPr>
          </a:p>
        </p:txBody>
      </p:sp>
      <p:sp>
        <p:nvSpPr>
          <p:cNvPr id="191" name="円柱 190"/>
          <p:cNvSpPr/>
          <p:nvPr/>
        </p:nvSpPr>
        <p:spPr bwMode="auto">
          <a:xfrm>
            <a:off x="8614471" y="5107308"/>
            <a:ext cx="1080000" cy="1130062"/>
          </a:xfrm>
          <a:prstGeom prst="can">
            <a:avLst>
              <a:gd name="adj" fmla="val 22080"/>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2" name="テキスト ボックス 191"/>
          <p:cNvSpPr txBox="1"/>
          <p:nvPr/>
        </p:nvSpPr>
        <p:spPr>
          <a:xfrm>
            <a:off x="8841725" y="5111640"/>
            <a:ext cx="625492" cy="261610"/>
          </a:xfrm>
          <a:prstGeom prst="rect">
            <a:avLst/>
          </a:prstGeom>
          <a:noFill/>
        </p:spPr>
        <p:txBody>
          <a:bodyPr wrap="none" rtlCol="0">
            <a:spAutoFit/>
          </a:bodyPr>
          <a:lstStyle/>
          <a:p>
            <a:r>
              <a:rPr kumimoji="1" lang="en-US" altLang="ja-JP" sz="1050" b="1" dirty="0" smtClean="0">
                <a:solidFill>
                  <a:srgbClr val="002B62"/>
                </a:solidFill>
                <a:effectLst>
                  <a:glow rad="101600">
                    <a:schemeClr val="bg1"/>
                  </a:glow>
                </a:effectLst>
              </a:rPr>
              <a:t>CMDB</a:t>
            </a:r>
            <a:endParaRPr kumimoji="1" lang="ja-JP" altLang="en-US" sz="1050" b="1" dirty="0">
              <a:solidFill>
                <a:srgbClr val="002B62"/>
              </a:solidFill>
              <a:effectLst>
                <a:glow rad="101600">
                  <a:schemeClr val="bg1"/>
                </a:glow>
              </a:effectLst>
            </a:endParaRPr>
          </a:p>
        </p:txBody>
      </p:sp>
      <p:grpSp>
        <p:nvGrpSpPr>
          <p:cNvPr id="19" name="グループ化 18"/>
          <p:cNvGrpSpPr/>
          <p:nvPr/>
        </p:nvGrpSpPr>
        <p:grpSpPr>
          <a:xfrm>
            <a:off x="8650607" y="5445260"/>
            <a:ext cx="1007728" cy="507462"/>
            <a:chOff x="8797200" y="5013220"/>
            <a:chExt cx="1007728" cy="507462"/>
          </a:xfrm>
        </p:grpSpPr>
        <p:sp>
          <p:nvSpPr>
            <p:cNvPr id="18" name="正方形/長方形 17"/>
            <p:cNvSpPr/>
            <p:nvPr/>
          </p:nvSpPr>
          <p:spPr bwMode="auto">
            <a:xfrm>
              <a:off x="8797200" y="5013220"/>
              <a:ext cx="504000" cy="507462"/>
            </a:xfrm>
            <a:prstGeom prst="rect">
              <a:avLst/>
            </a:prstGeom>
            <a:solidFill>
              <a:schemeClr val="bg1">
                <a:alpha val="50000"/>
              </a:schemeClr>
            </a:solidFill>
            <a:ln w="19050">
              <a:solidFill>
                <a:srgbClr val="002B62"/>
              </a:solidFill>
              <a:prstDash val="sysDash"/>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altLang="ja-JP" sz="500" b="1" dirty="0">
                  <a:solidFill>
                    <a:srgbClr val="002B62"/>
                  </a:solidFill>
                  <a:latin typeface="+mn-ea"/>
                </a:rPr>
                <a:t>Common info for</a:t>
              </a:r>
              <a:br>
                <a:rPr lang="en-US" altLang="ja-JP" sz="500" b="1" dirty="0">
                  <a:solidFill>
                    <a:srgbClr val="002B62"/>
                  </a:solidFill>
                  <a:latin typeface="+mn-ea"/>
                </a:rPr>
              </a:br>
              <a:r>
                <a:rPr lang="en-US" altLang="ja-JP" sz="500" b="1" dirty="0">
                  <a:solidFill>
                    <a:srgbClr val="002B62"/>
                  </a:solidFill>
                  <a:latin typeface="+mn-ea"/>
                </a:rPr>
                <a:t>Construction</a:t>
              </a:r>
              <a:br>
                <a:rPr lang="en-US" altLang="ja-JP" sz="500" b="1" dirty="0">
                  <a:solidFill>
                    <a:srgbClr val="002B62"/>
                  </a:solidFill>
                  <a:latin typeface="+mn-ea"/>
                </a:rPr>
              </a:br>
              <a:r>
                <a:rPr lang="en-US" altLang="ja-JP" sz="500" b="1" dirty="0">
                  <a:solidFill>
                    <a:srgbClr val="002B62"/>
                  </a:solidFill>
                  <a:latin typeface="+mn-ea"/>
                </a:rPr>
                <a:t>and Operation</a:t>
              </a:r>
              <a:endParaRPr lang="ja-JP" altLang="en-US" sz="500" b="1" dirty="0">
                <a:solidFill>
                  <a:srgbClr val="002B62"/>
                </a:solidFill>
                <a:latin typeface="+mn-ea"/>
              </a:endParaRPr>
            </a:p>
          </p:txBody>
        </p:sp>
        <p:sp>
          <p:nvSpPr>
            <p:cNvPr id="195" name="正方形/長方形 194"/>
            <p:cNvSpPr/>
            <p:nvPr/>
          </p:nvSpPr>
          <p:spPr bwMode="auto">
            <a:xfrm>
              <a:off x="9300928" y="5013220"/>
              <a:ext cx="504000" cy="507462"/>
            </a:xfrm>
            <a:prstGeom prst="rect">
              <a:avLst/>
            </a:prstGeom>
            <a:solidFill>
              <a:schemeClr val="bg1"/>
            </a:solidFill>
            <a:ln w="19050">
              <a:solidFill>
                <a:srgbClr val="002B62"/>
              </a:solidFill>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altLang="ja-JP" sz="500" b="1" dirty="0">
                  <a:solidFill>
                    <a:srgbClr val="002B62"/>
                  </a:solidFill>
                  <a:latin typeface="+mn-ea"/>
                </a:rPr>
                <a:t>Information only used for construction</a:t>
              </a:r>
              <a:endParaRPr lang="ja-JP" altLang="en-US" sz="500" b="1" dirty="0">
                <a:solidFill>
                  <a:srgbClr val="002B62"/>
                </a:solidFill>
                <a:latin typeface="+mn-ea"/>
              </a:endParaRPr>
            </a:p>
          </p:txBody>
        </p:sp>
      </p:grpSp>
      <p:grpSp>
        <p:nvGrpSpPr>
          <p:cNvPr id="229" name="グループ化 228"/>
          <p:cNvGrpSpPr/>
          <p:nvPr/>
        </p:nvGrpSpPr>
        <p:grpSpPr>
          <a:xfrm>
            <a:off x="10205302" y="5157220"/>
            <a:ext cx="452368" cy="1017063"/>
            <a:chOff x="10102432" y="5170582"/>
            <a:chExt cx="452368" cy="1017063"/>
          </a:xfrm>
        </p:grpSpPr>
        <p:grpSp>
          <p:nvGrpSpPr>
            <p:cNvPr id="201" name="グループ化 200"/>
            <p:cNvGrpSpPr/>
            <p:nvPr/>
          </p:nvGrpSpPr>
          <p:grpSpPr>
            <a:xfrm>
              <a:off x="10132889" y="5972203"/>
              <a:ext cx="391454" cy="215442"/>
              <a:chOff x="3599384" y="5842169"/>
              <a:chExt cx="785717" cy="339994"/>
            </a:xfrm>
          </p:grpSpPr>
          <p:sp>
            <p:nvSpPr>
              <p:cNvPr id="202" name="フローチャート: 論理積ゲート 201"/>
              <p:cNvSpPr/>
              <p:nvPr/>
            </p:nvSpPr>
            <p:spPr bwMode="auto">
              <a:xfrm rot="5400000">
                <a:off x="3878618" y="5737747"/>
                <a:ext cx="227251"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3" name="テキスト ボックス 202"/>
              <p:cNvSpPr txBox="1"/>
              <p:nvPr/>
            </p:nvSpPr>
            <p:spPr>
              <a:xfrm>
                <a:off x="3599384" y="5842169"/>
                <a:ext cx="785717" cy="339994"/>
              </a:xfrm>
              <a:prstGeom prst="rect">
                <a:avLst/>
              </a:prstGeom>
              <a:noFill/>
            </p:spPr>
            <p:txBody>
              <a:bodyPr wrap="none" rtlCol="0">
                <a:spAutoFit/>
              </a:bodyPr>
              <a:lstStyle/>
              <a:p>
                <a:pPr algn="ctr"/>
                <a:r>
                  <a:rPr kumimoji="1" lang="en-US" altLang="ja-JP" sz="800" b="1" dirty="0" smtClean="0">
                    <a:solidFill>
                      <a:srgbClr val="002B62"/>
                    </a:solidFill>
                    <a:effectLst>
                      <a:glow rad="63500">
                        <a:schemeClr val="bg1"/>
                      </a:glow>
                    </a:effectLst>
                  </a:rPr>
                  <a:t>End</a:t>
                </a:r>
                <a:endParaRPr kumimoji="1" lang="ja-JP" altLang="en-US" sz="800" b="1" dirty="0">
                  <a:solidFill>
                    <a:srgbClr val="002B62"/>
                  </a:solidFill>
                  <a:effectLst>
                    <a:glow rad="63500">
                      <a:schemeClr val="bg1"/>
                    </a:glow>
                  </a:effectLst>
                </a:endParaRPr>
              </a:p>
            </p:txBody>
          </p:sp>
        </p:grpSp>
        <p:cxnSp>
          <p:nvCxnSpPr>
            <p:cNvPr id="204" name="直線コネクタ 203"/>
            <p:cNvCxnSpPr>
              <a:endCxn id="202" idx="1"/>
            </p:cNvCxnSpPr>
            <p:nvPr/>
          </p:nvCxnSpPr>
          <p:spPr bwMode="auto">
            <a:xfrm flipH="1">
              <a:off x="10328616" y="5319553"/>
              <a:ext cx="1" cy="682931"/>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9" name="楕円 198"/>
            <p:cNvSpPr/>
            <p:nvPr/>
          </p:nvSpPr>
          <p:spPr bwMode="auto">
            <a:xfrm>
              <a:off x="10184616" y="5398240"/>
              <a:ext cx="288000" cy="144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sp>
          <p:nvSpPr>
            <p:cNvPr id="205" name="楕円 204"/>
            <p:cNvSpPr/>
            <p:nvPr/>
          </p:nvSpPr>
          <p:spPr bwMode="auto">
            <a:xfrm>
              <a:off x="10184616" y="5599653"/>
              <a:ext cx="288000" cy="144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grpSp>
          <p:nvGrpSpPr>
            <p:cNvPr id="209" name="グループ化 208"/>
            <p:cNvGrpSpPr/>
            <p:nvPr/>
          </p:nvGrpSpPr>
          <p:grpSpPr>
            <a:xfrm rot="10800000">
              <a:off x="10102432" y="5170582"/>
              <a:ext cx="452368" cy="169932"/>
              <a:chOff x="3538251" y="5889912"/>
              <a:chExt cx="907983" cy="364938"/>
            </a:xfrm>
          </p:grpSpPr>
          <p:sp>
            <p:nvSpPr>
              <p:cNvPr id="210" name="フローチャート: 論理積ゲート 209"/>
              <p:cNvSpPr/>
              <p:nvPr/>
            </p:nvSpPr>
            <p:spPr bwMode="auto">
              <a:xfrm rot="5400000">
                <a:off x="3821806" y="5794538"/>
                <a:ext cx="340872"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1" name="テキスト ボックス 210"/>
              <p:cNvSpPr txBox="1"/>
              <p:nvPr/>
            </p:nvSpPr>
            <p:spPr>
              <a:xfrm rot="10800000">
                <a:off x="3538251" y="5914854"/>
                <a:ext cx="907983" cy="339996"/>
              </a:xfrm>
              <a:prstGeom prst="rect">
                <a:avLst/>
              </a:prstGeom>
              <a:noFill/>
            </p:spPr>
            <p:txBody>
              <a:bodyPr wrap="none" rtlCol="0">
                <a:spAutoFit/>
              </a:bodyPr>
              <a:lstStyle/>
              <a:p>
                <a:pPr algn="ctr"/>
                <a:r>
                  <a:rPr kumimoji="1" lang="en-US" altLang="ja-JP" sz="800" b="1" dirty="0" smtClean="0">
                    <a:solidFill>
                      <a:srgbClr val="002B62"/>
                    </a:solidFill>
                    <a:effectLst>
                      <a:glow rad="63500">
                        <a:schemeClr val="bg1"/>
                      </a:glow>
                    </a:effectLst>
                  </a:rPr>
                  <a:t>Start</a:t>
                </a:r>
                <a:endParaRPr kumimoji="1" lang="ja-JP" altLang="en-US" sz="800" b="1" dirty="0">
                  <a:solidFill>
                    <a:srgbClr val="002B62"/>
                  </a:solidFill>
                  <a:effectLst>
                    <a:glow rad="63500">
                      <a:schemeClr val="bg1"/>
                    </a:glow>
                  </a:effectLst>
                </a:endParaRPr>
              </a:p>
            </p:txBody>
          </p:sp>
        </p:grpSp>
        <p:sp>
          <p:nvSpPr>
            <p:cNvPr id="212" name="楕円 211"/>
            <p:cNvSpPr/>
            <p:nvPr/>
          </p:nvSpPr>
          <p:spPr bwMode="auto">
            <a:xfrm>
              <a:off x="10184616" y="5801066"/>
              <a:ext cx="288000" cy="144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grpSp>
      <p:grpSp>
        <p:nvGrpSpPr>
          <p:cNvPr id="29" name="グループ化 28"/>
          <p:cNvGrpSpPr/>
          <p:nvPr/>
        </p:nvGrpSpPr>
        <p:grpSpPr>
          <a:xfrm>
            <a:off x="11212963" y="5440368"/>
            <a:ext cx="786242" cy="724752"/>
            <a:chOff x="11207710" y="5296608"/>
            <a:chExt cx="786242" cy="724752"/>
          </a:xfrm>
          <a:effectLst>
            <a:glow rad="38100">
              <a:schemeClr val="bg1"/>
            </a:glow>
          </a:effectLst>
        </p:grpSpPr>
        <p:grpSp>
          <p:nvGrpSpPr>
            <p:cNvPr id="213" name="グループ化 212"/>
            <p:cNvGrpSpPr>
              <a:grpSpLocks noChangeAspect="1"/>
            </p:cNvGrpSpPr>
            <p:nvPr/>
          </p:nvGrpSpPr>
          <p:grpSpPr bwMode="gray">
            <a:xfrm>
              <a:off x="11240986" y="5296608"/>
              <a:ext cx="719688" cy="468000"/>
              <a:chOff x="6257925" y="989013"/>
              <a:chExt cx="1389063" cy="903287"/>
            </a:xfrm>
          </p:grpSpPr>
          <p:sp>
            <p:nvSpPr>
              <p:cNvPr id="214" name="フリーフォーム 213"/>
              <p:cNvSpPr>
                <a:spLocks noChangeAspect="1"/>
              </p:cNvSpPr>
              <p:nvPr/>
            </p:nvSpPr>
            <p:spPr bwMode="gray">
              <a:xfrm>
                <a:off x="6257925" y="989013"/>
                <a:ext cx="1389063" cy="903287"/>
              </a:xfrm>
              <a:custGeom>
                <a:avLst/>
                <a:gdLst>
                  <a:gd name="connsiteX0" fmla="*/ 807857 w 1389063"/>
                  <a:gd name="connsiteY0" fmla="*/ 304800 h 903287"/>
                  <a:gd name="connsiteX1" fmla="*/ 1022351 w 1389063"/>
                  <a:gd name="connsiteY1" fmla="*/ 304800 h 903287"/>
                  <a:gd name="connsiteX2" fmla="*/ 1022351 w 1389063"/>
                  <a:gd name="connsiteY2" fmla="*/ 875022 h 903287"/>
                  <a:gd name="connsiteX3" fmla="*/ 994266 w 1389063"/>
                  <a:gd name="connsiteY3" fmla="*/ 903287 h 903287"/>
                  <a:gd name="connsiteX4" fmla="*/ 807857 w 1389063"/>
                  <a:gd name="connsiteY4" fmla="*/ 903287 h 903287"/>
                  <a:gd name="connsiteX5" fmla="*/ 779463 w 1389063"/>
                  <a:gd name="connsiteY5" fmla="*/ 875022 h 903287"/>
                  <a:gd name="connsiteX6" fmla="*/ 779463 w 1389063"/>
                  <a:gd name="connsiteY6" fmla="*/ 333065 h 903287"/>
                  <a:gd name="connsiteX7" fmla="*/ 807857 w 1389063"/>
                  <a:gd name="connsiteY7" fmla="*/ 304800 h 903287"/>
                  <a:gd name="connsiteX8" fmla="*/ 548602 w 1389063"/>
                  <a:gd name="connsiteY8" fmla="*/ 304800 h 903287"/>
                  <a:gd name="connsiteX9" fmla="*/ 762000 w 1389063"/>
                  <a:gd name="connsiteY9" fmla="*/ 304800 h 903287"/>
                  <a:gd name="connsiteX10" fmla="*/ 762000 w 1389063"/>
                  <a:gd name="connsiteY10" fmla="*/ 875022 h 903287"/>
                  <a:gd name="connsiteX11" fmla="*/ 734099 w 1389063"/>
                  <a:gd name="connsiteY11" fmla="*/ 903287 h 903287"/>
                  <a:gd name="connsiteX12" fmla="*/ 548602 w 1389063"/>
                  <a:gd name="connsiteY12" fmla="*/ 903287 h 903287"/>
                  <a:gd name="connsiteX13" fmla="*/ 520700 w 1389063"/>
                  <a:gd name="connsiteY13" fmla="*/ 875022 h 903287"/>
                  <a:gd name="connsiteX14" fmla="*/ 520700 w 1389063"/>
                  <a:gd name="connsiteY14" fmla="*/ 333065 h 903287"/>
                  <a:gd name="connsiteX15" fmla="*/ 548602 w 1389063"/>
                  <a:gd name="connsiteY15" fmla="*/ 304800 h 903287"/>
                  <a:gd name="connsiteX16" fmla="*/ 290146 w 1389063"/>
                  <a:gd name="connsiteY16" fmla="*/ 304800 h 903287"/>
                  <a:gd name="connsiteX17" fmla="*/ 503238 w 1389063"/>
                  <a:gd name="connsiteY17" fmla="*/ 304800 h 903287"/>
                  <a:gd name="connsiteX18" fmla="*/ 503238 w 1389063"/>
                  <a:gd name="connsiteY18" fmla="*/ 875022 h 903287"/>
                  <a:gd name="connsiteX19" fmla="*/ 475337 w 1389063"/>
                  <a:gd name="connsiteY19" fmla="*/ 903287 h 903287"/>
                  <a:gd name="connsiteX20" fmla="*/ 290146 w 1389063"/>
                  <a:gd name="connsiteY20" fmla="*/ 903287 h 903287"/>
                  <a:gd name="connsiteX21" fmla="*/ 261938 w 1389063"/>
                  <a:gd name="connsiteY21" fmla="*/ 875022 h 903287"/>
                  <a:gd name="connsiteX22" fmla="*/ 261938 w 1389063"/>
                  <a:gd name="connsiteY22" fmla="*/ 333065 h 903287"/>
                  <a:gd name="connsiteX23" fmla="*/ 290146 w 1389063"/>
                  <a:gd name="connsiteY23" fmla="*/ 304800 h 903287"/>
                  <a:gd name="connsiteX24" fmla="*/ 28357 w 1389063"/>
                  <a:gd name="connsiteY24" fmla="*/ 304800 h 903287"/>
                  <a:gd name="connsiteX25" fmla="*/ 242888 w 1389063"/>
                  <a:gd name="connsiteY25" fmla="*/ 304800 h 903287"/>
                  <a:gd name="connsiteX26" fmla="*/ 242888 w 1389063"/>
                  <a:gd name="connsiteY26" fmla="*/ 875022 h 903287"/>
                  <a:gd name="connsiteX27" fmla="*/ 214530 w 1389063"/>
                  <a:gd name="connsiteY27" fmla="*/ 903287 h 903287"/>
                  <a:gd name="connsiteX28" fmla="*/ 28357 w 1389063"/>
                  <a:gd name="connsiteY28" fmla="*/ 903287 h 903287"/>
                  <a:gd name="connsiteX29" fmla="*/ 0 w 1389063"/>
                  <a:gd name="connsiteY29" fmla="*/ 875022 h 903287"/>
                  <a:gd name="connsiteX30" fmla="*/ 0 w 1389063"/>
                  <a:gd name="connsiteY30" fmla="*/ 333065 h 903287"/>
                  <a:gd name="connsiteX31" fmla="*/ 28357 w 1389063"/>
                  <a:gd name="connsiteY31" fmla="*/ 304800 h 903287"/>
                  <a:gd name="connsiteX32" fmla="*/ 1171809 w 1389063"/>
                  <a:gd name="connsiteY32" fmla="*/ 196850 h 903287"/>
                  <a:gd name="connsiteX33" fmla="*/ 1177925 w 1389063"/>
                  <a:gd name="connsiteY33" fmla="*/ 206081 h 903287"/>
                  <a:gd name="connsiteX34" fmla="*/ 1177925 w 1389063"/>
                  <a:gd name="connsiteY34" fmla="*/ 769753 h 903287"/>
                  <a:gd name="connsiteX35" fmla="*/ 1165082 w 1389063"/>
                  <a:gd name="connsiteY35" fmla="*/ 796214 h 903287"/>
                  <a:gd name="connsiteX36" fmla="*/ 1028700 w 1389063"/>
                  <a:gd name="connsiteY36" fmla="*/ 903287 h 903287"/>
                  <a:gd name="connsiteX37" fmla="*/ 1038791 w 1389063"/>
                  <a:gd name="connsiteY37" fmla="*/ 874980 h 903287"/>
                  <a:gd name="connsiteX38" fmla="*/ 1038791 w 1389063"/>
                  <a:gd name="connsiteY38" fmla="*/ 303923 h 903287"/>
                  <a:gd name="connsiteX39" fmla="*/ 1038791 w 1389063"/>
                  <a:gd name="connsiteY39" fmla="*/ 298693 h 903287"/>
                  <a:gd name="connsiteX40" fmla="*/ 1165082 w 1389063"/>
                  <a:gd name="connsiteY40" fmla="*/ 199619 h 903287"/>
                  <a:gd name="connsiteX41" fmla="*/ 1171809 w 1389063"/>
                  <a:gd name="connsiteY41" fmla="*/ 196850 h 903287"/>
                  <a:gd name="connsiteX42" fmla="*/ 952918 w 1389063"/>
                  <a:gd name="connsiteY42" fmla="*/ 188912 h 903287"/>
                  <a:gd name="connsiteX43" fmla="*/ 1154113 w 1389063"/>
                  <a:gd name="connsiteY43" fmla="*/ 188912 h 903287"/>
                  <a:gd name="connsiteX44" fmla="*/ 1026331 w 1389063"/>
                  <a:gd name="connsiteY44" fmla="*/ 288616 h 903287"/>
                  <a:gd name="connsiteX45" fmla="*/ 1022031 w 1389063"/>
                  <a:gd name="connsiteY45" fmla="*/ 288616 h 903287"/>
                  <a:gd name="connsiteX46" fmla="*/ 808549 w 1389063"/>
                  <a:gd name="connsiteY46" fmla="*/ 288616 h 903287"/>
                  <a:gd name="connsiteX47" fmla="*/ 804863 w 1389063"/>
                  <a:gd name="connsiteY47" fmla="*/ 288924 h 903287"/>
                  <a:gd name="connsiteX48" fmla="*/ 923430 w 1389063"/>
                  <a:gd name="connsiteY48" fmla="*/ 198759 h 903287"/>
                  <a:gd name="connsiteX49" fmla="*/ 952918 w 1389063"/>
                  <a:gd name="connsiteY49" fmla="*/ 188912 h 903287"/>
                  <a:gd name="connsiteX50" fmla="*/ 693241 w 1389063"/>
                  <a:gd name="connsiteY50" fmla="*/ 188912 h 903287"/>
                  <a:gd name="connsiteX51" fmla="*/ 895351 w 1389063"/>
                  <a:gd name="connsiteY51" fmla="*/ 188912 h 903287"/>
                  <a:gd name="connsiteX52" fmla="*/ 766988 w 1389063"/>
                  <a:gd name="connsiteY52" fmla="*/ 288616 h 903287"/>
                  <a:gd name="connsiteX53" fmla="*/ 762668 w 1389063"/>
                  <a:gd name="connsiteY53" fmla="*/ 288616 h 903287"/>
                  <a:gd name="connsiteX54" fmla="*/ 547907 w 1389063"/>
                  <a:gd name="connsiteY54" fmla="*/ 288616 h 903287"/>
                  <a:gd name="connsiteX55" fmla="*/ 544513 w 1389063"/>
                  <a:gd name="connsiteY55" fmla="*/ 288924 h 903287"/>
                  <a:gd name="connsiteX56" fmla="*/ 663619 w 1389063"/>
                  <a:gd name="connsiteY56" fmla="*/ 198759 h 903287"/>
                  <a:gd name="connsiteX57" fmla="*/ 693241 w 1389063"/>
                  <a:gd name="connsiteY57" fmla="*/ 188912 h 903287"/>
                  <a:gd name="connsiteX58" fmla="*/ 434478 w 1389063"/>
                  <a:gd name="connsiteY58" fmla="*/ 188912 h 903287"/>
                  <a:gd name="connsiteX59" fmla="*/ 636588 w 1389063"/>
                  <a:gd name="connsiteY59" fmla="*/ 188912 h 903287"/>
                  <a:gd name="connsiteX60" fmla="*/ 508225 w 1389063"/>
                  <a:gd name="connsiteY60" fmla="*/ 288616 h 903287"/>
                  <a:gd name="connsiteX61" fmla="*/ 503905 w 1389063"/>
                  <a:gd name="connsiteY61" fmla="*/ 288616 h 903287"/>
                  <a:gd name="connsiteX62" fmla="*/ 289453 w 1389063"/>
                  <a:gd name="connsiteY62" fmla="*/ 288616 h 903287"/>
                  <a:gd name="connsiteX63" fmla="*/ 285750 w 1389063"/>
                  <a:gd name="connsiteY63" fmla="*/ 288924 h 903287"/>
                  <a:gd name="connsiteX64" fmla="*/ 404856 w 1389063"/>
                  <a:gd name="connsiteY64" fmla="*/ 198759 h 903287"/>
                  <a:gd name="connsiteX65" fmla="*/ 434478 w 1389063"/>
                  <a:gd name="connsiteY65" fmla="*/ 188912 h 903287"/>
                  <a:gd name="connsiteX66" fmla="*/ 173455 w 1389063"/>
                  <a:gd name="connsiteY66" fmla="*/ 188912 h 903287"/>
                  <a:gd name="connsiteX67" fmla="*/ 374650 w 1389063"/>
                  <a:gd name="connsiteY67" fmla="*/ 188912 h 903287"/>
                  <a:gd name="connsiteX68" fmla="*/ 246868 w 1389063"/>
                  <a:gd name="connsiteY68" fmla="*/ 288616 h 903287"/>
                  <a:gd name="connsiteX69" fmla="*/ 242875 w 1389063"/>
                  <a:gd name="connsiteY69" fmla="*/ 288616 h 903287"/>
                  <a:gd name="connsiteX70" fmla="*/ 29086 w 1389063"/>
                  <a:gd name="connsiteY70" fmla="*/ 288616 h 903287"/>
                  <a:gd name="connsiteX71" fmla="*/ 25400 w 1389063"/>
                  <a:gd name="connsiteY71" fmla="*/ 288924 h 903287"/>
                  <a:gd name="connsiteX72" fmla="*/ 143967 w 1389063"/>
                  <a:gd name="connsiteY72" fmla="*/ 198759 h 903287"/>
                  <a:gd name="connsiteX73" fmla="*/ 173455 w 1389063"/>
                  <a:gd name="connsiteY73" fmla="*/ 188912 h 903287"/>
                  <a:gd name="connsiteX74" fmla="*/ 1018958 w 1389063"/>
                  <a:gd name="connsiteY74" fmla="*/ 115887 h 903287"/>
                  <a:gd name="connsiteX75" fmla="*/ 1233488 w 1389063"/>
                  <a:gd name="connsiteY75" fmla="*/ 115887 h 903287"/>
                  <a:gd name="connsiteX76" fmla="*/ 1233488 w 1389063"/>
                  <a:gd name="connsiteY76" fmla="*/ 687636 h 903287"/>
                  <a:gd name="connsiteX77" fmla="*/ 1205131 w 1389063"/>
                  <a:gd name="connsiteY77" fmla="*/ 715962 h 903287"/>
                  <a:gd name="connsiteX78" fmla="*/ 1195576 w 1389063"/>
                  <a:gd name="connsiteY78" fmla="*/ 715962 h 903287"/>
                  <a:gd name="connsiteX79" fmla="*/ 1195576 w 1389063"/>
                  <a:gd name="connsiteY79" fmla="*/ 206406 h 903287"/>
                  <a:gd name="connsiteX80" fmla="*/ 1195267 w 1389063"/>
                  <a:gd name="connsiteY80" fmla="*/ 203943 h 903287"/>
                  <a:gd name="connsiteX81" fmla="*/ 1195576 w 1389063"/>
                  <a:gd name="connsiteY81" fmla="*/ 203943 h 903287"/>
                  <a:gd name="connsiteX82" fmla="*/ 1195576 w 1389063"/>
                  <a:gd name="connsiteY82" fmla="*/ 160839 h 903287"/>
                  <a:gd name="connsiteX83" fmla="*/ 1027280 w 1389063"/>
                  <a:gd name="connsiteY83" fmla="*/ 160839 h 903287"/>
                  <a:gd name="connsiteX84" fmla="*/ 1027280 w 1389063"/>
                  <a:gd name="connsiteY84" fmla="*/ 171923 h 903287"/>
                  <a:gd name="connsiteX85" fmla="*/ 990600 w 1389063"/>
                  <a:gd name="connsiteY85" fmla="*/ 171923 h 903287"/>
                  <a:gd name="connsiteX86" fmla="*/ 990600 w 1389063"/>
                  <a:gd name="connsiteY86" fmla="*/ 144213 h 903287"/>
                  <a:gd name="connsiteX87" fmla="*/ 1018958 w 1389063"/>
                  <a:gd name="connsiteY87" fmla="*/ 115887 h 903287"/>
                  <a:gd name="connsiteX88" fmla="*/ 758608 w 1389063"/>
                  <a:gd name="connsiteY88" fmla="*/ 115887 h 903287"/>
                  <a:gd name="connsiteX89" fmla="*/ 973138 w 1389063"/>
                  <a:gd name="connsiteY89" fmla="*/ 115887 h 903287"/>
                  <a:gd name="connsiteX90" fmla="*/ 973138 w 1389063"/>
                  <a:gd name="connsiteY90" fmla="*/ 171856 h 903287"/>
                  <a:gd name="connsiteX91" fmla="*/ 952487 w 1389063"/>
                  <a:gd name="connsiteY91" fmla="*/ 171856 h 903287"/>
                  <a:gd name="connsiteX92" fmla="*/ 935226 w 1389063"/>
                  <a:gd name="connsiteY92" fmla="*/ 174624 h 903287"/>
                  <a:gd name="connsiteX93" fmla="*/ 935226 w 1389063"/>
                  <a:gd name="connsiteY93" fmla="*/ 160786 h 903287"/>
                  <a:gd name="connsiteX94" fmla="*/ 766930 w 1389063"/>
                  <a:gd name="connsiteY94" fmla="*/ 160786 h 903287"/>
                  <a:gd name="connsiteX95" fmla="*/ 766930 w 1389063"/>
                  <a:gd name="connsiteY95" fmla="*/ 171856 h 903287"/>
                  <a:gd name="connsiteX96" fmla="*/ 730250 w 1389063"/>
                  <a:gd name="connsiteY96" fmla="*/ 171856 h 903287"/>
                  <a:gd name="connsiteX97" fmla="*/ 730250 w 1389063"/>
                  <a:gd name="connsiteY97" fmla="*/ 144179 h 903287"/>
                  <a:gd name="connsiteX98" fmla="*/ 758608 w 1389063"/>
                  <a:gd name="connsiteY98" fmla="*/ 115887 h 903287"/>
                  <a:gd name="connsiteX99" fmla="*/ 499846 w 1389063"/>
                  <a:gd name="connsiteY99" fmla="*/ 115887 h 903287"/>
                  <a:gd name="connsiteX100" fmla="*/ 714376 w 1389063"/>
                  <a:gd name="connsiteY100" fmla="*/ 115887 h 903287"/>
                  <a:gd name="connsiteX101" fmla="*/ 714376 w 1389063"/>
                  <a:gd name="connsiteY101" fmla="*/ 171856 h 903287"/>
                  <a:gd name="connsiteX102" fmla="*/ 693416 w 1389063"/>
                  <a:gd name="connsiteY102" fmla="*/ 171856 h 903287"/>
                  <a:gd name="connsiteX103" fmla="*/ 676464 w 1389063"/>
                  <a:gd name="connsiteY103" fmla="*/ 174624 h 903287"/>
                  <a:gd name="connsiteX104" fmla="*/ 676464 w 1389063"/>
                  <a:gd name="connsiteY104" fmla="*/ 160786 h 903287"/>
                  <a:gd name="connsiteX105" fmla="*/ 508168 w 1389063"/>
                  <a:gd name="connsiteY105" fmla="*/ 160786 h 903287"/>
                  <a:gd name="connsiteX106" fmla="*/ 508168 w 1389063"/>
                  <a:gd name="connsiteY106" fmla="*/ 171856 h 903287"/>
                  <a:gd name="connsiteX107" fmla="*/ 471488 w 1389063"/>
                  <a:gd name="connsiteY107" fmla="*/ 171856 h 903287"/>
                  <a:gd name="connsiteX108" fmla="*/ 471488 w 1389063"/>
                  <a:gd name="connsiteY108" fmla="*/ 144179 h 903287"/>
                  <a:gd name="connsiteX109" fmla="*/ 499846 w 1389063"/>
                  <a:gd name="connsiteY109" fmla="*/ 115887 h 903287"/>
                  <a:gd name="connsiteX110" fmla="*/ 239310 w 1389063"/>
                  <a:gd name="connsiteY110" fmla="*/ 115887 h 903287"/>
                  <a:gd name="connsiteX111" fmla="*/ 452438 w 1389063"/>
                  <a:gd name="connsiteY111" fmla="*/ 115887 h 903287"/>
                  <a:gd name="connsiteX112" fmla="*/ 452438 w 1389063"/>
                  <a:gd name="connsiteY112" fmla="*/ 171276 h 903287"/>
                  <a:gd name="connsiteX113" fmla="*/ 433759 w 1389063"/>
                  <a:gd name="connsiteY113" fmla="*/ 171276 h 903287"/>
                  <a:gd name="connsiteX114" fmla="*/ 414773 w 1389063"/>
                  <a:gd name="connsiteY114" fmla="*/ 174624 h 903287"/>
                  <a:gd name="connsiteX115" fmla="*/ 414773 w 1389063"/>
                  <a:gd name="connsiteY115" fmla="*/ 160320 h 903287"/>
                  <a:gd name="connsiteX116" fmla="*/ 247578 w 1389063"/>
                  <a:gd name="connsiteY116" fmla="*/ 160320 h 903287"/>
                  <a:gd name="connsiteX117" fmla="*/ 247578 w 1389063"/>
                  <a:gd name="connsiteY117" fmla="*/ 171276 h 903287"/>
                  <a:gd name="connsiteX118" fmla="*/ 211138 w 1389063"/>
                  <a:gd name="connsiteY118" fmla="*/ 171276 h 903287"/>
                  <a:gd name="connsiteX119" fmla="*/ 211138 w 1389063"/>
                  <a:gd name="connsiteY119" fmla="*/ 143886 h 903287"/>
                  <a:gd name="connsiteX120" fmla="*/ 239310 w 1389063"/>
                  <a:gd name="connsiteY120" fmla="*/ 115887 h 903287"/>
                  <a:gd name="connsiteX121" fmla="*/ 1382882 w 1389063"/>
                  <a:gd name="connsiteY121" fmla="*/ 9525 h 903287"/>
                  <a:gd name="connsiteX122" fmla="*/ 1389063 w 1389063"/>
                  <a:gd name="connsiteY122" fmla="*/ 18739 h 903287"/>
                  <a:gd name="connsiteX123" fmla="*/ 1389063 w 1389063"/>
                  <a:gd name="connsiteY123" fmla="*/ 581390 h 903287"/>
                  <a:gd name="connsiteX124" fmla="*/ 1376083 w 1389063"/>
                  <a:gd name="connsiteY124" fmla="*/ 607496 h 903287"/>
                  <a:gd name="connsiteX125" fmla="*/ 1238250 w 1389063"/>
                  <a:gd name="connsiteY125" fmla="*/ 714375 h 903287"/>
                  <a:gd name="connsiteX126" fmla="*/ 1248449 w 1389063"/>
                  <a:gd name="connsiteY126" fmla="*/ 686427 h 903287"/>
                  <a:gd name="connsiteX127" fmla="*/ 1248449 w 1389063"/>
                  <a:gd name="connsiteY127" fmla="*/ 116097 h 903287"/>
                  <a:gd name="connsiteX128" fmla="*/ 1248449 w 1389063"/>
                  <a:gd name="connsiteY128" fmla="*/ 111183 h 903287"/>
                  <a:gd name="connsiteX129" fmla="*/ 1376083 w 1389063"/>
                  <a:gd name="connsiteY129" fmla="*/ 12289 h 903287"/>
                  <a:gd name="connsiteX130" fmla="*/ 1382882 w 1389063"/>
                  <a:gd name="connsiteY130" fmla="*/ 9525 h 903287"/>
                  <a:gd name="connsiteX131" fmla="*/ 1162963 w 1389063"/>
                  <a:gd name="connsiteY131" fmla="*/ 0 h 903287"/>
                  <a:gd name="connsiteX132" fmla="*/ 1365251 w 1389063"/>
                  <a:gd name="connsiteY132" fmla="*/ 0 h 903287"/>
                  <a:gd name="connsiteX133" fmla="*/ 1237084 w 1389063"/>
                  <a:gd name="connsiteY133" fmla="*/ 99397 h 903287"/>
                  <a:gd name="connsiteX134" fmla="*/ 1232760 w 1389063"/>
                  <a:gd name="connsiteY134" fmla="*/ 99397 h 903287"/>
                  <a:gd name="connsiteX135" fmla="*/ 1017810 w 1389063"/>
                  <a:gd name="connsiteY135" fmla="*/ 99397 h 903287"/>
                  <a:gd name="connsiteX136" fmla="*/ 1014413 w 1389063"/>
                  <a:gd name="connsiteY136" fmla="*/ 100012 h 903287"/>
                  <a:gd name="connsiteX137" fmla="*/ 1133624 w 1389063"/>
                  <a:gd name="connsiteY137" fmla="*/ 9847 h 903287"/>
                  <a:gd name="connsiteX138" fmla="*/ 1162963 w 1389063"/>
                  <a:gd name="connsiteY138" fmla="*/ 0 h 903287"/>
                  <a:gd name="connsiteX139" fmla="*/ 903528 w 1389063"/>
                  <a:gd name="connsiteY139" fmla="*/ 0 h 903287"/>
                  <a:gd name="connsiteX140" fmla="*/ 1104900 w 1389063"/>
                  <a:gd name="connsiteY140" fmla="*/ 0 h 903287"/>
                  <a:gd name="connsiteX141" fmla="*/ 977313 w 1389063"/>
                  <a:gd name="connsiteY141" fmla="*/ 99397 h 903287"/>
                  <a:gd name="connsiteX142" fmla="*/ 973009 w 1389063"/>
                  <a:gd name="connsiteY142" fmla="*/ 99397 h 903287"/>
                  <a:gd name="connsiteX143" fmla="*/ 759032 w 1389063"/>
                  <a:gd name="connsiteY143" fmla="*/ 99397 h 903287"/>
                  <a:gd name="connsiteX144" fmla="*/ 755650 w 1389063"/>
                  <a:gd name="connsiteY144" fmla="*/ 100012 h 903287"/>
                  <a:gd name="connsiteX145" fmla="*/ 874321 w 1389063"/>
                  <a:gd name="connsiteY145" fmla="*/ 9847 h 903287"/>
                  <a:gd name="connsiteX146" fmla="*/ 903528 w 1389063"/>
                  <a:gd name="connsiteY146" fmla="*/ 0 h 903287"/>
                  <a:gd name="connsiteX147" fmla="*/ 644766 w 1389063"/>
                  <a:gd name="connsiteY147" fmla="*/ 0 h 903287"/>
                  <a:gd name="connsiteX148" fmla="*/ 846138 w 1389063"/>
                  <a:gd name="connsiteY148" fmla="*/ 0 h 903287"/>
                  <a:gd name="connsiteX149" fmla="*/ 718551 w 1389063"/>
                  <a:gd name="connsiteY149" fmla="*/ 99397 h 903287"/>
                  <a:gd name="connsiteX150" fmla="*/ 714247 w 1389063"/>
                  <a:gd name="connsiteY150" fmla="*/ 99397 h 903287"/>
                  <a:gd name="connsiteX151" fmla="*/ 500270 w 1389063"/>
                  <a:gd name="connsiteY151" fmla="*/ 99397 h 903287"/>
                  <a:gd name="connsiteX152" fmla="*/ 496888 w 1389063"/>
                  <a:gd name="connsiteY152" fmla="*/ 100012 h 903287"/>
                  <a:gd name="connsiteX153" fmla="*/ 615559 w 1389063"/>
                  <a:gd name="connsiteY153" fmla="*/ 9847 h 903287"/>
                  <a:gd name="connsiteX154" fmla="*/ 644766 w 1389063"/>
                  <a:gd name="connsiteY154" fmla="*/ 0 h 903287"/>
                  <a:gd name="connsiteX155" fmla="*/ 383500 w 1389063"/>
                  <a:gd name="connsiteY155" fmla="*/ 0 h 903287"/>
                  <a:gd name="connsiteX156" fmla="*/ 585788 w 1389063"/>
                  <a:gd name="connsiteY156" fmla="*/ 0 h 903287"/>
                  <a:gd name="connsiteX157" fmla="*/ 457621 w 1389063"/>
                  <a:gd name="connsiteY157" fmla="*/ 99397 h 903287"/>
                  <a:gd name="connsiteX158" fmla="*/ 453297 w 1389063"/>
                  <a:gd name="connsiteY158" fmla="*/ 99397 h 903287"/>
                  <a:gd name="connsiteX159" fmla="*/ 238347 w 1389063"/>
                  <a:gd name="connsiteY159" fmla="*/ 99397 h 903287"/>
                  <a:gd name="connsiteX160" fmla="*/ 234950 w 1389063"/>
                  <a:gd name="connsiteY160" fmla="*/ 100012 h 903287"/>
                  <a:gd name="connsiteX161" fmla="*/ 354161 w 1389063"/>
                  <a:gd name="connsiteY161" fmla="*/ 9847 h 903287"/>
                  <a:gd name="connsiteX162" fmla="*/ 383500 w 1389063"/>
                  <a:gd name="connsiteY162" fmla="*/ 0 h 90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389063" h="903287">
                    <a:moveTo>
                      <a:pt x="807857" y="304800"/>
                    </a:moveTo>
                    <a:cubicBezTo>
                      <a:pt x="807857" y="304800"/>
                      <a:pt x="807857" y="304800"/>
                      <a:pt x="1022351" y="304800"/>
                    </a:cubicBezTo>
                    <a:cubicBezTo>
                      <a:pt x="1022351" y="304800"/>
                      <a:pt x="1022351" y="304800"/>
                      <a:pt x="1022351" y="875022"/>
                    </a:cubicBezTo>
                    <a:cubicBezTo>
                      <a:pt x="1022351" y="890691"/>
                      <a:pt x="1009698" y="903287"/>
                      <a:pt x="994266" y="903287"/>
                    </a:cubicBezTo>
                    <a:cubicBezTo>
                      <a:pt x="994266" y="903287"/>
                      <a:pt x="994266" y="903287"/>
                      <a:pt x="807857" y="903287"/>
                    </a:cubicBezTo>
                    <a:cubicBezTo>
                      <a:pt x="792117" y="903287"/>
                      <a:pt x="779463" y="890691"/>
                      <a:pt x="779463" y="875022"/>
                    </a:cubicBezTo>
                    <a:cubicBezTo>
                      <a:pt x="779463" y="875022"/>
                      <a:pt x="779463" y="875022"/>
                      <a:pt x="779463" y="333065"/>
                    </a:cubicBezTo>
                    <a:cubicBezTo>
                      <a:pt x="779463" y="317397"/>
                      <a:pt x="792117" y="304800"/>
                      <a:pt x="807857" y="304800"/>
                    </a:cubicBezTo>
                    <a:close/>
                    <a:moveTo>
                      <a:pt x="548602" y="304800"/>
                    </a:moveTo>
                    <a:lnTo>
                      <a:pt x="762000" y="304800"/>
                    </a:lnTo>
                    <a:cubicBezTo>
                      <a:pt x="762000" y="304800"/>
                      <a:pt x="762000" y="304800"/>
                      <a:pt x="762000" y="875022"/>
                    </a:cubicBezTo>
                    <a:cubicBezTo>
                      <a:pt x="762000" y="890691"/>
                      <a:pt x="749429" y="903287"/>
                      <a:pt x="734099" y="903287"/>
                    </a:cubicBezTo>
                    <a:cubicBezTo>
                      <a:pt x="734099" y="903287"/>
                      <a:pt x="734099" y="903287"/>
                      <a:pt x="548602" y="903287"/>
                    </a:cubicBezTo>
                    <a:cubicBezTo>
                      <a:pt x="533271" y="903287"/>
                      <a:pt x="520700" y="890691"/>
                      <a:pt x="520700" y="875022"/>
                    </a:cubicBezTo>
                    <a:cubicBezTo>
                      <a:pt x="520700" y="875022"/>
                      <a:pt x="520700" y="875022"/>
                      <a:pt x="520700" y="333065"/>
                    </a:cubicBezTo>
                    <a:cubicBezTo>
                      <a:pt x="520700" y="317397"/>
                      <a:pt x="533271" y="304800"/>
                      <a:pt x="548602" y="304800"/>
                    </a:cubicBezTo>
                    <a:close/>
                    <a:moveTo>
                      <a:pt x="290146" y="304800"/>
                    </a:moveTo>
                    <a:lnTo>
                      <a:pt x="503238" y="304800"/>
                    </a:lnTo>
                    <a:cubicBezTo>
                      <a:pt x="503238" y="304800"/>
                      <a:pt x="503238" y="304800"/>
                      <a:pt x="503238" y="875022"/>
                    </a:cubicBezTo>
                    <a:cubicBezTo>
                      <a:pt x="503238" y="890691"/>
                      <a:pt x="490667" y="903287"/>
                      <a:pt x="475337" y="903287"/>
                    </a:cubicBezTo>
                    <a:cubicBezTo>
                      <a:pt x="475337" y="903287"/>
                      <a:pt x="475337" y="903287"/>
                      <a:pt x="290146" y="903287"/>
                    </a:cubicBezTo>
                    <a:cubicBezTo>
                      <a:pt x="274509" y="903287"/>
                      <a:pt x="261938" y="890691"/>
                      <a:pt x="261938" y="875022"/>
                    </a:cubicBezTo>
                    <a:cubicBezTo>
                      <a:pt x="261938" y="875022"/>
                      <a:pt x="261938" y="875022"/>
                      <a:pt x="261938" y="333065"/>
                    </a:cubicBezTo>
                    <a:cubicBezTo>
                      <a:pt x="261938" y="317397"/>
                      <a:pt x="274509" y="304800"/>
                      <a:pt x="290146" y="304800"/>
                    </a:cubicBezTo>
                    <a:close/>
                    <a:moveTo>
                      <a:pt x="28357" y="304800"/>
                    </a:moveTo>
                    <a:lnTo>
                      <a:pt x="242888" y="304800"/>
                    </a:lnTo>
                    <a:cubicBezTo>
                      <a:pt x="242888" y="304800"/>
                      <a:pt x="242888" y="304800"/>
                      <a:pt x="242888" y="875022"/>
                    </a:cubicBezTo>
                    <a:cubicBezTo>
                      <a:pt x="242888" y="890691"/>
                      <a:pt x="229942" y="903287"/>
                      <a:pt x="214530" y="903287"/>
                    </a:cubicBezTo>
                    <a:cubicBezTo>
                      <a:pt x="214530" y="903287"/>
                      <a:pt x="214530" y="903287"/>
                      <a:pt x="28357" y="903287"/>
                    </a:cubicBezTo>
                    <a:cubicBezTo>
                      <a:pt x="12637" y="903287"/>
                      <a:pt x="0" y="890691"/>
                      <a:pt x="0" y="875022"/>
                    </a:cubicBezTo>
                    <a:cubicBezTo>
                      <a:pt x="0" y="875022"/>
                      <a:pt x="0" y="875022"/>
                      <a:pt x="0" y="333065"/>
                    </a:cubicBezTo>
                    <a:cubicBezTo>
                      <a:pt x="0" y="317397"/>
                      <a:pt x="12637" y="304800"/>
                      <a:pt x="28357" y="304800"/>
                    </a:cubicBezTo>
                    <a:close/>
                    <a:moveTo>
                      <a:pt x="1171809" y="196850"/>
                    </a:moveTo>
                    <a:cubicBezTo>
                      <a:pt x="1175479" y="196850"/>
                      <a:pt x="1177925" y="200235"/>
                      <a:pt x="1177925" y="206081"/>
                    </a:cubicBezTo>
                    <a:cubicBezTo>
                      <a:pt x="1177925" y="206081"/>
                      <a:pt x="1177925" y="206081"/>
                      <a:pt x="1177925" y="769753"/>
                    </a:cubicBezTo>
                    <a:cubicBezTo>
                      <a:pt x="1177925" y="778676"/>
                      <a:pt x="1172115" y="790676"/>
                      <a:pt x="1165082" y="796214"/>
                    </a:cubicBezTo>
                    <a:cubicBezTo>
                      <a:pt x="1165082" y="796214"/>
                      <a:pt x="1165082" y="796214"/>
                      <a:pt x="1028700" y="903287"/>
                    </a:cubicBezTo>
                    <a:cubicBezTo>
                      <a:pt x="1035122" y="895595"/>
                      <a:pt x="1038791" y="885749"/>
                      <a:pt x="1038791" y="874980"/>
                    </a:cubicBezTo>
                    <a:lnTo>
                      <a:pt x="1038791" y="303923"/>
                    </a:lnTo>
                    <a:cubicBezTo>
                      <a:pt x="1038791" y="303923"/>
                      <a:pt x="1038791" y="303923"/>
                      <a:pt x="1038791" y="298693"/>
                    </a:cubicBezTo>
                    <a:cubicBezTo>
                      <a:pt x="1038791" y="298693"/>
                      <a:pt x="1038791" y="298693"/>
                      <a:pt x="1165082" y="199619"/>
                    </a:cubicBezTo>
                    <a:cubicBezTo>
                      <a:pt x="1167528" y="197773"/>
                      <a:pt x="1169975" y="196850"/>
                      <a:pt x="1171809" y="196850"/>
                    </a:cubicBezTo>
                    <a:close/>
                    <a:moveTo>
                      <a:pt x="952918" y="188912"/>
                    </a:moveTo>
                    <a:lnTo>
                      <a:pt x="1154113" y="188912"/>
                    </a:lnTo>
                    <a:cubicBezTo>
                      <a:pt x="1154113" y="188912"/>
                      <a:pt x="1154113" y="188912"/>
                      <a:pt x="1026331" y="288616"/>
                    </a:cubicBezTo>
                    <a:cubicBezTo>
                      <a:pt x="1026331" y="288616"/>
                      <a:pt x="1026331" y="288616"/>
                      <a:pt x="1022031" y="288616"/>
                    </a:cubicBezTo>
                    <a:cubicBezTo>
                      <a:pt x="1022031" y="288616"/>
                      <a:pt x="1022031" y="288616"/>
                      <a:pt x="808549" y="288616"/>
                    </a:cubicBezTo>
                    <a:cubicBezTo>
                      <a:pt x="807321" y="288616"/>
                      <a:pt x="806092" y="288924"/>
                      <a:pt x="804863" y="288924"/>
                    </a:cubicBezTo>
                    <a:cubicBezTo>
                      <a:pt x="804863" y="288924"/>
                      <a:pt x="804863" y="288924"/>
                      <a:pt x="923430" y="198759"/>
                    </a:cubicBezTo>
                    <a:cubicBezTo>
                      <a:pt x="930802" y="193220"/>
                      <a:pt x="943703" y="188912"/>
                      <a:pt x="952918" y="188912"/>
                    </a:cubicBezTo>
                    <a:close/>
                    <a:moveTo>
                      <a:pt x="693241" y="188912"/>
                    </a:moveTo>
                    <a:cubicBezTo>
                      <a:pt x="693241" y="188912"/>
                      <a:pt x="693241" y="188912"/>
                      <a:pt x="895351" y="188912"/>
                    </a:cubicBezTo>
                    <a:lnTo>
                      <a:pt x="766988" y="288616"/>
                    </a:lnTo>
                    <a:cubicBezTo>
                      <a:pt x="766988" y="288616"/>
                      <a:pt x="766988" y="288616"/>
                      <a:pt x="762668" y="288616"/>
                    </a:cubicBezTo>
                    <a:cubicBezTo>
                      <a:pt x="762668" y="288616"/>
                      <a:pt x="762668" y="288616"/>
                      <a:pt x="547907" y="288616"/>
                    </a:cubicBezTo>
                    <a:cubicBezTo>
                      <a:pt x="546982" y="288616"/>
                      <a:pt x="545748" y="288924"/>
                      <a:pt x="544513" y="288924"/>
                    </a:cubicBezTo>
                    <a:cubicBezTo>
                      <a:pt x="544513" y="288924"/>
                      <a:pt x="544513" y="288924"/>
                      <a:pt x="663619" y="198759"/>
                    </a:cubicBezTo>
                    <a:cubicBezTo>
                      <a:pt x="671025" y="193220"/>
                      <a:pt x="683984" y="188912"/>
                      <a:pt x="693241" y="188912"/>
                    </a:cubicBezTo>
                    <a:close/>
                    <a:moveTo>
                      <a:pt x="434478" y="188912"/>
                    </a:moveTo>
                    <a:cubicBezTo>
                      <a:pt x="434478" y="188912"/>
                      <a:pt x="434478" y="188912"/>
                      <a:pt x="636588" y="188912"/>
                    </a:cubicBezTo>
                    <a:lnTo>
                      <a:pt x="508225" y="288616"/>
                    </a:lnTo>
                    <a:cubicBezTo>
                      <a:pt x="508225" y="288616"/>
                      <a:pt x="508225" y="288616"/>
                      <a:pt x="503905" y="288616"/>
                    </a:cubicBezTo>
                    <a:cubicBezTo>
                      <a:pt x="503905" y="288616"/>
                      <a:pt x="503905" y="288616"/>
                      <a:pt x="289453" y="288616"/>
                    </a:cubicBezTo>
                    <a:cubicBezTo>
                      <a:pt x="288219" y="288616"/>
                      <a:pt x="286985" y="288924"/>
                      <a:pt x="285750" y="288924"/>
                    </a:cubicBezTo>
                    <a:cubicBezTo>
                      <a:pt x="285750" y="288924"/>
                      <a:pt x="285750" y="288924"/>
                      <a:pt x="404856" y="198759"/>
                    </a:cubicBezTo>
                    <a:cubicBezTo>
                      <a:pt x="412262" y="193220"/>
                      <a:pt x="425221" y="188912"/>
                      <a:pt x="434478" y="188912"/>
                    </a:cubicBezTo>
                    <a:close/>
                    <a:moveTo>
                      <a:pt x="173455" y="188912"/>
                    </a:moveTo>
                    <a:cubicBezTo>
                      <a:pt x="173455" y="188912"/>
                      <a:pt x="173455" y="188912"/>
                      <a:pt x="374650" y="188912"/>
                    </a:cubicBezTo>
                    <a:lnTo>
                      <a:pt x="246868" y="288616"/>
                    </a:lnTo>
                    <a:cubicBezTo>
                      <a:pt x="246868" y="288616"/>
                      <a:pt x="246868" y="288616"/>
                      <a:pt x="242875" y="288616"/>
                    </a:cubicBezTo>
                    <a:cubicBezTo>
                      <a:pt x="242875" y="288616"/>
                      <a:pt x="242875" y="288616"/>
                      <a:pt x="29086" y="288616"/>
                    </a:cubicBezTo>
                    <a:cubicBezTo>
                      <a:pt x="27857" y="288616"/>
                      <a:pt x="26628" y="288924"/>
                      <a:pt x="25400" y="288924"/>
                    </a:cubicBezTo>
                    <a:cubicBezTo>
                      <a:pt x="25400" y="288924"/>
                      <a:pt x="25400" y="288924"/>
                      <a:pt x="143967" y="198759"/>
                    </a:cubicBezTo>
                    <a:cubicBezTo>
                      <a:pt x="151339" y="193220"/>
                      <a:pt x="164240" y="188912"/>
                      <a:pt x="173455" y="188912"/>
                    </a:cubicBezTo>
                    <a:close/>
                    <a:moveTo>
                      <a:pt x="1018958" y="115887"/>
                    </a:moveTo>
                    <a:cubicBezTo>
                      <a:pt x="1018958" y="115887"/>
                      <a:pt x="1018958" y="115887"/>
                      <a:pt x="1233488" y="115887"/>
                    </a:cubicBezTo>
                    <a:cubicBezTo>
                      <a:pt x="1233488" y="115887"/>
                      <a:pt x="1233488" y="115887"/>
                      <a:pt x="1233488" y="687636"/>
                    </a:cubicBezTo>
                    <a:cubicBezTo>
                      <a:pt x="1233488" y="703339"/>
                      <a:pt x="1220851" y="715962"/>
                      <a:pt x="1205131" y="715962"/>
                    </a:cubicBezTo>
                    <a:cubicBezTo>
                      <a:pt x="1205131" y="715962"/>
                      <a:pt x="1205131" y="715962"/>
                      <a:pt x="1195576" y="715962"/>
                    </a:cubicBezTo>
                    <a:cubicBezTo>
                      <a:pt x="1195576" y="715962"/>
                      <a:pt x="1195576" y="715962"/>
                      <a:pt x="1195576" y="206406"/>
                    </a:cubicBezTo>
                    <a:cubicBezTo>
                      <a:pt x="1195576" y="205483"/>
                      <a:pt x="1195267" y="204867"/>
                      <a:pt x="1195267" y="203943"/>
                    </a:cubicBezTo>
                    <a:cubicBezTo>
                      <a:pt x="1195267" y="203943"/>
                      <a:pt x="1195267" y="203943"/>
                      <a:pt x="1195576" y="203943"/>
                    </a:cubicBezTo>
                    <a:cubicBezTo>
                      <a:pt x="1195576" y="203943"/>
                      <a:pt x="1195576" y="203943"/>
                      <a:pt x="1195576" y="160839"/>
                    </a:cubicBezTo>
                    <a:cubicBezTo>
                      <a:pt x="1195576" y="160839"/>
                      <a:pt x="1195576" y="160839"/>
                      <a:pt x="1027280" y="160839"/>
                    </a:cubicBezTo>
                    <a:lnTo>
                      <a:pt x="1027280" y="171923"/>
                    </a:lnTo>
                    <a:cubicBezTo>
                      <a:pt x="1027280" y="171923"/>
                      <a:pt x="1027280" y="171923"/>
                      <a:pt x="990600" y="171923"/>
                    </a:cubicBezTo>
                    <a:cubicBezTo>
                      <a:pt x="990600" y="171923"/>
                      <a:pt x="990600" y="171923"/>
                      <a:pt x="990600" y="144213"/>
                    </a:cubicBezTo>
                    <a:cubicBezTo>
                      <a:pt x="990600" y="128818"/>
                      <a:pt x="1003238" y="115887"/>
                      <a:pt x="1018958" y="115887"/>
                    </a:cubicBezTo>
                    <a:close/>
                    <a:moveTo>
                      <a:pt x="758608" y="115887"/>
                    </a:moveTo>
                    <a:cubicBezTo>
                      <a:pt x="758608" y="115887"/>
                      <a:pt x="758608" y="115887"/>
                      <a:pt x="973138" y="115887"/>
                    </a:cubicBezTo>
                    <a:cubicBezTo>
                      <a:pt x="973138" y="115887"/>
                      <a:pt x="973138" y="115887"/>
                      <a:pt x="973138" y="171856"/>
                    </a:cubicBezTo>
                    <a:cubicBezTo>
                      <a:pt x="973138" y="171856"/>
                      <a:pt x="973138" y="171856"/>
                      <a:pt x="952487" y="171856"/>
                    </a:cubicBezTo>
                    <a:cubicBezTo>
                      <a:pt x="946938" y="171856"/>
                      <a:pt x="941082" y="173086"/>
                      <a:pt x="935226" y="174624"/>
                    </a:cubicBezTo>
                    <a:cubicBezTo>
                      <a:pt x="935226" y="174624"/>
                      <a:pt x="935226" y="174624"/>
                      <a:pt x="935226" y="160786"/>
                    </a:cubicBezTo>
                    <a:cubicBezTo>
                      <a:pt x="935226" y="160786"/>
                      <a:pt x="935226" y="160786"/>
                      <a:pt x="766930" y="160786"/>
                    </a:cubicBezTo>
                    <a:lnTo>
                      <a:pt x="766930" y="171856"/>
                    </a:lnTo>
                    <a:cubicBezTo>
                      <a:pt x="766930" y="171856"/>
                      <a:pt x="766930" y="171856"/>
                      <a:pt x="730250" y="171856"/>
                    </a:cubicBezTo>
                    <a:cubicBezTo>
                      <a:pt x="730250" y="171856"/>
                      <a:pt x="730250" y="171856"/>
                      <a:pt x="730250" y="144179"/>
                    </a:cubicBezTo>
                    <a:cubicBezTo>
                      <a:pt x="730250" y="128803"/>
                      <a:pt x="742888" y="115887"/>
                      <a:pt x="758608" y="115887"/>
                    </a:cubicBezTo>
                    <a:close/>
                    <a:moveTo>
                      <a:pt x="499846" y="115887"/>
                    </a:moveTo>
                    <a:cubicBezTo>
                      <a:pt x="499846" y="115887"/>
                      <a:pt x="499846" y="115887"/>
                      <a:pt x="714376" y="115887"/>
                    </a:cubicBezTo>
                    <a:lnTo>
                      <a:pt x="714376" y="171856"/>
                    </a:lnTo>
                    <a:cubicBezTo>
                      <a:pt x="714376" y="171856"/>
                      <a:pt x="714376" y="171856"/>
                      <a:pt x="693416" y="171856"/>
                    </a:cubicBezTo>
                    <a:cubicBezTo>
                      <a:pt x="688176" y="171856"/>
                      <a:pt x="682320" y="173086"/>
                      <a:pt x="676464" y="174624"/>
                    </a:cubicBezTo>
                    <a:cubicBezTo>
                      <a:pt x="676464" y="174624"/>
                      <a:pt x="676464" y="174624"/>
                      <a:pt x="676464" y="160786"/>
                    </a:cubicBezTo>
                    <a:cubicBezTo>
                      <a:pt x="676464" y="160786"/>
                      <a:pt x="676464" y="160786"/>
                      <a:pt x="508168" y="160786"/>
                    </a:cubicBezTo>
                    <a:cubicBezTo>
                      <a:pt x="508168" y="160786"/>
                      <a:pt x="508168" y="160786"/>
                      <a:pt x="508168" y="171856"/>
                    </a:cubicBezTo>
                    <a:cubicBezTo>
                      <a:pt x="508168" y="171856"/>
                      <a:pt x="508168" y="171856"/>
                      <a:pt x="471488" y="171856"/>
                    </a:cubicBezTo>
                    <a:cubicBezTo>
                      <a:pt x="471488" y="171856"/>
                      <a:pt x="471488" y="171856"/>
                      <a:pt x="471488" y="144179"/>
                    </a:cubicBezTo>
                    <a:cubicBezTo>
                      <a:pt x="471488" y="128803"/>
                      <a:pt x="484126" y="115887"/>
                      <a:pt x="499846" y="115887"/>
                    </a:cubicBezTo>
                    <a:close/>
                    <a:moveTo>
                      <a:pt x="239310" y="115887"/>
                    </a:moveTo>
                    <a:cubicBezTo>
                      <a:pt x="239310" y="115887"/>
                      <a:pt x="239310" y="115887"/>
                      <a:pt x="452438" y="115887"/>
                    </a:cubicBezTo>
                    <a:cubicBezTo>
                      <a:pt x="452438" y="115887"/>
                      <a:pt x="452438" y="115887"/>
                      <a:pt x="452438" y="171276"/>
                    </a:cubicBezTo>
                    <a:cubicBezTo>
                      <a:pt x="452438" y="171276"/>
                      <a:pt x="452438" y="171276"/>
                      <a:pt x="433759" y="171276"/>
                    </a:cubicBezTo>
                    <a:cubicBezTo>
                      <a:pt x="427941" y="171276"/>
                      <a:pt x="421204" y="172494"/>
                      <a:pt x="414773" y="174624"/>
                    </a:cubicBezTo>
                    <a:cubicBezTo>
                      <a:pt x="414773" y="174624"/>
                      <a:pt x="414773" y="174624"/>
                      <a:pt x="414773" y="160320"/>
                    </a:cubicBezTo>
                    <a:lnTo>
                      <a:pt x="247578" y="160320"/>
                    </a:lnTo>
                    <a:cubicBezTo>
                      <a:pt x="247578" y="160320"/>
                      <a:pt x="247578" y="160320"/>
                      <a:pt x="247578" y="171276"/>
                    </a:cubicBezTo>
                    <a:cubicBezTo>
                      <a:pt x="247578" y="171276"/>
                      <a:pt x="247578" y="171276"/>
                      <a:pt x="211138" y="171276"/>
                    </a:cubicBezTo>
                    <a:cubicBezTo>
                      <a:pt x="211138" y="171276"/>
                      <a:pt x="211138" y="171276"/>
                      <a:pt x="211138" y="143886"/>
                    </a:cubicBezTo>
                    <a:cubicBezTo>
                      <a:pt x="211138" y="128669"/>
                      <a:pt x="223693" y="115887"/>
                      <a:pt x="239310" y="115887"/>
                    </a:cubicBezTo>
                    <a:close/>
                    <a:moveTo>
                      <a:pt x="1382882" y="9525"/>
                    </a:moveTo>
                    <a:cubicBezTo>
                      <a:pt x="1386591" y="9525"/>
                      <a:pt x="1389063" y="12596"/>
                      <a:pt x="1389063" y="18739"/>
                    </a:cubicBezTo>
                    <a:cubicBezTo>
                      <a:pt x="1389063" y="18739"/>
                      <a:pt x="1389063" y="18739"/>
                      <a:pt x="1389063" y="581390"/>
                    </a:cubicBezTo>
                    <a:cubicBezTo>
                      <a:pt x="1389063" y="590297"/>
                      <a:pt x="1383191" y="601968"/>
                      <a:pt x="1376083" y="607496"/>
                    </a:cubicBezTo>
                    <a:cubicBezTo>
                      <a:pt x="1376083" y="607496"/>
                      <a:pt x="1376083" y="607496"/>
                      <a:pt x="1238250" y="714375"/>
                    </a:cubicBezTo>
                    <a:cubicBezTo>
                      <a:pt x="1244431" y="706697"/>
                      <a:pt x="1248449" y="697176"/>
                      <a:pt x="1248449" y="686427"/>
                    </a:cubicBezTo>
                    <a:lnTo>
                      <a:pt x="1248449" y="116097"/>
                    </a:lnTo>
                    <a:cubicBezTo>
                      <a:pt x="1248449" y="116097"/>
                      <a:pt x="1248449" y="116097"/>
                      <a:pt x="1248449" y="111183"/>
                    </a:cubicBezTo>
                    <a:cubicBezTo>
                      <a:pt x="1248449" y="111183"/>
                      <a:pt x="1248449" y="111183"/>
                      <a:pt x="1376083" y="12289"/>
                    </a:cubicBezTo>
                    <a:cubicBezTo>
                      <a:pt x="1378556" y="10446"/>
                      <a:pt x="1380719" y="9525"/>
                      <a:pt x="1382882" y="9525"/>
                    </a:cubicBezTo>
                    <a:close/>
                    <a:moveTo>
                      <a:pt x="1162963" y="0"/>
                    </a:moveTo>
                    <a:cubicBezTo>
                      <a:pt x="1162963" y="0"/>
                      <a:pt x="1162963" y="0"/>
                      <a:pt x="1365251" y="0"/>
                    </a:cubicBezTo>
                    <a:cubicBezTo>
                      <a:pt x="1365251" y="0"/>
                      <a:pt x="1365251" y="0"/>
                      <a:pt x="1237084" y="99397"/>
                    </a:cubicBezTo>
                    <a:cubicBezTo>
                      <a:pt x="1237084" y="99397"/>
                      <a:pt x="1237084" y="99397"/>
                      <a:pt x="1232760" y="99397"/>
                    </a:cubicBezTo>
                    <a:cubicBezTo>
                      <a:pt x="1232760" y="99397"/>
                      <a:pt x="1232760" y="99397"/>
                      <a:pt x="1017810" y="99397"/>
                    </a:cubicBezTo>
                    <a:cubicBezTo>
                      <a:pt x="1016575" y="99397"/>
                      <a:pt x="1015649" y="99704"/>
                      <a:pt x="1014413" y="100012"/>
                    </a:cubicBezTo>
                    <a:cubicBezTo>
                      <a:pt x="1014413" y="100012"/>
                      <a:pt x="1014413" y="100012"/>
                      <a:pt x="1133624" y="9847"/>
                    </a:cubicBezTo>
                    <a:cubicBezTo>
                      <a:pt x="1140727" y="4308"/>
                      <a:pt x="1154007" y="0"/>
                      <a:pt x="1162963" y="0"/>
                    </a:cubicBezTo>
                    <a:close/>
                    <a:moveTo>
                      <a:pt x="903528" y="0"/>
                    </a:moveTo>
                    <a:cubicBezTo>
                      <a:pt x="903528" y="0"/>
                      <a:pt x="903528" y="0"/>
                      <a:pt x="1104900" y="0"/>
                    </a:cubicBezTo>
                    <a:cubicBezTo>
                      <a:pt x="1104900" y="0"/>
                      <a:pt x="1104900" y="0"/>
                      <a:pt x="977313" y="99397"/>
                    </a:cubicBezTo>
                    <a:cubicBezTo>
                      <a:pt x="977313" y="99397"/>
                      <a:pt x="977313" y="99397"/>
                      <a:pt x="973009" y="99397"/>
                    </a:cubicBezTo>
                    <a:cubicBezTo>
                      <a:pt x="973009" y="99397"/>
                      <a:pt x="973009" y="99397"/>
                      <a:pt x="759032" y="99397"/>
                    </a:cubicBezTo>
                    <a:cubicBezTo>
                      <a:pt x="757802" y="99397"/>
                      <a:pt x="756880" y="99704"/>
                      <a:pt x="755650" y="100012"/>
                    </a:cubicBezTo>
                    <a:cubicBezTo>
                      <a:pt x="755650" y="100012"/>
                      <a:pt x="755650" y="100012"/>
                      <a:pt x="874321" y="9847"/>
                    </a:cubicBezTo>
                    <a:cubicBezTo>
                      <a:pt x="881393" y="4308"/>
                      <a:pt x="894612" y="0"/>
                      <a:pt x="903528" y="0"/>
                    </a:cubicBezTo>
                    <a:close/>
                    <a:moveTo>
                      <a:pt x="644766" y="0"/>
                    </a:moveTo>
                    <a:cubicBezTo>
                      <a:pt x="644766" y="0"/>
                      <a:pt x="644766" y="0"/>
                      <a:pt x="846138" y="0"/>
                    </a:cubicBezTo>
                    <a:cubicBezTo>
                      <a:pt x="846138" y="0"/>
                      <a:pt x="846138" y="0"/>
                      <a:pt x="718551" y="99397"/>
                    </a:cubicBezTo>
                    <a:cubicBezTo>
                      <a:pt x="718551" y="99397"/>
                      <a:pt x="718551" y="99397"/>
                      <a:pt x="714247" y="99397"/>
                    </a:cubicBezTo>
                    <a:cubicBezTo>
                      <a:pt x="714247" y="99397"/>
                      <a:pt x="714247" y="99397"/>
                      <a:pt x="500270" y="99397"/>
                    </a:cubicBezTo>
                    <a:cubicBezTo>
                      <a:pt x="499040" y="99397"/>
                      <a:pt x="498118" y="99704"/>
                      <a:pt x="496888" y="100012"/>
                    </a:cubicBezTo>
                    <a:cubicBezTo>
                      <a:pt x="496888" y="100012"/>
                      <a:pt x="496888" y="100012"/>
                      <a:pt x="615559" y="9847"/>
                    </a:cubicBezTo>
                    <a:cubicBezTo>
                      <a:pt x="622631" y="4308"/>
                      <a:pt x="635850" y="0"/>
                      <a:pt x="644766" y="0"/>
                    </a:cubicBezTo>
                    <a:close/>
                    <a:moveTo>
                      <a:pt x="383500" y="0"/>
                    </a:moveTo>
                    <a:lnTo>
                      <a:pt x="585788" y="0"/>
                    </a:lnTo>
                    <a:cubicBezTo>
                      <a:pt x="585788" y="0"/>
                      <a:pt x="585788" y="0"/>
                      <a:pt x="457621" y="99397"/>
                    </a:cubicBezTo>
                    <a:cubicBezTo>
                      <a:pt x="457621" y="99397"/>
                      <a:pt x="457621" y="99397"/>
                      <a:pt x="453297" y="99397"/>
                    </a:cubicBezTo>
                    <a:cubicBezTo>
                      <a:pt x="453297" y="99397"/>
                      <a:pt x="453297" y="99397"/>
                      <a:pt x="238347" y="99397"/>
                    </a:cubicBezTo>
                    <a:cubicBezTo>
                      <a:pt x="237112" y="99397"/>
                      <a:pt x="236186" y="99704"/>
                      <a:pt x="234950" y="100012"/>
                    </a:cubicBezTo>
                    <a:cubicBezTo>
                      <a:pt x="234950" y="100012"/>
                      <a:pt x="234950" y="100012"/>
                      <a:pt x="354161" y="9847"/>
                    </a:cubicBezTo>
                    <a:cubicBezTo>
                      <a:pt x="361264" y="4308"/>
                      <a:pt x="374544" y="0"/>
                      <a:pt x="383500"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215" name="フリーフォーム 214"/>
              <p:cNvSpPr>
                <a:spLocks noChangeAspect="1" noChangeArrowheads="1"/>
              </p:cNvSpPr>
              <p:nvPr/>
            </p:nvSpPr>
            <p:spPr bwMode="gray">
              <a:xfrm>
                <a:off x="6294438" y="1338263"/>
                <a:ext cx="947737" cy="503237"/>
              </a:xfrm>
              <a:custGeom>
                <a:avLst/>
                <a:gdLst>
                  <a:gd name="connsiteX0" fmla="*/ 779462 w 947737"/>
                  <a:gd name="connsiteY0" fmla="*/ 460375 h 503237"/>
                  <a:gd name="connsiteX1" fmla="*/ 947737 w 947737"/>
                  <a:gd name="connsiteY1" fmla="*/ 460375 h 503237"/>
                  <a:gd name="connsiteX2" fmla="*/ 947737 w 947737"/>
                  <a:gd name="connsiteY2" fmla="*/ 503237 h 503237"/>
                  <a:gd name="connsiteX3" fmla="*/ 779462 w 947737"/>
                  <a:gd name="connsiteY3" fmla="*/ 503237 h 503237"/>
                  <a:gd name="connsiteX4" fmla="*/ 520700 w 947737"/>
                  <a:gd name="connsiteY4" fmla="*/ 460375 h 503237"/>
                  <a:gd name="connsiteX5" fmla="*/ 688975 w 947737"/>
                  <a:gd name="connsiteY5" fmla="*/ 460375 h 503237"/>
                  <a:gd name="connsiteX6" fmla="*/ 688975 w 947737"/>
                  <a:gd name="connsiteY6" fmla="*/ 503237 h 503237"/>
                  <a:gd name="connsiteX7" fmla="*/ 520700 w 947737"/>
                  <a:gd name="connsiteY7" fmla="*/ 503237 h 503237"/>
                  <a:gd name="connsiteX8" fmla="*/ 260350 w 947737"/>
                  <a:gd name="connsiteY8" fmla="*/ 460375 h 503237"/>
                  <a:gd name="connsiteX9" fmla="*/ 428625 w 947737"/>
                  <a:gd name="connsiteY9" fmla="*/ 460375 h 503237"/>
                  <a:gd name="connsiteX10" fmla="*/ 428625 w 947737"/>
                  <a:gd name="connsiteY10" fmla="*/ 503237 h 503237"/>
                  <a:gd name="connsiteX11" fmla="*/ 260350 w 947737"/>
                  <a:gd name="connsiteY11" fmla="*/ 503237 h 503237"/>
                  <a:gd name="connsiteX12" fmla="*/ 0 w 947737"/>
                  <a:gd name="connsiteY12" fmla="*/ 460375 h 503237"/>
                  <a:gd name="connsiteX13" fmla="*/ 168275 w 947737"/>
                  <a:gd name="connsiteY13" fmla="*/ 460375 h 503237"/>
                  <a:gd name="connsiteX14" fmla="*/ 168275 w 947737"/>
                  <a:gd name="connsiteY14" fmla="*/ 503237 h 503237"/>
                  <a:gd name="connsiteX15" fmla="*/ 0 w 947737"/>
                  <a:gd name="connsiteY15" fmla="*/ 503237 h 503237"/>
                  <a:gd name="connsiteX16" fmla="*/ 779462 w 947737"/>
                  <a:gd name="connsiteY16" fmla="*/ 384175 h 503237"/>
                  <a:gd name="connsiteX17" fmla="*/ 947737 w 947737"/>
                  <a:gd name="connsiteY17" fmla="*/ 384175 h 503237"/>
                  <a:gd name="connsiteX18" fmla="*/ 947737 w 947737"/>
                  <a:gd name="connsiteY18" fmla="*/ 427037 h 503237"/>
                  <a:gd name="connsiteX19" fmla="*/ 779462 w 947737"/>
                  <a:gd name="connsiteY19" fmla="*/ 427037 h 503237"/>
                  <a:gd name="connsiteX20" fmla="*/ 520700 w 947737"/>
                  <a:gd name="connsiteY20" fmla="*/ 384175 h 503237"/>
                  <a:gd name="connsiteX21" fmla="*/ 688975 w 947737"/>
                  <a:gd name="connsiteY21" fmla="*/ 384175 h 503237"/>
                  <a:gd name="connsiteX22" fmla="*/ 688975 w 947737"/>
                  <a:gd name="connsiteY22" fmla="*/ 427037 h 503237"/>
                  <a:gd name="connsiteX23" fmla="*/ 520700 w 947737"/>
                  <a:gd name="connsiteY23" fmla="*/ 427037 h 503237"/>
                  <a:gd name="connsiteX24" fmla="*/ 260350 w 947737"/>
                  <a:gd name="connsiteY24" fmla="*/ 384175 h 503237"/>
                  <a:gd name="connsiteX25" fmla="*/ 428625 w 947737"/>
                  <a:gd name="connsiteY25" fmla="*/ 384175 h 503237"/>
                  <a:gd name="connsiteX26" fmla="*/ 428625 w 947737"/>
                  <a:gd name="connsiteY26" fmla="*/ 427037 h 503237"/>
                  <a:gd name="connsiteX27" fmla="*/ 260350 w 947737"/>
                  <a:gd name="connsiteY27" fmla="*/ 427037 h 503237"/>
                  <a:gd name="connsiteX28" fmla="*/ 0 w 947737"/>
                  <a:gd name="connsiteY28" fmla="*/ 384175 h 503237"/>
                  <a:gd name="connsiteX29" fmla="*/ 168275 w 947737"/>
                  <a:gd name="connsiteY29" fmla="*/ 384175 h 503237"/>
                  <a:gd name="connsiteX30" fmla="*/ 168275 w 947737"/>
                  <a:gd name="connsiteY30" fmla="*/ 427037 h 503237"/>
                  <a:gd name="connsiteX31" fmla="*/ 0 w 947737"/>
                  <a:gd name="connsiteY31" fmla="*/ 427037 h 503237"/>
                  <a:gd name="connsiteX32" fmla="*/ 779462 w 947737"/>
                  <a:gd name="connsiteY32" fmla="*/ 306387 h 503237"/>
                  <a:gd name="connsiteX33" fmla="*/ 947737 w 947737"/>
                  <a:gd name="connsiteY33" fmla="*/ 306387 h 503237"/>
                  <a:gd name="connsiteX34" fmla="*/ 947737 w 947737"/>
                  <a:gd name="connsiteY34" fmla="*/ 349249 h 503237"/>
                  <a:gd name="connsiteX35" fmla="*/ 779462 w 947737"/>
                  <a:gd name="connsiteY35" fmla="*/ 349249 h 503237"/>
                  <a:gd name="connsiteX36" fmla="*/ 520700 w 947737"/>
                  <a:gd name="connsiteY36" fmla="*/ 306387 h 503237"/>
                  <a:gd name="connsiteX37" fmla="*/ 688975 w 947737"/>
                  <a:gd name="connsiteY37" fmla="*/ 306387 h 503237"/>
                  <a:gd name="connsiteX38" fmla="*/ 688975 w 947737"/>
                  <a:gd name="connsiteY38" fmla="*/ 349249 h 503237"/>
                  <a:gd name="connsiteX39" fmla="*/ 520700 w 947737"/>
                  <a:gd name="connsiteY39" fmla="*/ 349249 h 503237"/>
                  <a:gd name="connsiteX40" fmla="*/ 260350 w 947737"/>
                  <a:gd name="connsiteY40" fmla="*/ 306387 h 503237"/>
                  <a:gd name="connsiteX41" fmla="*/ 428625 w 947737"/>
                  <a:gd name="connsiteY41" fmla="*/ 306387 h 503237"/>
                  <a:gd name="connsiteX42" fmla="*/ 428625 w 947737"/>
                  <a:gd name="connsiteY42" fmla="*/ 349249 h 503237"/>
                  <a:gd name="connsiteX43" fmla="*/ 260350 w 947737"/>
                  <a:gd name="connsiteY43" fmla="*/ 349249 h 503237"/>
                  <a:gd name="connsiteX44" fmla="*/ 0 w 947737"/>
                  <a:gd name="connsiteY44" fmla="*/ 306387 h 503237"/>
                  <a:gd name="connsiteX45" fmla="*/ 168275 w 947737"/>
                  <a:gd name="connsiteY45" fmla="*/ 306387 h 503237"/>
                  <a:gd name="connsiteX46" fmla="*/ 168275 w 947737"/>
                  <a:gd name="connsiteY46" fmla="*/ 349249 h 503237"/>
                  <a:gd name="connsiteX47" fmla="*/ 0 w 947737"/>
                  <a:gd name="connsiteY47" fmla="*/ 349249 h 503237"/>
                  <a:gd name="connsiteX48" fmla="*/ 779462 w 947737"/>
                  <a:gd name="connsiteY48" fmla="*/ 230187 h 503237"/>
                  <a:gd name="connsiteX49" fmla="*/ 947737 w 947737"/>
                  <a:gd name="connsiteY49" fmla="*/ 230187 h 503237"/>
                  <a:gd name="connsiteX50" fmla="*/ 947737 w 947737"/>
                  <a:gd name="connsiteY50" fmla="*/ 273049 h 503237"/>
                  <a:gd name="connsiteX51" fmla="*/ 779462 w 947737"/>
                  <a:gd name="connsiteY51" fmla="*/ 273049 h 503237"/>
                  <a:gd name="connsiteX52" fmla="*/ 520700 w 947737"/>
                  <a:gd name="connsiteY52" fmla="*/ 230187 h 503237"/>
                  <a:gd name="connsiteX53" fmla="*/ 688975 w 947737"/>
                  <a:gd name="connsiteY53" fmla="*/ 230187 h 503237"/>
                  <a:gd name="connsiteX54" fmla="*/ 688975 w 947737"/>
                  <a:gd name="connsiteY54" fmla="*/ 273049 h 503237"/>
                  <a:gd name="connsiteX55" fmla="*/ 520700 w 947737"/>
                  <a:gd name="connsiteY55" fmla="*/ 273049 h 503237"/>
                  <a:gd name="connsiteX56" fmla="*/ 260350 w 947737"/>
                  <a:gd name="connsiteY56" fmla="*/ 230187 h 503237"/>
                  <a:gd name="connsiteX57" fmla="*/ 428625 w 947737"/>
                  <a:gd name="connsiteY57" fmla="*/ 230187 h 503237"/>
                  <a:gd name="connsiteX58" fmla="*/ 428625 w 947737"/>
                  <a:gd name="connsiteY58" fmla="*/ 273049 h 503237"/>
                  <a:gd name="connsiteX59" fmla="*/ 260350 w 947737"/>
                  <a:gd name="connsiteY59" fmla="*/ 273049 h 503237"/>
                  <a:gd name="connsiteX60" fmla="*/ 0 w 947737"/>
                  <a:gd name="connsiteY60" fmla="*/ 230187 h 503237"/>
                  <a:gd name="connsiteX61" fmla="*/ 168275 w 947737"/>
                  <a:gd name="connsiteY61" fmla="*/ 230187 h 503237"/>
                  <a:gd name="connsiteX62" fmla="*/ 168275 w 947737"/>
                  <a:gd name="connsiteY62" fmla="*/ 273049 h 503237"/>
                  <a:gd name="connsiteX63" fmla="*/ 0 w 947737"/>
                  <a:gd name="connsiteY63" fmla="*/ 273049 h 503237"/>
                  <a:gd name="connsiteX64" fmla="*/ 779462 w 947737"/>
                  <a:gd name="connsiteY64" fmla="*/ 153987 h 503237"/>
                  <a:gd name="connsiteX65" fmla="*/ 947737 w 947737"/>
                  <a:gd name="connsiteY65" fmla="*/ 153987 h 503237"/>
                  <a:gd name="connsiteX66" fmla="*/ 947737 w 947737"/>
                  <a:gd name="connsiteY66" fmla="*/ 196849 h 503237"/>
                  <a:gd name="connsiteX67" fmla="*/ 779462 w 947737"/>
                  <a:gd name="connsiteY67" fmla="*/ 196849 h 503237"/>
                  <a:gd name="connsiteX68" fmla="*/ 520700 w 947737"/>
                  <a:gd name="connsiteY68" fmla="*/ 153987 h 503237"/>
                  <a:gd name="connsiteX69" fmla="*/ 688975 w 947737"/>
                  <a:gd name="connsiteY69" fmla="*/ 153987 h 503237"/>
                  <a:gd name="connsiteX70" fmla="*/ 688975 w 947737"/>
                  <a:gd name="connsiteY70" fmla="*/ 196849 h 503237"/>
                  <a:gd name="connsiteX71" fmla="*/ 520700 w 947737"/>
                  <a:gd name="connsiteY71" fmla="*/ 196849 h 503237"/>
                  <a:gd name="connsiteX72" fmla="*/ 260350 w 947737"/>
                  <a:gd name="connsiteY72" fmla="*/ 153987 h 503237"/>
                  <a:gd name="connsiteX73" fmla="*/ 428625 w 947737"/>
                  <a:gd name="connsiteY73" fmla="*/ 153987 h 503237"/>
                  <a:gd name="connsiteX74" fmla="*/ 428625 w 947737"/>
                  <a:gd name="connsiteY74" fmla="*/ 196849 h 503237"/>
                  <a:gd name="connsiteX75" fmla="*/ 260350 w 947737"/>
                  <a:gd name="connsiteY75" fmla="*/ 196849 h 503237"/>
                  <a:gd name="connsiteX76" fmla="*/ 0 w 947737"/>
                  <a:gd name="connsiteY76" fmla="*/ 153987 h 503237"/>
                  <a:gd name="connsiteX77" fmla="*/ 168275 w 947737"/>
                  <a:gd name="connsiteY77" fmla="*/ 153987 h 503237"/>
                  <a:gd name="connsiteX78" fmla="*/ 168275 w 947737"/>
                  <a:gd name="connsiteY78" fmla="*/ 196849 h 503237"/>
                  <a:gd name="connsiteX79" fmla="*/ 0 w 947737"/>
                  <a:gd name="connsiteY79" fmla="*/ 196849 h 503237"/>
                  <a:gd name="connsiteX80" fmla="*/ 779462 w 947737"/>
                  <a:gd name="connsiteY80" fmla="*/ 76200 h 503237"/>
                  <a:gd name="connsiteX81" fmla="*/ 947737 w 947737"/>
                  <a:gd name="connsiteY81" fmla="*/ 76200 h 503237"/>
                  <a:gd name="connsiteX82" fmla="*/ 947737 w 947737"/>
                  <a:gd name="connsiteY82" fmla="*/ 119062 h 503237"/>
                  <a:gd name="connsiteX83" fmla="*/ 779462 w 947737"/>
                  <a:gd name="connsiteY83" fmla="*/ 119062 h 503237"/>
                  <a:gd name="connsiteX84" fmla="*/ 520700 w 947737"/>
                  <a:gd name="connsiteY84" fmla="*/ 76200 h 503237"/>
                  <a:gd name="connsiteX85" fmla="*/ 688975 w 947737"/>
                  <a:gd name="connsiteY85" fmla="*/ 76200 h 503237"/>
                  <a:gd name="connsiteX86" fmla="*/ 688975 w 947737"/>
                  <a:gd name="connsiteY86" fmla="*/ 119062 h 503237"/>
                  <a:gd name="connsiteX87" fmla="*/ 520700 w 947737"/>
                  <a:gd name="connsiteY87" fmla="*/ 119062 h 503237"/>
                  <a:gd name="connsiteX88" fmla="*/ 260350 w 947737"/>
                  <a:gd name="connsiteY88" fmla="*/ 76200 h 503237"/>
                  <a:gd name="connsiteX89" fmla="*/ 428625 w 947737"/>
                  <a:gd name="connsiteY89" fmla="*/ 76200 h 503237"/>
                  <a:gd name="connsiteX90" fmla="*/ 428625 w 947737"/>
                  <a:gd name="connsiteY90" fmla="*/ 119062 h 503237"/>
                  <a:gd name="connsiteX91" fmla="*/ 260350 w 947737"/>
                  <a:gd name="connsiteY91" fmla="*/ 119062 h 503237"/>
                  <a:gd name="connsiteX92" fmla="*/ 0 w 947737"/>
                  <a:gd name="connsiteY92" fmla="*/ 76200 h 503237"/>
                  <a:gd name="connsiteX93" fmla="*/ 168275 w 947737"/>
                  <a:gd name="connsiteY93" fmla="*/ 76200 h 503237"/>
                  <a:gd name="connsiteX94" fmla="*/ 168275 w 947737"/>
                  <a:gd name="connsiteY94" fmla="*/ 119062 h 503237"/>
                  <a:gd name="connsiteX95" fmla="*/ 0 w 947737"/>
                  <a:gd name="connsiteY95" fmla="*/ 119062 h 503237"/>
                  <a:gd name="connsiteX96" fmla="*/ 779462 w 947737"/>
                  <a:gd name="connsiteY96" fmla="*/ 0 h 503237"/>
                  <a:gd name="connsiteX97" fmla="*/ 947737 w 947737"/>
                  <a:gd name="connsiteY97" fmla="*/ 0 h 503237"/>
                  <a:gd name="connsiteX98" fmla="*/ 947737 w 947737"/>
                  <a:gd name="connsiteY98" fmla="*/ 42862 h 503237"/>
                  <a:gd name="connsiteX99" fmla="*/ 779462 w 947737"/>
                  <a:gd name="connsiteY99" fmla="*/ 42862 h 503237"/>
                  <a:gd name="connsiteX100" fmla="*/ 520700 w 947737"/>
                  <a:gd name="connsiteY100" fmla="*/ 0 h 503237"/>
                  <a:gd name="connsiteX101" fmla="*/ 688975 w 947737"/>
                  <a:gd name="connsiteY101" fmla="*/ 0 h 503237"/>
                  <a:gd name="connsiteX102" fmla="*/ 688975 w 947737"/>
                  <a:gd name="connsiteY102" fmla="*/ 42862 h 503237"/>
                  <a:gd name="connsiteX103" fmla="*/ 520700 w 947737"/>
                  <a:gd name="connsiteY103" fmla="*/ 42862 h 503237"/>
                  <a:gd name="connsiteX104" fmla="*/ 260350 w 947737"/>
                  <a:gd name="connsiteY104" fmla="*/ 0 h 503237"/>
                  <a:gd name="connsiteX105" fmla="*/ 428625 w 947737"/>
                  <a:gd name="connsiteY105" fmla="*/ 0 h 503237"/>
                  <a:gd name="connsiteX106" fmla="*/ 428625 w 947737"/>
                  <a:gd name="connsiteY106" fmla="*/ 42862 h 503237"/>
                  <a:gd name="connsiteX107" fmla="*/ 260350 w 947737"/>
                  <a:gd name="connsiteY107" fmla="*/ 42862 h 503237"/>
                  <a:gd name="connsiteX108" fmla="*/ 0 w 947737"/>
                  <a:gd name="connsiteY108" fmla="*/ 0 h 503237"/>
                  <a:gd name="connsiteX109" fmla="*/ 168275 w 947737"/>
                  <a:gd name="connsiteY109" fmla="*/ 0 h 503237"/>
                  <a:gd name="connsiteX110" fmla="*/ 168275 w 947737"/>
                  <a:gd name="connsiteY110" fmla="*/ 42862 h 503237"/>
                  <a:gd name="connsiteX111" fmla="*/ 0 w 947737"/>
                  <a:gd name="connsiteY111" fmla="*/ 42862 h 50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47737" h="503237">
                    <a:moveTo>
                      <a:pt x="779462" y="460375"/>
                    </a:moveTo>
                    <a:lnTo>
                      <a:pt x="947737" y="460375"/>
                    </a:lnTo>
                    <a:lnTo>
                      <a:pt x="947737" y="503237"/>
                    </a:lnTo>
                    <a:lnTo>
                      <a:pt x="779462" y="503237"/>
                    </a:lnTo>
                    <a:close/>
                    <a:moveTo>
                      <a:pt x="520700" y="460375"/>
                    </a:moveTo>
                    <a:lnTo>
                      <a:pt x="688975" y="460375"/>
                    </a:lnTo>
                    <a:lnTo>
                      <a:pt x="688975" y="503237"/>
                    </a:lnTo>
                    <a:lnTo>
                      <a:pt x="520700" y="503237"/>
                    </a:lnTo>
                    <a:close/>
                    <a:moveTo>
                      <a:pt x="260350" y="460375"/>
                    </a:moveTo>
                    <a:lnTo>
                      <a:pt x="428625" y="460375"/>
                    </a:lnTo>
                    <a:lnTo>
                      <a:pt x="428625" y="503237"/>
                    </a:lnTo>
                    <a:lnTo>
                      <a:pt x="260350" y="503237"/>
                    </a:lnTo>
                    <a:close/>
                    <a:moveTo>
                      <a:pt x="0" y="460375"/>
                    </a:moveTo>
                    <a:lnTo>
                      <a:pt x="168275" y="460375"/>
                    </a:lnTo>
                    <a:lnTo>
                      <a:pt x="168275" y="503237"/>
                    </a:lnTo>
                    <a:lnTo>
                      <a:pt x="0" y="503237"/>
                    </a:lnTo>
                    <a:close/>
                    <a:moveTo>
                      <a:pt x="779462" y="384175"/>
                    </a:moveTo>
                    <a:lnTo>
                      <a:pt x="947737" y="384175"/>
                    </a:lnTo>
                    <a:lnTo>
                      <a:pt x="947737" y="427037"/>
                    </a:lnTo>
                    <a:lnTo>
                      <a:pt x="779462" y="427037"/>
                    </a:lnTo>
                    <a:close/>
                    <a:moveTo>
                      <a:pt x="520700" y="384175"/>
                    </a:moveTo>
                    <a:lnTo>
                      <a:pt x="688975" y="384175"/>
                    </a:lnTo>
                    <a:lnTo>
                      <a:pt x="688975" y="427037"/>
                    </a:lnTo>
                    <a:lnTo>
                      <a:pt x="520700" y="427037"/>
                    </a:lnTo>
                    <a:close/>
                    <a:moveTo>
                      <a:pt x="260350" y="384175"/>
                    </a:moveTo>
                    <a:lnTo>
                      <a:pt x="428625" y="384175"/>
                    </a:lnTo>
                    <a:lnTo>
                      <a:pt x="428625" y="427037"/>
                    </a:lnTo>
                    <a:lnTo>
                      <a:pt x="260350" y="427037"/>
                    </a:lnTo>
                    <a:close/>
                    <a:moveTo>
                      <a:pt x="0" y="384175"/>
                    </a:moveTo>
                    <a:lnTo>
                      <a:pt x="168275" y="384175"/>
                    </a:lnTo>
                    <a:lnTo>
                      <a:pt x="168275" y="427037"/>
                    </a:lnTo>
                    <a:lnTo>
                      <a:pt x="0" y="427037"/>
                    </a:lnTo>
                    <a:close/>
                    <a:moveTo>
                      <a:pt x="779462" y="306387"/>
                    </a:moveTo>
                    <a:lnTo>
                      <a:pt x="947737" y="306387"/>
                    </a:lnTo>
                    <a:lnTo>
                      <a:pt x="947737" y="349249"/>
                    </a:lnTo>
                    <a:lnTo>
                      <a:pt x="779462" y="349249"/>
                    </a:lnTo>
                    <a:close/>
                    <a:moveTo>
                      <a:pt x="520700" y="306387"/>
                    </a:moveTo>
                    <a:lnTo>
                      <a:pt x="688975" y="306387"/>
                    </a:lnTo>
                    <a:lnTo>
                      <a:pt x="688975" y="349249"/>
                    </a:lnTo>
                    <a:lnTo>
                      <a:pt x="520700" y="349249"/>
                    </a:lnTo>
                    <a:close/>
                    <a:moveTo>
                      <a:pt x="260350" y="306387"/>
                    </a:moveTo>
                    <a:lnTo>
                      <a:pt x="428625" y="306387"/>
                    </a:lnTo>
                    <a:lnTo>
                      <a:pt x="428625" y="349249"/>
                    </a:lnTo>
                    <a:lnTo>
                      <a:pt x="260350" y="349249"/>
                    </a:lnTo>
                    <a:close/>
                    <a:moveTo>
                      <a:pt x="0" y="306387"/>
                    </a:moveTo>
                    <a:lnTo>
                      <a:pt x="168275" y="306387"/>
                    </a:lnTo>
                    <a:lnTo>
                      <a:pt x="168275" y="349249"/>
                    </a:lnTo>
                    <a:lnTo>
                      <a:pt x="0" y="349249"/>
                    </a:lnTo>
                    <a:close/>
                    <a:moveTo>
                      <a:pt x="779462" y="230187"/>
                    </a:moveTo>
                    <a:lnTo>
                      <a:pt x="947737" y="230187"/>
                    </a:lnTo>
                    <a:lnTo>
                      <a:pt x="947737" y="273049"/>
                    </a:lnTo>
                    <a:lnTo>
                      <a:pt x="779462" y="273049"/>
                    </a:lnTo>
                    <a:close/>
                    <a:moveTo>
                      <a:pt x="520700" y="230187"/>
                    </a:moveTo>
                    <a:lnTo>
                      <a:pt x="688975" y="230187"/>
                    </a:lnTo>
                    <a:lnTo>
                      <a:pt x="688975" y="273049"/>
                    </a:lnTo>
                    <a:lnTo>
                      <a:pt x="520700" y="273049"/>
                    </a:lnTo>
                    <a:close/>
                    <a:moveTo>
                      <a:pt x="260350" y="230187"/>
                    </a:moveTo>
                    <a:lnTo>
                      <a:pt x="428625" y="230187"/>
                    </a:lnTo>
                    <a:lnTo>
                      <a:pt x="428625" y="273049"/>
                    </a:lnTo>
                    <a:lnTo>
                      <a:pt x="260350" y="273049"/>
                    </a:lnTo>
                    <a:close/>
                    <a:moveTo>
                      <a:pt x="0" y="230187"/>
                    </a:moveTo>
                    <a:lnTo>
                      <a:pt x="168275" y="230187"/>
                    </a:lnTo>
                    <a:lnTo>
                      <a:pt x="168275" y="273049"/>
                    </a:lnTo>
                    <a:lnTo>
                      <a:pt x="0" y="273049"/>
                    </a:lnTo>
                    <a:close/>
                    <a:moveTo>
                      <a:pt x="779462" y="153987"/>
                    </a:moveTo>
                    <a:lnTo>
                      <a:pt x="947737" y="153987"/>
                    </a:lnTo>
                    <a:lnTo>
                      <a:pt x="947737" y="196849"/>
                    </a:lnTo>
                    <a:lnTo>
                      <a:pt x="779462" y="196849"/>
                    </a:lnTo>
                    <a:close/>
                    <a:moveTo>
                      <a:pt x="520700" y="153987"/>
                    </a:moveTo>
                    <a:lnTo>
                      <a:pt x="688975" y="153987"/>
                    </a:lnTo>
                    <a:lnTo>
                      <a:pt x="688975" y="196849"/>
                    </a:lnTo>
                    <a:lnTo>
                      <a:pt x="520700" y="196849"/>
                    </a:lnTo>
                    <a:close/>
                    <a:moveTo>
                      <a:pt x="260350" y="153987"/>
                    </a:moveTo>
                    <a:lnTo>
                      <a:pt x="428625" y="153987"/>
                    </a:lnTo>
                    <a:lnTo>
                      <a:pt x="428625" y="196849"/>
                    </a:lnTo>
                    <a:lnTo>
                      <a:pt x="260350" y="196849"/>
                    </a:lnTo>
                    <a:close/>
                    <a:moveTo>
                      <a:pt x="0" y="153987"/>
                    </a:moveTo>
                    <a:lnTo>
                      <a:pt x="168275" y="153987"/>
                    </a:lnTo>
                    <a:lnTo>
                      <a:pt x="168275" y="196849"/>
                    </a:lnTo>
                    <a:lnTo>
                      <a:pt x="0" y="196849"/>
                    </a:lnTo>
                    <a:close/>
                    <a:moveTo>
                      <a:pt x="779462" y="76200"/>
                    </a:moveTo>
                    <a:lnTo>
                      <a:pt x="947737" y="76200"/>
                    </a:lnTo>
                    <a:lnTo>
                      <a:pt x="947737" y="119062"/>
                    </a:lnTo>
                    <a:lnTo>
                      <a:pt x="779462" y="119062"/>
                    </a:lnTo>
                    <a:close/>
                    <a:moveTo>
                      <a:pt x="520700" y="76200"/>
                    </a:moveTo>
                    <a:lnTo>
                      <a:pt x="688975" y="76200"/>
                    </a:lnTo>
                    <a:lnTo>
                      <a:pt x="688975" y="119062"/>
                    </a:lnTo>
                    <a:lnTo>
                      <a:pt x="520700" y="119062"/>
                    </a:lnTo>
                    <a:close/>
                    <a:moveTo>
                      <a:pt x="260350" y="76200"/>
                    </a:moveTo>
                    <a:lnTo>
                      <a:pt x="428625" y="76200"/>
                    </a:lnTo>
                    <a:lnTo>
                      <a:pt x="428625" y="119062"/>
                    </a:lnTo>
                    <a:lnTo>
                      <a:pt x="260350" y="119062"/>
                    </a:lnTo>
                    <a:close/>
                    <a:moveTo>
                      <a:pt x="0" y="76200"/>
                    </a:moveTo>
                    <a:lnTo>
                      <a:pt x="168275" y="76200"/>
                    </a:lnTo>
                    <a:lnTo>
                      <a:pt x="168275" y="119062"/>
                    </a:lnTo>
                    <a:lnTo>
                      <a:pt x="0" y="119062"/>
                    </a:lnTo>
                    <a:close/>
                    <a:moveTo>
                      <a:pt x="779462" y="0"/>
                    </a:moveTo>
                    <a:lnTo>
                      <a:pt x="947737" y="0"/>
                    </a:lnTo>
                    <a:lnTo>
                      <a:pt x="947737" y="42862"/>
                    </a:lnTo>
                    <a:lnTo>
                      <a:pt x="779462" y="42862"/>
                    </a:lnTo>
                    <a:close/>
                    <a:moveTo>
                      <a:pt x="520700" y="0"/>
                    </a:moveTo>
                    <a:lnTo>
                      <a:pt x="688975" y="0"/>
                    </a:lnTo>
                    <a:lnTo>
                      <a:pt x="688975" y="42862"/>
                    </a:lnTo>
                    <a:lnTo>
                      <a:pt x="520700" y="42862"/>
                    </a:lnTo>
                    <a:close/>
                    <a:moveTo>
                      <a:pt x="260350" y="0"/>
                    </a:moveTo>
                    <a:lnTo>
                      <a:pt x="428625" y="0"/>
                    </a:lnTo>
                    <a:lnTo>
                      <a:pt x="428625" y="42862"/>
                    </a:lnTo>
                    <a:lnTo>
                      <a:pt x="260350" y="42862"/>
                    </a:lnTo>
                    <a:close/>
                    <a:moveTo>
                      <a:pt x="0" y="0"/>
                    </a:moveTo>
                    <a:lnTo>
                      <a:pt x="168275" y="0"/>
                    </a:lnTo>
                    <a:lnTo>
                      <a:pt x="168275" y="42862"/>
                    </a:lnTo>
                    <a:lnTo>
                      <a:pt x="0" y="42862"/>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ja-JP" altLang="en-US"/>
              </a:p>
            </p:txBody>
          </p:sp>
        </p:grpSp>
        <p:sp>
          <p:nvSpPr>
            <p:cNvPr id="28" name="テキスト ボックス 27"/>
            <p:cNvSpPr txBox="1"/>
            <p:nvPr/>
          </p:nvSpPr>
          <p:spPr>
            <a:xfrm>
              <a:off x="11207710" y="5744361"/>
              <a:ext cx="786242" cy="276999"/>
            </a:xfrm>
            <a:prstGeom prst="rect">
              <a:avLst/>
            </a:prstGeom>
            <a:noFill/>
          </p:spPr>
          <p:txBody>
            <a:bodyPr wrap="none" rtlCol="0">
              <a:spAutoFit/>
            </a:bodyPr>
            <a:lstStyle/>
            <a:p>
              <a:pPr algn="ctr"/>
              <a:r>
                <a:rPr lang="en-US" altLang="ja-JP" sz="1200" b="1" dirty="0" smtClean="0">
                  <a:solidFill>
                    <a:srgbClr val="002B62"/>
                  </a:solidFill>
                </a:rPr>
                <a:t>System</a:t>
              </a:r>
              <a:endParaRPr kumimoji="1" lang="ja-JP" altLang="en-US" sz="1200" b="1" dirty="0">
                <a:solidFill>
                  <a:srgbClr val="002B62"/>
                </a:solidFill>
              </a:endParaRPr>
            </a:p>
          </p:txBody>
        </p:sp>
      </p:grpSp>
      <p:pic>
        <p:nvPicPr>
          <p:cNvPr id="30" name="図 29"/>
          <p:cNvPicPr>
            <a:picLocks noChangeAspect="1"/>
          </p:cNvPicPr>
          <p:nvPr/>
        </p:nvPicPr>
        <p:blipFill rotWithShape="1">
          <a:blip r:embed="rId5">
            <a:extLst>
              <a:ext uri="{28A0092B-C50C-407E-A947-70E740481C1C}">
                <a14:useLocalDpi xmlns:a14="http://schemas.microsoft.com/office/drawing/2010/main" val="0"/>
              </a:ext>
            </a:extLst>
          </a:blip>
          <a:srcRect l="8028" t="27703" r="7954" b="27948"/>
          <a:stretch/>
        </p:blipFill>
        <p:spPr>
          <a:xfrm>
            <a:off x="8528097" y="1772550"/>
            <a:ext cx="1899243" cy="288000"/>
          </a:xfrm>
          <a:prstGeom prst="rect">
            <a:avLst/>
          </a:prstGeom>
          <a:effectLst>
            <a:glow rad="38100">
              <a:schemeClr val="bg1"/>
            </a:glow>
          </a:effectLst>
        </p:spPr>
      </p:pic>
      <p:sp>
        <p:nvSpPr>
          <p:cNvPr id="228" name="U ターン矢印 227"/>
          <p:cNvSpPr/>
          <p:nvPr/>
        </p:nvSpPr>
        <p:spPr bwMode="auto">
          <a:xfrm flipV="1">
            <a:off x="11348230" y="3688263"/>
            <a:ext cx="515707" cy="1617927"/>
          </a:xfrm>
          <a:prstGeom prst="uturnArrow">
            <a:avLst>
              <a:gd name="adj1" fmla="val 25000"/>
              <a:gd name="adj2" fmla="val 25000"/>
              <a:gd name="adj3" fmla="val 25000"/>
              <a:gd name="adj4" fmla="val 43750"/>
              <a:gd name="adj5" fmla="val 100000"/>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242" name="グループ化 241"/>
          <p:cNvGrpSpPr/>
          <p:nvPr/>
        </p:nvGrpSpPr>
        <p:grpSpPr>
          <a:xfrm>
            <a:off x="8614445" y="2370688"/>
            <a:ext cx="1080000" cy="1130062"/>
            <a:chOff x="8614445" y="2370948"/>
            <a:chExt cx="1080000" cy="1130062"/>
          </a:xfrm>
        </p:grpSpPr>
        <p:sp>
          <p:nvSpPr>
            <p:cNvPr id="231" name="円柱 230"/>
            <p:cNvSpPr/>
            <p:nvPr/>
          </p:nvSpPr>
          <p:spPr bwMode="auto">
            <a:xfrm>
              <a:off x="8614445" y="2370948"/>
              <a:ext cx="1080000" cy="1130062"/>
            </a:xfrm>
            <a:prstGeom prst="can">
              <a:avLst>
                <a:gd name="adj" fmla="val 22080"/>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2" name="テキスト ボックス 231"/>
            <p:cNvSpPr txBox="1"/>
            <p:nvPr/>
          </p:nvSpPr>
          <p:spPr>
            <a:xfrm>
              <a:off x="8841699" y="2375280"/>
              <a:ext cx="625492" cy="261610"/>
            </a:xfrm>
            <a:prstGeom prst="rect">
              <a:avLst/>
            </a:prstGeom>
            <a:noFill/>
          </p:spPr>
          <p:txBody>
            <a:bodyPr wrap="none" rtlCol="0">
              <a:spAutoFit/>
            </a:bodyPr>
            <a:lstStyle/>
            <a:p>
              <a:r>
                <a:rPr kumimoji="1" lang="en-US" altLang="ja-JP" sz="1050" b="1" dirty="0" smtClean="0">
                  <a:solidFill>
                    <a:srgbClr val="002B62"/>
                  </a:solidFill>
                  <a:effectLst>
                    <a:glow rad="101600">
                      <a:schemeClr val="bg1"/>
                    </a:glow>
                  </a:effectLst>
                </a:rPr>
                <a:t>CMDB</a:t>
              </a:r>
              <a:endParaRPr kumimoji="1" lang="ja-JP" altLang="en-US" sz="1050" b="1" dirty="0">
                <a:solidFill>
                  <a:srgbClr val="002B62"/>
                </a:solidFill>
                <a:effectLst>
                  <a:glow rad="101600">
                    <a:schemeClr val="bg1"/>
                  </a:glow>
                </a:effectLst>
              </a:endParaRPr>
            </a:p>
          </p:txBody>
        </p:sp>
        <p:grpSp>
          <p:nvGrpSpPr>
            <p:cNvPr id="233" name="グループ化 232"/>
            <p:cNvGrpSpPr/>
            <p:nvPr/>
          </p:nvGrpSpPr>
          <p:grpSpPr>
            <a:xfrm>
              <a:off x="8650581" y="2708900"/>
              <a:ext cx="1007728" cy="507462"/>
              <a:chOff x="8797200" y="5013220"/>
              <a:chExt cx="1007728" cy="507462"/>
            </a:xfrm>
          </p:grpSpPr>
          <p:sp>
            <p:nvSpPr>
              <p:cNvPr id="234" name="正方形/長方形 233"/>
              <p:cNvSpPr/>
              <p:nvPr/>
            </p:nvSpPr>
            <p:spPr bwMode="auto">
              <a:xfrm>
                <a:off x="8797200" y="5013220"/>
                <a:ext cx="504000" cy="507462"/>
              </a:xfrm>
              <a:prstGeom prst="rect">
                <a:avLst/>
              </a:prstGeom>
              <a:solidFill>
                <a:schemeClr val="bg1"/>
              </a:solidFill>
              <a:ln w="19050">
                <a:solidFill>
                  <a:srgbClr val="002B62"/>
                </a:solidFill>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altLang="ja-JP" sz="500" b="1" dirty="0">
                    <a:solidFill>
                      <a:srgbClr val="002B62"/>
                    </a:solidFill>
                    <a:latin typeface="+mn-ea"/>
                  </a:rPr>
                  <a:t>Common info for</a:t>
                </a:r>
                <a:br>
                  <a:rPr lang="en-US" altLang="ja-JP" sz="500" b="1" dirty="0">
                    <a:solidFill>
                      <a:srgbClr val="002B62"/>
                    </a:solidFill>
                    <a:latin typeface="+mn-ea"/>
                  </a:rPr>
                </a:br>
                <a:r>
                  <a:rPr lang="en-US" altLang="ja-JP" sz="500" b="1" dirty="0">
                    <a:solidFill>
                      <a:srgbClr val="002B62"/>
                    </a:solidFill>
                    <a:latin typeface="+mn-ea"/>
                  </a:rPr>
                  <a:t>Construction</a:t>
                </a:r>
                <a:br>
                  <a:rPr lang="en-US" altLang="ja-JP" sz="500" b="1" dirty="0">
                    <a:solidFill>
                      <a:srgbClr val="002B62"/>
                    </a:solidFill>
                    <a:latin typeface="+mn-ea"/>
                  </a:rPr>
                </a:br>
                <a:r>
                  <a:rPr lang="en-US" altLang="ja-JP" sz="500" b="1" dirty="0">
                    <a:solidFill>
                      <a:srgbClr val="002B62"/>
                    </a:solidFill>
                    <a:latin typeface="+mn-ea"/>
                  </a:rPr>
                  <a:t>and Operation</a:t>
                </a:r>
                <a:endParaRPr lang="ja-JP" altLang="en-US" sz="500" b="1" dirty="0">
                  <a:solidFill>
                    <a:srgbClr val="002B62"/>
                  </a:solidFill>
                  <a:latin typeface="+mn-ea"/>
                </a:endParaRPr>
              </a:p>
            </p:txBody>
          </p:sp>
          <p:sp>
            <p:nvSpPr>
              <p:cNvPr id="235" name="正方形/長方形 234"/>
              <p:cNvSpPr/>
              <p:nvPr/>
            </p:nvSpPr>
            <p:spPr bwMode="auto">
              <a:xfrm>
                <a:off x="9300928" y="5013220"/>
                <a:ext cx="504000" cy="507462"/>
              </a:xfrm>
              <a:prstGeom prst="rect">
                <a:avLst/>
              </a:prstGeom>
              <a:solidFill>
                <a:schemeClr val="bg1"/>
              </a:solidFill>
              <a:ln w="19050">
                <a:solidFill>
                  <a:srgbClr val="002B62"/>
                </a:solidFill>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altLang="ja-JP" sz="500" b="1" dirty="0">
                    <a:solidFill>
                      <a:srgbClr val="002B62"/>
                    </a:solidFill>
                    <a:latin typeface="+mn-ea"/>
                  </a:rPr>
                  <a:t>Information only used for construction</a:t>
                </a:r>
                <a:endParaRPr lang="ja-JP" altLang="en-US" sz="500" b="1" dirty="0">
                  <a:solidFill>
                    <a:srgbClr val="002B62"/>
                  </a:solidFill>
                  <a:latin typeface="+mn-ea"/>
                </a:endParaRPr>
              </a:p>
            </p:txBody>
          </p:sp>
        </p:grpSp>
      </p:grpSp>
      <p:grpSp>
        <p:nvGrpSpPr>
          <p:cNvPr id="241" name="グループ化 240"/>
          <p:cNvGrpSpPr/>
          <p:nvPr/>
        </p:nvGrpSpPr>
        <p:grpSpPr>
          <a:xfrm>
            <a:off x="9820754" y="2560584"/>
            <a:ext cx="1937428" cy="750270"/>
            <a:chOff x="9820754" y="2748750"/>
            <a:chExt cx="1937428" cy="750270"/>
          </a:xfrm>
        </p:grpSpPr>
        <p:sp>
          <p:nvSpPr>
            <p:cNvPr id="236" name="角丸四角形 235"/>
            <p:cNvSpPr/>
            <p:nvPr/>
          </p:nvSpPr>
          <p:spPr bwMode="auto">
            <a:xfrm>
              <a:off x="9820754" y="2748750"/>
              <a:ext cx="1937428" cy="750270"/>
            </a:xfrm>
            <a:prstGeom prst="roundRect">
              <a:avLst>
                <a:gd name="adj" fmla="val 9956"/>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7" name="テキスト ボックス 236"/>
            <p:cNvSpPr txBox="1"/>
            <p:nvPr/>
          </p:nvSpPr>
          <p:spPr>
            <a:xfrm>
              <a:off x="10319628" y="2780910"/>
              <a:ext cx="939680" cy="253916"/>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Work Flow</a:t>
              </a:r>
              <a:endParaRPr kumimoji="1" lang="ja-JP" altLang="en-US" sz="800" b="1" dirty="0">
                <a:solidFill>
                  <a:srgbClr val="002B62"/>
                </a:solidFill>
                <a:effectLst>
                  <a:glow rad="101600">
                    <a:schemeClr val="bg1"/>
                  </a:glow>
                </a:effectLst>
              </a:endParaRPr>
            </a:p>
          </p:txBody>
        </p:sp>
        <p:pic>
          <p:nvPicPr>
            <p:cNvPr id="238" name="図 2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2867" y="3035438"/>
              <a:ext cx="1853202" cy="393562"/>
            </a:xfrm>
            <a:prstGeom prst="rect">
              <a:avLst/>
            </a:prstGeom>
          </p:spPr>
        </p:pic>
      </p:grpSp>
      <p:sp>
        <p:nvSpPr>
          <p:cNvPr id="240" name="テキスト ボックス 239"/>
          <p:cNvSpPr txBox="1"/>
          <p:nvPr/>
        </p:nvSpPr>
        <p:spPr>
          <a:xfrm>
            <a:off x="11167501" y="4370268"/>
            <a:ext cx="877164" cy="253916"/>
          </a:xfrm>
          <a:prstGeom prst="rect">
            <a:avLst/>
          </a:prstGeom>
          <a:noFill/>
        </p:spPr>
        <p:txBody>
          <a:bodyPr wrap="none" rtlCol="0">
            <a:spAutoFit/>
          </a:bodyPr>
          <a:lstStyle/>
          <a:p>
            <a:pPr algn="ctr"/>
            <a:r>
              <a:rPr kumimoji="1" lang="en-US" altLang="ja-JP" sz="1050" b="1" dirty="0" smtClean="0">
                <a:solidFill>
                  <a:srgbClr val="002B62"/>
                </a:solidFill>
                <a:effectLst>
                  <a:glow rad="101600">
                    <a:schemeClr val="bg1"/>
                  </a:glow>
                </a:effectLst>
              </a:rPr>
              <a:t>Discovery</a:t>
            </a:r>
            <a:endParaRPr kumimoji="1" lang="ja-JP" altLang="en-US" sz="1050" b="1" dirty="0">
              <a:solidFill>
                <a:srgbClr val="002B62"/>
              </a:solidFill>
              <a:effectLst>
                <a:glow rad="101600">
                  <a:schemeClr val="bg1"/>
                </a:glow>
              </a:effectLst>
            </a:endParaRPr>
          </a:p>
        </p:txBody>
      </p:sp>
      <p:sp>
        <p:nvSpPr>
          <p:cNvPr id="245" name="下矢印 244"/>
          <p:cNvSpPr/>
          <p:nvPr/>
        </p:nvSpPr>
        <p:spPr bwMode="auto">
          <a:xfrm>
            <a:off x="10306623" y="3180255"/>
            <a:ext cx="252000" cy="1656000"/>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6" name="テキスト ボックス 245"/>
          <p:cNvSpPr txBox="1"/>
          <p:nvPr/>
        </p:nvSpPr>
        <p:spPr>
          <a:xfrm>
            <a:off x="10190410" y="4054527"/>
            <a:ext cx="484427" cy="253916"/>
          </a:xfrm>
          <a:prstGeom prst="rect">
            <a:avLst/>
          </a:prstGeom>
          <a:noFill/>
        </p:spPr>
        <p:txBody>
          <a:bodyPr wrap="none" rtlCol="0">
            <a:spAutoFit/>
          </a:bodyPr>
          <a:lstStyle/>
          <a:p>
            <a:pPr algn="ctr"/>
            <a:r>
              <a:rPr kumimoji="1" lang="en-US" altLang="ja-JP" sz="1050" b="1" dirty="0" smtClean="0">
                <a:solidFill>
                  <a:srgbClr val="002B62"/>
                </a:solidFill>
                <a:effectLst>
                  <a:glow rad="101600">
                    <a:schemeClr val="bg1"/>
                  </a:glow>
                </a:effectLst>
              </a:rPr>
              <a:t>Kick</a:t>
            </a:r>
            <a:endParaRPr kumimoji="1" lang="ja-JP" altLang="en-US" sz="1050" b="1" dirty="0">
              <a:solidFill>
                <a:srgbClr val="002B62"/>
              </a:solidFill>
              <a:effectLst>
                <a:glow rad="101600">
                  <a:schemeClr val="bg1"/>
                </a:glow>
              </a:effectLst>
            </a:endParaRPr>
          </a:p>
        </p:txBody>
      </p:sp>
      <p:sp>
        <p:nvSpPr>
          <p:cNvPr id="247" name="下矢印 246"/>
          <p:cNvSpPr/>
          <p:nvPr/>
        </p:nvSpPr>
        <p:spPr bwMode="auto">
          <a:xfrm>
            <a:off x="8782686" y="3180554"/>
            <a:ext cx="252000" cy="2348323"/>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8" name="テキスト ボックス 247"/>
          <p:cNvSpPr txBox="1"/>
          <p:nvPr/>
        </p:nvSpPr>
        <p:spPr>
          <a:xfrm>
            <a:off x="8418811" y="4054527"/>
            <a:ext cx="979755" cy="253916"/>
          </a:xfrm>
          <a:prstGeom prst="rect">
            <a:avLst/>
          </a:prstGeom>
          <a:noFill/>
        </p:spPr>
        <p:txBody>
          <a:bodyPr wrap="none" rtlCol="0">
            <a:spAutoFit/>
          </a:bodyPr>
          <a:lstStyle/>
          <a:p>
            <a:pPr algn="ctr"/>
            <a:r>
              <a:rPr kumimoji="1" lang="en-US" altLang="ja-JP" sz="1050" b="1" dirty="0" smtClean="0">
                <a:solidFill>
                  <a:srgbClr val="002B62"/>
                </a:solidFill>
                <a:effectLst>
                  <a:glow rad="101600">
                    <a:schemeClr val="bg1"/>
                  </a:glow>
                </a:effectLst>
              </a:rPr>
              <a:t>Replication</a:t>
            </a:r>
            <a:endParaRPr kumimoji="1" lang="ja-JP" altLang="en-US" sz="1050" b="1" dirty="0">
              <a:solidFill>
                <a:srgbClr val="002B62"/>
              </a:solidFill>
              <a:effectLst>
                <a:glow rad="101600">
                  <a:schemeClr val="bg1"/>
                </a:glow>
              </a:effectLst>
            </a:endParaRPr>
          </a:p>
        </p:txBody>
      </p:sp>
      <p:sp>
        <p:nvSpPr>
          <p:cNvPr id="249" name="下矢印 248"/>
          <p:cNvSpPr/>
          <p:nvPr/>
        </p:nvSpPr>
        <p:spPr bwMode="auto">
          <a:xfrm rot="16200000">
            <a:off x="10850145" y="5172276"/>
            <a:ext cx="135634" cy="581497"/>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0" name="下矢印 249"/>
          <p:cNvSpPr/>
          <p:nvPr/>
        </p:nvSpPr>
        <p:spPr bwMode="auto">
          <a:xfrm rot="16200000">
            <a:off x="10853376" y="5368782"/>
            <a:ext cx="135634" cy="581497"/>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1" name="下矢印 250"/>
          <p:cNvSpPr/>
          <p:nvPr/>
        </p:nvSpPr>
        <p:spPr bwMode="auto">
          <a:xfrm rot="16200000">
            <a:off x="10847409" y="5568955"/>
            <a:ext cx="135634" cy="581497"/>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3" name="U ターン矢印 252"/>
          <p:cNvSpPr/>
          <p:nvPr/>
        </p:nvSpPr>
        <p:spPr bwMode="auto">
          <a:xfrm rot="5400000" flipV="1">
            <a:off x="9744501" y="5575053"/>
            <a:ext cx="214937" cy="288000"/>
          </a:xfrm>
          <a:prstGeom prst="uturnArrow">
            <a:avLst>
              <a:gd name="adj1" fmla="val 25000"/>
              <a:gd name="adj2" fmla="val 25000"/>
              <a:gd name="adj3" fmla="val 25000"/>
              <a:gd name="adj4" fmla="val 43750"/>
              <a:gd name="adj5" fmla="val 100000"/>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4" name="正方形/長方形 303"/>
          <p:cNvSpPr/>
          <p:nvPr/>
        </p:nvSpPr>
        <p:spPr bwMode="auto">
          <a:xfrm>
            <a:off x="4382641" y="1700760"/>
            <a:ext cx="3420000" cy="1872000"/>
          </a:xfrm>
          <a:prstGeom prst="rect">
            <a:avLst/>
          </a:prstGeom>
          <a:solidFill>
            <a:srgbClr val="BED8CE"/>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pic>
        <p:nvPicPr>
          <p:cNvPr id="305" name="図 304"/>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4430548" y="1862496"/>
            <a:ext cx="3264225" cy="1652514"/>
          </a:xfrm>
          <a:prstGeom prst="rect">
            <a:avLst/>
          </a:prstGeom>
          <a:effectLst>
            <a:softEdge rad="0"/>
          </a:effectLst>
        </p:spPr>
      </p:pic>
      <p:sp>
        <p:nvSpPr>
          <p:cNvPr id="306" name="正方形/長方形 305"/>
          <p:cNvSpPr/>
          <p:nvPr/>
        </p:nvSpPr>
        <p:spPr bwMode="auto">
          <a:xfrm>
            <a:off x="4382313" y="4581140"/>
            <a:ext cx="2520000" cy="1800000"/>
          </a:xfrm>
          <a:prstGeom prst="rect">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pic>
        <p:nvPicPr>
          <p:cNvPr id="307" name="図 30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080" y="4653150"/>
            <a:ext cx="1153920" cy="288000"/>
          </a:xfrm>
          <a:prstGeom prst="rect">
            <a:avLst/>
          </a:prstGeom>
        </p:spPr>
      </p:pic>
      <p:sp>
        <p:nvSpPr>
          <p:cNvPr id="308" name="角丸四角形 307"/>
          <p:cNvSpPr/>
          <p:nvPr/>
        </p:nvSpPr>
        <p:spPr bwMode="auto">
          <a:xfrm>
            <a:off x="5935232" y="4797370"/>
            <a:ext cx="812475" cy="1440000"/>
          </a:xfrm>
          <a:prstGeom prst="roundRect">
            <a:avLst>
              <a:gd name="adj" fmla="val 9956"/>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9" name="テキスト ボックス 308"/>
          <p:cNvSpPr txBox="1"/>
          <p:nvPr/>
        </p:nvSpPr>
        <p:spPr>
          <a:xfrm>
            <a:off x="5872431" y="4793693"/>
            <a:ext cx="938077" cy="415498"/>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Conductor</a:t>
            </a:r>
            <a:br>
              <a:rPr lang="en-US" altLang="ja-JP" sz="1050" b="1" dirty="0" smtClean="0">
                <a:solidFill>
                  <a:srgbClr val="002B62"/>
                </a:solidFill>
                <a:effectLst>
                  <a:glow rad="101600">
                    <a:schemeClr val="bg1"/>
                  </a:glow>
                </a:effectLst>
              </a:rPr>
            </a:br>
            <a:r>
              <a:rPr lang="en-US" altLang="ja-JP" sz="1050" b="1" dirty="0" smtClean="0">
                <a:solidFill>
                  <a:srgbClr val="002B62"/>
                </a:solidFill>
                <a:effectLst>
                  <a:glow rad="101600">
                    <a:schemeClr val="bg1"/>
                  </a:glow>
                </a:effectLst>
              </a:rPr>
              <a:t>(Job Flow)</a:t>
            </a:r>
            <a:endParaRPr kumimoji="1" lang="ja-JP" altLang="en-US" sz="800" b="1" dirty="0">
              <a:solidFill>
                <a:srgbClr val="002B62"/>
              </a:solidFill>
              <a:effectLst>
                <a:glow rad="101600">
                  <a:schemeClr val="bg1"/>
                </a:glow>
              </a:effectLst>
            </a:endParaRPr>
          </a:p>
        </p:txBody>
      </p:sp>
      <p:sp>
        <p:nvSpPr>
          <p:cNvPr id="310" name="円柱 309"/>
          <p:cNvSpPr/>
          <p:nvPr/>
        </p:nvSpPr>
        <p:spPr bwMode="auto">
          <a:xfrm>
            <a:off x="4524454" y="5107308"/>
            <a:ext cx="1080000" cy="1130062"/>
          </a:xfrm>
          <a:prstGeom prst="can">
            <a:avLst>
              <a:gd name="adj" fmla="val 22080"/>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1" name="テキスト ボックス 310"/>
          <p:cNvSpPr txBox="1"/>
          <p:nvPr/>
        </p:nvSpPr>
        <p:spPr>
          <a:xfrm>
            <a:off x="4751708" y="5111640"/>
            <a:ext cx="625492" cy="261610"/>
          </a:xfrm>
          <a:prstGeom prst="rect">
            <a:avLst/>
          </a:prstGeom>
          <a:noFill/>
        </p:spPr>
        <p:txBody>
          <a:bodyPr wrap="none" rtlCol="0">
            <a:spAutoFit/>
          </a:bodyPr>
          <a:lstStyle/>
          <a:p>
            <a:r>
              <a:rPr kumimoji="1" lang="en-US" altLang="ja-JP" sz="1050" b="1" dirty="0" smtClean="0">
                <a:solidFill>
                  <a:srgbClr val="002B62"/>
                </a:solidFill>
                <a:effectLst>
                  <a:glow rad="101600">
                    <a:schemeClr val="bg1"/>
                  </a:glow>
                </a:effectLst>
              </a:rPr>
              <a:t>CMDB</a:t>
            </a:r>
            <a:endParaRPr kumimoji="1" lang="ja-JP" altLang="en-US" sz="1050" b="1" dirty="0">
              <a:solidFill>
                <a:srgbClr val="002B62"/>
              </a:solidFill>
              <a:effectLst>
                <a:glow rad="101600">
                  <a:schemeClr val="bg1"/>
                </a:glow>
              </a:effectLst>
            </a:endParaRPr>
          </a:p>
        </p:txBody>
      </p:sp>
      <p:grpSp>
        <p:nvGrpSpPr>
          <p:cNvPr id="312" name="グループ化 311"/>
          <p:cNvGrpSpPr/>
          <p:nvPr/>
        </p:nvGrpSpPr>
        <p:grpSpPr>
          <a:xfrm>
            <a:off x="4560590" y="5445260"/>
            <a:ext cx="1007728" cy="507462"/>
            <a:chOff x="8797200" y="5013220"/>
            <a:chExt cx="1007728" cy="507462"/>
          </a:xfrm>
        </p:grpSpPr>
        <p:sp>
          <p:nvSpPr>
            <p:cNvPr id="350" name="正方形/長方形 349"/>
            <p:cNvSpPr/>
            <p:nvPr/>
          </p:nvSpPr>
          <p:spPr bwMode="auto">
            <a:xfrm>
              <a:off x="8797200" y="5013220"/>
              <a:ext cx="504000" cy="507462"/>
            </a:xfrm>
            <a:prstGeom prst="rect">
              <a:avLst/>
            </a:prstGeom>
            <a:solidFill>
              <a:schemeClr val="bg1"/>
            </a:solidFill>
            <a:ln w="19050">
              <a:solidFill>
                <a:srgbClr val="002B62"/>
              </a:solidFill>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altLang="ja-JP" sz="500" b="1" dirty="0">
                  <a:solidFill>
                    <a:srgbClr val="002B62"/>
                  </a:solidFill>
                  <a:latin typeface="+mn-ea"/>
                </a:rPr>
                <a:t>Common info for</a:t>
              </a:r>
              <a:br>
                <a:rPr lang="en-US" altLang="ja-JP" sz="500" b="1" dirty="0">
                  <a:solidFill>
                    <a:srgbClr val="002B62"/>
                  </a:solidFill>
                  <a:latin typeface="+mn-ea"/>
                </a:rPr>
              </a:br>
              <a:r>
                <a:rPr lang="en-US" altLang="ja-JP" sz="500" b="1" dirty="0">
                  <a:solidFill>
                    <a:srgbClr val="002B62"/>
                  </a:solidFill>
                  <a:latin typeface="+mn-ea"/>
                </a:rPr>
                <a:t>Construction</a:t>
              </a:r>
              <a:br>
                <a:rPr lang="en-US" altLang="ja-JP" sz="500" b="1" dirty="0">
                  <a:solidFill>
                    <a:srgbClr val="002B62"/>
                  </a:solidFill>
                  <a:latin typeface="+mn-ea"/>
                </a:rPr>
              </a:br>
              <a:r>
                <a:rPr lang="en-US" altLang="ja-JP" sz="500" b="1" dirty="0">
                  <a:solidFill>
                    <a:srgbClr val="002B62"/>
                  </a:solidFill>
                  <a:latin typeface="+mn-ea"/>
                </a:rPr>
                <a:t>and Operation</a:t>
              </a:r>
              <a:endParaRPr lang="ja-JP" altLang="en-US" sz="500" b="1" dirty="0">
                <a:solidFill>
                  <a:srgbClr val="002B62"/>
                </a:solidFill>
                <a:latin typeface="+mn-ea"/>
              </a:endParaRPr>
            </a:p>
          </p:txBody>
        </p:sp>
        <p:sp>
          <p:nvSpPr>
            <p:cNvPr id="351" name="正方形/長方形 350"/>
            <p:cNvSpPr/>
            <p:nvPr/>
          </p:nvSpPr>
          <p:spPr bwMode="auto">
            <a:xfrm>
              <a:off x="9300928" y="5013220"/>
              <a:ext cx="504000" cy="507462"/>
            </a:xfrm>
            <a:prstGeom prst="rect">
              <a:avLst/>
            </a:prstGeom>
            <a:solidFill>
              <a:schemeClr val="bg1"/>
            </a:solidFill>
            <a:ln w="19050">
              <a:solidFill>
                <a:srgbClr val="002B62"/>
              </a:solidFill>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altLang="ja-JP" sz="500" b="1" dirty="0">
                  <a:solidFill>
                    <a:srgbClr val="002B62"/>
                  </a:solidFill>
                  <a:latin typeface="+mn-ea"/>
                </a:rPr>
                <a:t>Information only used for construction</a:t>
              </a:r>
              <a:endParaRPr lang="ja-JP" altLang="en-US" sz="500" b="1" dirty="0">
                <a:solidFill>
                  <a:srgbClr val="002B62"/>
                </a:solidFill>
                <a:latin typeface="+mn-ea"/>
              </a:endParaRPr>
            </a:p>
          </p:txBody>
        </p:sp>
      </p:grpSp>
      <p:grpSp>
        <p:nvGrpSpPr>
          <p:cNvPr id="313" name="グループ化 312"/>
          <p:cNvGrpSpPr/>
          <p:nvPr/>
        </p:nvGrpSpPr>
        <p:grpSpPr>
          <a:xfrm>
            <a:off x="6115285" y="5157220"/>
            <a:ext cx="452368" cy="1017063"/>
            <a:chOff x="10102432" y="5170582"/>
            <a:chExt cx="452368" cy="1017063"/>
          </a:xfrm>
        </p:grpSpPr>
        <p:grpSp>
          <p:nvGrpSpPr>
            <p:cNvPr id="340" name="グループ化 339"/>
            <p:cNvGrpSpPr/>
            <p:nvPr/>
          </p:nvGrpSpPr>
          <p:grpSpPr>
            <a:xfrm>
              <a:off x="10132889" y="5972203"/>
              <a:ext cx="391454" cy="215442"/>
              <a:chOff x="3599384" y="5842169"/>
              <a:chExt cx="785717" cy="339994"/>
            </a:xfrm>
          </p:grpSpPr>
          <p:sp>
            <p:nvSpPr>
              <p:cNvPr id="348" name="フローチャート: 論理積ゲート 347"/>
              <p:cNvSpPr/>
              <p:nvPr/>
            </p:nvSpPr>
            <p:spPr bwMode="auto">
              <a:xfrm rot="5400000">
                <a:off x="3878618" y="5737747"/>
                <a:ext cx="227251"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9" name="テキスト ボックス 348"/>
              <p:cNvSpPr txBox="1"/>
              <p:nvPr/>
            </p:nvSpPr>
            <p:spPr>
              <a:xfrm>
                <a:off x="3599384" y="5842169"/>
                <a:ext cx="785717" cy="339994"/>
              </a:xfrm>
              <a:prstGeom prst="rect">
                <a:avLst/>
              </a:prstGeom>
              <a:noFill/>
            </p:spPr>
            <p:txBody>
              <a:bodyPr wrap="none" rtlCol="0">
                <a:spAutoFit/>
              </a:bodyPr>
              <a:lstStyle/>
              <a:p>
                <a:pPr algn="ctr"/>
                <a:r>
                  <a:rPr kumimoji="1" lang="en-US" altLang="ja-JP" sz="800" b="1" dirty="0" smtClean="0">
                    <a:solidFill>
                      <a:srgbClr val="002B62"/>
                    </a:solidFill>
                    <a:effectLst>
                      <a:glow rad="63500">
                        <a:schemeClr val="bg1"/>
                      </a:glow>
                    </a:effectLst>
                  </a:rPr>
                  <a:t>End</a:t>
                </a:r>
                <a:endParaRPr kumimoji="1" lang="ja-JP" altLang="en-US" sz="800" b="1" dirty="0">
                  <a:solidFill>
                    <a:srgbClr val="002B62"/>
                  </a:solidFill>
                  <a:effectLst>
                    <a:glow rad="63500">
                      <a:schemeClr val="bg1"/>
                    </a:glow>
                  </a:effectLst>
                </a:endParaRPr>
              </a:p>
            </p:txBody>
          </p:sp>
        </p:grpSp>
        <p:cxnSp>
          <p:nvCxnSpPr>
            <p:cNvPr id="341" name="直線コネクタ 340"/>
            <p:cNvCxnSpPr>
              <a:endCxn id="348" idx="1"/>
            </p:cNvCxnSpPr>
            <p:nvPr/>
          </p:nvCxnSpPr>
          <p:spPr bwMode="auto">
            <a:xfrm flipH="1">
              <a:off x="10328616" y="5319553"/>
              <a:ext cx="1" cy="682931"/>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42" name="楕円 341"/>
            <p:cNvSpPr/>
            <p:nvPr/>
          </p:nvSpPr>
          <p:spPr bwMode="auto">
            <a:xfrm>
              <a:off x="10184616" y="5398240"/>
              <a:ext cx="288000" cy="144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sp>
          <p:nvSpPr>
            <p:cNvPr id="343" name="楕円 342"/>
            <p:cNvSpPr/>
            <p:nvPr/>
          </p:nvSpPr>
          <p:spPr bwMode="auto">
            <a:xfrm>
              <a:off x="10184616" y="5599653"/>
              <a:ext cx="288000" cy="144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grpSp>
          <p:nvGrpSpPr>
            <p:cNvPr id="344" name="グループ化 343"/>
            <p:cNvGrpSpPr/>
            <p:nvPr/>
          </p:nvGrpSpPr>
          <p:grpSpPr>
            <a:xfrm rot="10800000">
              <a:off x="10102432" y="5170582"/>
              <a:ext cx="452368" cy="169932"/>
              <a:chOff x="3538251" y="5889912"/>
              <a:chExt cx="907983" cy="364938"/>
            </a:xfrm>
          </p:grpSpPr>
          <p:sp>
            <p:nvSpPr>
              <p:cNvPr id="346" name="フローチャート: 論理積ゲート 345"/>
              <p:cNvSpPr/>
              <p:nvPr/>
            </p:nvSpPr>
            <p:spPr bwMode="auto">
              <a:xfrm rot="5400000">
                <a:off x="3821806" y="5794538"/>
                <a:ext cx="340872"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7" name="テキスト ボックス 346"/>
              <p:cNvSpPr txBox="1"/>
              <p:nvPr/>
            </p:nvSpPr>
            <p:spPr>
              <a:xfrm rot="10800000">
                <a:off x="3538251" y="5914854"/>
                <a:ext cx="907983" cy="339996"/>
              </a:xfrm>
              <a:prstGeom prst="rect">
                <a:avLst/>
              </a:prstGeom>
              <a:noFill/>
            </p:spPr>
            <p:txBody>
              <a:bodyPr wrap="none" rtlCol="0">
                <a:spAutoFit/>
              </a:bodyPr>
              <a:lstStyle/>
              <a:p>
                <a:pPr algn="ctr"/>
                <a:r>
                  <a:rPr kumimoji="1" lang="en-US" altLang="ja-JP" sz="800" b="1" dirty="0" smtClean="0">
                    <a:solidFill>
                      <a:srgbClr val="002B62"/>
                    </a:solidFill>
                    <a:effectLst>
                      <a:glow rad="63500">
                        <a:schemeClr val="bg1"/>
                      </a:glow>
                    </a:effectLst>
                  </a:rPr>
                  <a:t>Start</a:t>
                </a:r>
                <a:endParaRPr kumimoji="1" lang="ja-JP" altLang="en-US" sz="800" b="1" dirty="0">
                  <a:solidFill>
                    <a:srgbClr val="002B62"/>
                  </a:solidFill>
                  <a:effectLst>
                    <a:glow rad="63500">
                      <a:schemeClr val="bg1"/>
                    </a:glow>
                  </a:effectLst>
                </a:endParaRPr>
              </a:p>
            </p:txBody>
          </p:sp>
        </p:grpSp>
        <p:sp>
          <p:nvSpPr>
            <p:cNvPr id="345" name="楕円 344"/>
            <p:cNvSpPr/>
            <p:nvPr/>
          </p:nvSpPr>
          <p:spPr bwMode="auto">
            <a:xfrm>
              <a:off x="10184616" y="5801066"/>
              <a:ext cx="288000" cy="144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grpSp>
      <p:grpSp>
        <p:nvGrpSpPr>
          <p:cNvPr id="314" name="グループ化 313"/>
          <p:cNvGrpSpPr/>
          <p:nvPr/>
        </p:nvGrpSpPr>
        <p:grpSpPr>
          <a:xfrm>
            <a:off x="7122945" y="5440368"/>
            <a:ext cx="786242" cy="724752"/>
            <a:chOff x="11207709" y="5296608"/>
            <a:chExt cx="786242" cy="724752"/>
          </a:xfrm>
          <a:effectLst>
            <a:glow rad="38100">
              <a:schemeClr val="bg1"/>
            </a:glow>
          </a:effectLst>
        </p:grpSpPr>
        <p:grpSp>
          <p:nvGrpSpPr>
            <p:cNvPr id="336" name="グループ化 335"/>
            <p:cNvGrpSpPr>
              <a:grpSpLocks noChangeAspect="1"/>
            </p:cNvGrpSpPr>
            <p:nvPr/>
          </p:nvGrpSpPr>
          <p:grpSpPr bwMode="gray">
            <a:xfrm>
              <a:off x="11240986" y="5296608"/>
              <a:ext cx="719688" cy="468000"/>
              <a:chOff x="6257925" y="989013"/>
              <a:chExt cx="1389063" cy="903287"/>
            </a:xfrm>
          </p:grpSpPr>
          <p:sp>
            <p:nvSpPr>
              <p:cNvPr id="338" name="フリーフォーム 337"/>
              <p:cNvSpPr>
                <a:spLocks noChangeAspect="1"/>
              </p:cNvSpPr>
              <p:nvPr/>
            </p:nvSpPr>
            <p:spPr bwMode="gray">
              <a:xfrm>
                <a:off x="6257925" y="989013"/>
                <a:ext cx="1389063" cy="903287"/>
              </a:xfrm>
              <a:custGeom>
                <a:avLst/>
                <a:gdLst>
                  <a:gd name="connsiteX0" fmla="*/ 807857 w 1389063"/>
                  <a:gd name="connsiteY0" fmla="*/ 304800 h 903287"/>
                  <a:gd name="connsiteX1" fmla="*/ 1022351 w 1389063"/>
                  <a:gd name="connsiteY1" fmla="*/ 304800 h 903287"/>
                  <a:gd name="connsiteX2" fmla="*/ 1022351 w 1389063"/>
                  <a:gd name="connsiteY2" fmla="*/ 875022 h 903287"/>
                  <a:gd name="connsiteX3" fmla="*/ 994266 w 1389063"/>
                  <a:gd name="connsiteY3" fmla="*/ 903287 h 903287"/>
                  <a:gd name="connsiteX4" fmla="*/ 807857 w 1389063"/>
                  <a:gd name="connsiteY4" fmla="*/ 903287 h 903287"/>
                  <a:gd name="connsiteX5" fmla="*/ 779463 w 1389063"/>
                  <a:gd name="connsiteY5" fmla="*/ 875022 h 903287"/>
                  <a:gd name="connsiteX6" fmla="*/ 779463 w 1389063"/>
                  <a:gd name="connsiteY6" fmla="*/ 333065 h 903287"/>
                  <a:gd name="connsiteX7" fmla="*/ 807857 w 1389063"/>
                  <a:gd name="connsiteY7" fmla="*/ 304800 h 903287"/>
                  <a:gd name="connsiteX8" fmla="*/ 548602 w 1389063"/>
                  <a:gd name="connsiteY8" fmla="*/ 304800 h 903287"/>
                  <a:gd name="connsiteX9" fmla="*/ 762000 w 1389063"/>
                  <a:gd name="connsiteY9" fmla="*/ 304800 h 903287"/>
                  <a:gd name="connsiteX10" fmla="*/ 762000 w 1389063"/>
                  <a:gd name="connsiteY10" fmla="*/ 875022 h 903287"/>
                  <a:gd name="connsiteX11" fmla="*/ 734099 w 1389063"/>
                  <a:gd name="connsiteY11" fmla="*/ 903287 h 903287"/>
                  <a:gd name="connsiteX12" fmla="*/ 548602 w 1389063"/>
                  <a:gd name="connsiteY12" fmla="*/ 903287 h 903287"/>
                  <a:gd name="connsiteX13" fmla="*/ 520700 w 1389063"/>
                  <a:gd name="connsiteY13" fmla="*/ 875022 h 903287"/>
                  <a:gd name="connsiteX14" fmla="*/ 520700 w 1389063"/>
                  <a:gd name="connsiteY14" fmla="*/ 333065 h 903287"/>
                  <a:gd name="connsiteX15" fmla="*/ 548602 w 1389063"/>
                  <a:gd name="connsiteY15" fmla="*/ 304800 h 903287"/>
                  <a:gd name="connsiteX16" fmla="*/ 290146 w 1389063"/>
                  <a:gd name="connsiteY16" fmla="*/ 304800 h 903287"/>
                  <a:gd name="connsiteX17" fmla="*/ 503238 w 1389063"/>
                  <a:gd name="connsiteY17" fmla="*/ 304800 h 903287"/>
                  <a:gd name="connsiteX18" fmla="*/ 503238 w 1389063"/>
                  <a:gd name="connsiteY18" fmla="*/ 875022 h 903287"/>
                  <a:gd name="connsiteX19" fmla="*/ 475337 w 1389063"/>
                  <a:gd name="connsiteY19" fmla="*/ 903287 h 903287"/>
                  <a:gd name="connsiteX20" fmla="*/ 290146 w 1389063"/>
                  <a:gd name="connsiteY20" fmla="*/ 903287 h 903287"/>
                  <a:gd name="connsiteX21" fmla="*/ 261938 w 1389063"/>
                  <a:gd name="connsiteY21" fmla="*/ 875022 h 903287"/>
                  <a:gd name="connsiteX22" fmla="*/ 261938 w 1389063"/>
                  <a:gd name="connsiteY22" fmla="*/ 333065 h 903287"/>
                  <a:gd name="connsiteX23" fmla="*/ 290146 w 1389063"/>
                  <a:gd name="connsiteY23" fmla="*/ 304800 h 903287"/>
                  <a:gd name="connsiteX24" fmla="*/ 28357 w 1389063"/>
                  <a:gd name="connsiteY24" fmla="*/ 304800 h 903287"/>
                  <a:gd name="connsiteX25" fmla="*/ 242888 w 1389063"/>
                  <a:gd name="connsiteY25" fmla="*/ 304800 h 903287"/>
                  <a:gd name="connsiteX26" fmla="*/ 242888 w 1389063"/>
                  <a:gd name="connsiteY26" fmla="*/ 875022 h 903287"/>
                  <a:gd name="connsiteX27" fmla="*/ 214530 w 1389063"/>
                  <a:gd name="connsiteY27" fmla="*/ 903287 h 903287"/>
                  <a:gd name="connsiteX28" fmla="*/ 28357 w 1389063"/>
                  <a:gd name="connsiteY28" fmla="*/ 903287 h 903287"/>
                  <a:gd name="connsiteX29" fmla="*/ 0 w 1389063"/>
                  <a:gd name="connsiteY29" fmla="*/ 875022 h 903287"/>
                  <a:gd name="connsiteX30" fmla="*/ 0 w 1389063"/>
                  <a:gd name="connsiteY30" fmla="*/ 333065 h 903287"/>
                  <a:gd name="connsiteX31" fmla="*/ 28357 w 1389063"/>
                  <a:gd name="connsiteY31" fmla="*/ 304800 h 903287"/>
                  <a:gd name="connsiteX32" fmla="*/ 1171809 w 1389063"/>
                  <a:gd name="connsiteY32" fmla="*/ 196850 h 903287"/>
                  <a:gd name="connsiteX33" fmla="*/ 1177925 w 1389063"/>
                  <a:gd name="connsiteY33" fmla="*/ 206081 h 903287"/>
                  <a:gd name="connsiteX34" fmla="*/ 1177925 w 1389063"/>
                  <a:gd name="connsiteY34" fmla="*/ 769753 h 903287"/>
                  <a:gd name="connsiteX35" fmla="*/ 1165082 w 1389063"/>
                  <a:gd name="connsiteY35" fmla="*/ 796214 h 903287"/>
                  <a:gd name="connsiteX36" fmla="*/ 1028700 w 1389063"/>
                  <a:gd name="connsiteY36" fmla="*/ 903287 h 903287"/>
                  <a:gd name="connsiteX37" fmla="*/ 1038791 w 1389063"/>
                  <a:gd name="connsiteY37" fmla="*/ 874980 h 903287"/>
                  <a:gd name="connsiteX38" fmla="*/ 1038791 w 1389063"/>
                  <a:gd name="connsiteY38" fmla="*/ 303923 h 903287"/>
                  <a:gd name="connsiteX39" fmla="*/ 1038791 w 1389063"/>
                  <a:gd name="connsiteY39" fmla="*/ 298693 h 903287"/>
                  <a:gd name="connsiteX40" fmla="*/ 1165082 w 1389063"/>
                  <a:gd name="connsiteY40" fmla="*/ 199619 h 903287"/>
                  <a:gd name="connsiteX41" fmla="*/ 1171809 w 1389063"/>
                  <a:gd name="connsiteY41" fmla="*/ 196850 h 903287"/>
                  <a:gd name="connsiteX42" fmla="*/ 952918 w 1389063"/>
                  <a:gd name="connsiteY42" fmla="*/ 188912 h 903287"/>
                  <a:gd name="connsiteX43" fmla="*/ 1154113 w 1389063"/>
                  <a:gd name="connsiteY43" fmla="*/ 188912 h 903287"/>
                  <a:gd name="connsiteX44" fmla="*/ 1026331 w 1389063"/>
                  <a:gd name="connsiteY44" fmla="*/ 288616 h 903287"/>
                  <a:gd name="connsiteX45" fmla="*/ 1022031 w 1389063"/>
                  <a:gd name="connsiteY45" fmla="*/ 288616 h 903287"/>
                  <a:gd name="connsiteX46" fmla="*/ 808549 w 1389063"/>
                  <a:gd name="connsiteY46" fmla="*/ 288616 h 903287"/>
                  <a:gd name="connsiteX47" fmla="*/ 804863 w 1389063"/>
                  <a:gd name="connsiteY47" fmla="*/ 288924 h 903287"/>
                  <a:gd name="connsiteX48" fmla="*/ 923430 w 1389063"/>
                  <a:gd name="connsiteY48" fmla="*/ 198759 h 903287"/>
                  <a:gd name="connsiteX49" fmla="*/ 952918 w 1389063"/>
                  <a:gd name="connsiteY49" fmla="*/ 188912 h 903287"/>
                  <a:gd name="connsiteX50" fmla="*/ 693241 w 1389063"/>
                  <a:gd name="connsiteY50" fmla="*/ 188912 h 903287"/>
                  <a:gd name="connsiteX51" fmla="*/ 895351 w 1389063"/>
                  <a:gd name="connsiteY51" fmla="*/ 188912 h 903287"/>
                  <a:gd name="connsiteX52" fmla="*/ 766988 w 1389063"/>
                  <a:gd name="connsiteY52" fmla="*/ 288616 h 903287"/>
                  <a:gd name="connsiteX53" fmla="*/ 762668 w 1389063"/>
                  <a:gd name="connsiteY53" fmla="*/ 288616 h 903287"/>
                  <a:gd name="connsiteX54" fmla="*/ 547907 w 1389063"/>
                  <a:gd name="connsiteY54" fmla="*/ 288616 h 903287"/>
                  <a:gd name="connsiteX55" fmla="*/ 544513 w 1389063"/>
                  <a:gd name="connsiteY55" fmla="*/ 288924 h 903287"/>
                  <a:gd name="connsiteX56" fmla="*/ 663619 w 1389063"/>
                  <a:gd name="connsiteY56" fmla="*/ 198759 h 903287"/>
                  <a:gd name="connsiteX57" fmla="*/ 693241 w 1389063"/>
                  <a:gd name="connsiteY57" fmla="*/ 188912 h 903287"/>
                  <a:gd name="connsiteX58" fmla="*/ 434478 w 1389063"/>
                  <a:gd name="connsiteY58" fmla="*/ 188912 h 903287"/>
                  <a:gd name="connsiteX59" fmla="*/ 636588 w 1389063"/>
                  <a:gd name="connsiteY59" fmla="*/ 188912 h 903287"/>
                  <a:gd name="connsiteX60" fmla="*/ 508225 w 1389063"/>
                  <a:gd name="connsiteY60" fmla="*/ 288616 h 903287"/>
                  <a:gd name="connsiteX61" fmla="*/ 503905 w 1389063"/>
                  <a:gd name="connsiteY61" fmla="*/ 288616 h 903287"/>
                  <a:gd name="connsiteX62" fmla="*/ 289453 w 1389063"/>
                  <a:gd name="connsiteY62" fmla="*/ 288616 h 903287"/>
                  <a:gd name="connsiteX63" fmla="*/ 285750 w 1389063"/>
                  <a:gd name="connsiteY63" fmla="*/ 288924 h 903287"/>
                  <a:gd name="connsiteX64" fmla="*/ 404856 w 1389063"/>
                  <a:gd name="connsiteY64" fmla="*/ 198759 h 903287"/>
                  <a:gd name="connsiteX65" fmla="*/ 434478 w 1389063"/>
                  <a:gd name="connsiteY65" fmla="*/ 188912 h 903287"/>
                  <a:gd name="connsiteX66" fmla="*/ 173455 w 1389063"/>
                  <a:gd name="connsiteY66" fmla="*/ 188912 h 903287"/>
                  <a:gd name="connsiteX67" fmla="*/ 374650 w 1389063"/>
                  <a:gd name="connsiteY67" fmla="*/ 188912 h 903287"/>
                  <a:gd name="connsiteX68" fmla="*/ 246868 w 1389063"/>
                  <a:gd name="connsiteY68" fmla="*/ 288616 h 903287"/>
                  <a:gd name="connsiteX69" fmla="*/ 242875 w 1389063"/>
                  <a:gd name="connsiteY69" fmla="*/ 288616 h 903287"/>
                  <a:gd name="connsiteX70" fmla="*/ 29086 w 1389063"/>
                  <a:gd name="connsiteY70" fmla="*/ 288616 h 903287"/>
                  <a:gd name="connsiteX71" fmla="*/ 25400 w 1389063"/>
                  <a:gd name="connsiteY71" fmla="*/ 288924 h 903287"/>
                  <a:gd name="connsiteX72" fmla="*/ 143967 w 1389063"/>
                  <a:gd name="connsiteY72" fmla="*/ 198759 h 903287"/>
                  <a:gd name="connsiteX73" fmla="*/ 173455 w 1389063"/>
                  <a:gd name="connsiteY73" fmla="*/ 188912 h 903287"/>
                  <a:gd name="connsiteX74" fmla="*/ 1018958 w 1389063"/>
                  <a:gd name="connsiteY74" fmla="*/ 115887 h 903287"/>
                  <a:gd name="connsiteX75" fmla="*/ 1233488 w 1389063"/>
                  <a:gd name="connsiteY75" fmla="*/ 115887 h 903287"/>
                  <a:gd name="connsiteX76" fmla="*/ 1233488 w 1389063"/>
                  <a:gd name="connsiteY76" fmla="*/ 687636 h 903287"/>
                  <a:gd name="connsiteX77" fmla="*/ 1205131 w 1389063"/>
                  <a:gd name="connsiteY77" fmla="*/ 715962 h 903287"/>
                  <a:gd name="connsiteX78" fmla="*/ 1195576 w 1389063"/>
                  <a:gd name="connsiteY78" fmla="*/ 715962 h 903287"/>
                  <a:gd name="connsiteX79" fmla="*/ 1195576 w 1389063"/>
                  <a:gd name="connsiteY79" fmla="*/ 206406 h 903287"/>
                  <a:gd name="connsiteX80" fmla="*/ 1195267 w 1389063"/>
                  <a:gd name="connsiteY80" fmla="*/ 203943 h 903287"/>
                  <a:gd name="connsiteX81" fmla="*/ 1195576 w 1389063"/>
                  <a:gd name="connsiteY81" fmla="*/ 203943 h 903287"/>
                  <a:gd name="connsiteX82" fmla="*/ 1195576 w 1389063"/>
                  <a:gd name="connsiteY82" fmla="*/ 160839 h 903287"/>
                  <a:gd name="connsiteX83" fmla="*/ 1027280 w 1389063"/>
                  <a:gd name="connsiteY83" fmla="*/ 160839 h 903287"/>
                  <a:gd name="connsiteX84" fmla="*/ 1027280 w 1389063"/>
                  <a:gd name="connsiteY84" fmla="*/ 171923 h 903287"/>
                  <a:gd name="connsiteX85" fmla="*/ 990600 w 1389063"/>
                  <a:gd name="connsiteY85" fmla="*/ 171923 h 903287"/>
                  <a:gd name="connsiteX86" fmla="*/ 990600 w 1389063"/>
                  <a:gd name="connsiteY86" fmla="*/ 144213 h 903287"/>
                  <a:gd name="connsiteX87" fmla="*/ 1018958 w 1389063"/>
                  <a:gd name="connsiteY87" fmla="*/ 115887 h 903287"/>
                  <a:gd name="connsiteX88" fmla="*/ 758608 w 1389063"/>
                  <a:gd name="connsiteY88" fmla="*/ 115887 h 903287"/>
                  <a:gd name="connsiteX89" fmla="*/ 973138 w 1389063"/>
                  <a:gd name="connsiteY89" fmla="*/ 115887 h 903287"/>
                  <a:gd name="connsiteX90" fmla="*/ 973138 w 1389063"/>
                  <a:gd name="connsiteY90" fmla="*/ 171856 h 903287"/>
                  <a:gd name="connsiteX91" fmla="*/ 952487 w 1389063"/>
                  <a:gd name="connsiteY91" fmla="*/ 171856 h 903287"/>
                  <a:gd name="connsiteX92" fmla="*/ 935226 w 1389063"/>
                  <a:gd name="connsiteY92" fmla="*/ 174624 h 903287"/>
                  <a:gd name="connsiteX93" fmla="*/ 935226 w 1389063"/>
                  <a:gd name="connsiteY93" fmla="*/ 160786 h 903287"/>
                  <a:gd name="connsiteX94" fmla="*/ 766930 w 1389063"/>
                  <a:gd name="connsiteY94" fmla="*/ 160786 h 903287"/>
                  <a:gd name="connsiteX95" fmla="*/ 766930 w 1389063"/>
                  <a:gd name="connsiteY95" fmla="*/ 171856 h 903287"/>
                  <a:gd name="connsiteX96" fmla="*/ 730250 w 1389063"/>
                  <a:gd name="connsiteY96" fmla="*/ 171856 h 903287"/>
                  <a:gd name="connsiteX97" fmla="*/ 730250 w 1389063"/>
                  <a:gd name="connsiteY97" fmla="*/ 144179 h 903287"/>
                  <a:gd name="connsiteX98" fmla="*/ 758608 w 1389063"/>
                  <a:gd name="connsiteY98" fmla="*/ 115887 h 903287"/>
                  <a:gd name="connsiteX99" fmla="*/ 499846 w 1389063"/>
                  <a:gd name="connsiteY99" fmla="*/ 115887 h 903287"/>
                  <a:gd name="connsiteX100" fmla="*/ 714376 w 1389063"/>
                  <a:gd name="connsiteY100" fmla="*/ 115887 h 903287"/>
                  <a:gd name="connsiteX101" fmla="*/ 714376 w 1389063"/>
                  <a:gd name="connsiteY101" fmla="*/ 171856 h 903287"/>
                  <a:gd name="connsiteX102" fmla="*/ 693416 w 1389063"/>
                  <a:gd name="connsiteY102" fmla="*/ 171856 h 903287"/>
                  <a:gd name="connsiteX103" fmla="*/ 676464 w 1389063"/>
                  <a:gd name="connsiteY103" fmla="*/ 174624 h 903287"/>
                  <a:gd name="connsiteX104" fmla="*/ 676464 w 1389063"/>
                  <a:gd name="connsiteY104" fmla="*/ 160786 h 903287"/>
                  <a:gd name="connsiteX105" fmla="*/ 508168 w 1389063"/>
                  <a:gd name="connsiteY105" fmla="*/ 160786 h 903287"/>
                  <a:gd name="connsiteX106" fmla="*/ 508168 w 1389063"/>
                  <a:gd name="connsiteY106" fmla="*/ 171856 h 903287"/>
                  <a:gd name="connsiteX107" fmla="*/ 471488 w 1389063"/>
                  <a:gd name="connsiteY107" fmla="*/ 171856 h 903287"/>
                  <a:gd name="connsiteX108" fmla="*/ 471488 w 1389063"/>
                  <a:gd name="connsiteY108" fmla="*/ 144179 h 903287"/>
                  <a:gd name="connsiteX109" fmla="*/ 499846 w 1389063"/>
                  <a:gd name="connsiteY109" fmla="*/ 115887 h 903287"/>
                  <a:gd name="connsiteX110" fmla="*/ 239310 w 1389063"/>
                  <a:gd name="connsiteY110" fmla="*/ 115887 h 903287"/>
                  <a:gd name="connsiteX111" fmla="*/ 452438 w 1389063"/>
                  <a:gd name="connsiteY111" fmla="*/ 115887 h 903287"/>
                  <a:gd name="connsiteX112" fmla="*/ 452438 w 1389063"/>
                  <a:gd name="connsiteY112" fmla="*/ 171276 h 903287"/>
                  <a:gd name="connsiteX113" fmla="*/ 433759 w 1389063"/>
                  <a:gd name="connsiteY113" fmla="*/ 171276 h 903287"/>
                  <a:gd name="connsiteX114" fmla="*/ 414773 w 1389063"/>
                  <a:gd name="connsiteY114" fmla="*/ 174624 h 903287"/>
                  <a:gd name="connsiteX115" fmla="*/ 414773 w 1389063"/>
                  <a:gd name="connsiteY115" fmla="*/ 160320 h 903287"/>
                  <a:gd name="connsiteX116" fmla="*/ 247578 w 1389063"/>
                  <a:gd name="connsiteY116" fmla="*/ 160320 h 903287"/>
                  <a:gd name="connsiteX117" fmla="*/ 247578 w 1389063"/>
                  <a:gd name="connsiteY117" fmla="*/ 171276 h 903287"/>
                  <a:gd name="connsiteX118" fmla="*/ 211138 w 1389063"/>
                  <a:gd name="connsiteY118" fmla="*/ 171276 h 903287"/>
                  <a:gd name="connsiteX119" fmla="*/ 211138 w 1389063"/>
                  <a:gd name="connsiteY119" fmla="*/ 143886 h 903287"/>
                  <a:gd name="connsiteX120" fmla="*/ 239310 w 1389063"/>
                  <a:gd name="connsiteY120" fmla="*/ 115887 h 903287"/>
                  <a:gd name="connsiteX121" fmla="*/ 1382882 w 1389063"/>
                  <a:gd name="connsiteY121" fmla="*/ 9525 h 903287"/>
                  <a:gd name="connsiteX122" fmla="*/ 1389063 w 1389063"/>
                  <a:gd name="connsiteY122" fmla="*/ 18739 h 903287"/>
                  <a:gd name="connsiteX123" fmla="*/ 1389063 w 1389063"/>
                  <a:gd name="connsiteY123" fmla="*/ 581390 h 903287"/>
                  <a:gd name="connsiteX124" fmla="*/ 1376083 w 1389063"/>
                  <a:gd name="connsiteY124" fmla="*/ 607496 h 903287"/>
                  <a:gd name="connsiteX125" fmla="*/ 1238250 w 1389063"/>
                  <a:gd name="connsiteY125" fmla="*/ 714375 h 903287"/>
                  <a:gd name="connsiteX126" fmla="*/ 1248449 w 1389063"/>
                  <a:gd name="connsiteY126" fmla="*/ 686427 h 903287"/>
                  <a:gd name="connsiteX127" fmla="*/ 1248449 w 1389063"/>
                  <a:gd name="connsiteY127" fmla="*/ 116097 h 903287"/>
                  <a:gd name="connsiteX128" fmla="*/ 1248449 w 1389063"/>
                  <a:gd name="connsiteY128" fmla="*/ 111183 h 903287"/>
                  <a:gd name="connsiteX129" fmla="*/ 1376083 w 1389063"/>
                  <a:gd name="connsiteY129" fmla="*/ 12289 h 903287"/>
                  <a:gd name="connsiteX130" fmla="*/ 1382882 w 1389063"/>
                  <a:gd name="connsiteY130" fmla="*/ 9525 h 903287"/>
                  <a:gd name="connsiteX131" fmla="*/ 1162963 w 1389063"/>
                  <a:gd name="connsiteY131" fmla="*/ 0 h 903287"/>
                  <a:gd name="connsiteX132" fmla="*/ 1365251 w 1389063"/>
                  <a:gd name="connsiteY132" fmla="*/ 0 h 903287"/>
                  <a:gd name="connsiteX133" fmla="*/ 1237084 w 1389063"/>
                  <a:gd name="connsiteY133" fmla="*/ 99397 h 903287"/>
                  <a:gd name="connsiteX134" fmla="*/ 1232760 w 1389063"/>
                  <a:gd name="connsiteY134" fmla="*/ 99397 h 903287"/>
                  <a:gd name="connsiteX135" fmla="*/ 1017810 w 1389063"/>
                  <a:gd name="connsiteY135" fmla="*/ 99397 h 903287"/>
                  <a:gd name="connsiteX136" fmla="*/ 1014413 w 1389063"/>
                  <a:gd name="connsiteY136" fmla="*/ 100012 h 903287"/>
                  <a:gd name="connsiteX137" fmla="*/ 1133624 w 1389063"/>
                  <a:gd name="connsiteY137" fmla="*/ 9847 h 903287"/>
                  <a:gd name="connsiteX138" fmla="*/ 1162963 w 1389063"/>
                  <a:gd name="connsiteY138" fmla="*/ 0 h 903287"/>
                  <a:gd name="connsiteX139" fmla="*/ 903528 w 1389063"/>
                  <a:gd name="connsiteY139" fmla="*/ 0 h 903287"/>
                  <a:gd name="connsiteX140" fmla="*/ 1104900 w 1389063"/>
                  <a:gd name="connsiteY140" fmla="*/ 0 h 903287"/>
                  <a:gd name="connsiteX141" fmla="*/ 977313 w 1389063"/>
                  <a:gd name="connsiteY141" fmla="*/ 99397 h 903287"/>
                  <a:gd name="connsiteX142" fmla="*/ 973009 w 1389063"/>
                  <a:gd name="connsiteY142" fmla="*/ 99397 h 903287"/>
                  <a:gd name="connsiteX143" fmla="*/ 759032 w 1389063"/>
                  <a:gd name="connsiteY143" fmla="*/ 99397 h 903287"/>
                  <a:gd name="connsiteX144" fmla="*/ 755650 w 1389063"/>
                  <a:gd name="connsiteY144" fmla="*/ 100012 h 903287"/>
                  <a:gd name="connsiteX145" fmla="*/ 874321 w 1389063"/>
                  <a:gd name="connsiteY145" fmla="*/ 9847 h 903287"/>
                  <a:gd name="connsiteX146" fmla="*/ 903528 w 1389063"/>
                  <a:gd name="connsiteY146" fmla="*/ 0 h 903287"/>
                  <a:gd name="connsiteX147" fmla="*/ 644766 w 1389063"/>
                  <a:gd name="connsiteY147" fmla="*/ 0 h 903287"/>
                  <a:gd name="connsiteX148" fmla="*/ 846138 w 1389063"/>
                  <a:gd name="connsiteY148" fmla="*/ 0 h 903287"/>
                  <a:gd name="connsiteX149" fmla="*/ 718551 w 1389063"/>
                  <a:gd name="connsiteY149" fmla="*/ 99397 h 903287"/>
                  <a:gd name="connsiteX150" fmla="*/ 714247 w 1389063"/>
                  <a:gd name="connsiteY150" fmla="*/ 99397 h 903287"/>
                  <a:gd name="connsiteX151" fmla="*/ 500270 w 1389063"/>
                  <a:gd name="connsiteY151" fmla="*/ 99397 h 903287"/>
                  <a:gd name="connsiteX152" fmla="*/ 496888 w 1389063"/>
                  <a:gd name="connsiteY152" fmla="*/ 100012 h 903287"/>
                  <a:gd name="connsiteX153" fmla="*/ 615559 w 1389063"/>
                  <a:gd name="connsiteY153" fmla="*/ 9847 h 903287"/>
                  <a:gd name="connsiteX154" fmla="*/ 644766 w 1389063"/>
                  <a:gd name="connsiteY154" fmla="*/ 0 h 903287"/>
                  <a:gd name="connsiteX155" fmla="*/ 383500 w 1389063"/>
                  <a:gd name="connsiteY155" fmla="*/ 0 h 903287"/>
                  <a:gd name="connsiteX156" fmla="*/ 585788 w 1389063"/>
                  <a:gd name="connsiteY156" fmla="*/ 0 h 903287"/>
                  <a:gd name="connsiteX157" fmla="*/ 457621 w 1389063"/>
                  <a:gd name="connsiteY157" fmla="*/ 99397 h 903287"/>
                  <a:gd name="connsiteX158" fmla="*/ 453297 w 1389063"/>
                  <a:gd name="connsiteY158" fmla="*/ 99397 h 903287"/>
                  <a:gd name="connsiteX159" fmla="*/ 238347 w 1389063"/>
                  <a:gd name="connsiteY159" fmla="*/ 99397 h 903287"/>
                  <a:gd name="connsiteX160" fmla="*/ 234950 w 1389063"/>
                  <a:gd name="connsiteY160" fmla="*/ 100012 h 903287"/>
                  <a:gd name="connsiteX161" fmla="*/ 354161 w 1389063"/>
                  <a:gd name="connsiteY161" fmla="*/ 9847 h 903287"/>
                  <a:gd name="connsiteX162" fmla="*/ 383500 w 1389063"/>
                  <a:gd name="connsiteY162" fmla="*/ 0 h 90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389063" h="903287">
                    <a:moveTo>
                      <a:pt x="807857" y="304800"/>
                    </a:moveTo>
                    <a:cubicBezTo>
                      <a:pt x="807857" y="304800"/>
                      <a:pt x="807857" y="304800"/>
                      <a:pt x="1022351" y="304800"/>
                    </a:cubicBezTo>
                    <a:cubicBezTo>
                      <a:pt x="1022351" y="304800"/>
                      <a:pt x="1022351" y="304800"/>
                      <a:pt x="1022351" y="875022"/>
                    </a:cubicBezTo>
                    <a:cubicBezTo>
                      <a:pt x="1022351" y="890691"/>
                      <a:pt x="1009698" y="903287"/>
                      <a:pt x="994266" y="903287"/>
                    </a:cubicBezTo>
                    <a:cubicBezTo>
                      <a:pt x="994266" y="903287"/>
                      <a:pt x="994266" y="903287"/>
                      <a:pt x="807857" y="903287"/>
                    </a:cubicBezTo>
                    <a:cubicBezTo>
                      <a:pt x="792117" y="903287"/>
                      <a:pt x="779463" y="890691"/>
                      <a:pt x="779463" y="875022"/>
                    </a:cubicBezTo>
                    <a:cubicBezTo>
                      <a:pt x="779463" y="875022"/>
                      <a:pt x="779463" y="875022"/>
                      <a:pt x="779463" y="333065"/>
                    </a:cubicBezTo>
                    <a:cubicBezTo>
                      <a:pt x="779463" y="317397"/>
                      <a:pt x="792117" y="304800"/>
                      <a:pt x="807857" y="304800"/>
                    </a:cubicBezTo>
                    <a:close/>
                    <a:moveTo>
                      <a:pt x="548602" y="304800"/>
                    </a:moveTo>
                    <a:lnTo>
                      <a:pt x="762000" y="304800"/>
                    </a:lnTo>
                    <a:cubicBezTo>
                      <a:pt x="762000" y="304800"/>
                      <a:pt x="762000" y="304800"/>
                      <a:pt x="762000" y="875022"/>
                    </a:cubicBezTo>
                    <a:cubicBezTo>
                      <a:pt x="762000" y="890691"/>
                      <a:pt x="749429" y="903287"/>
                      <a:pt x="734099" y="903287"/>
                    </a:cubicBezTo>
                    <a:cubicBezTo>
                      <a:pt x="734099" y="903287"/>
                      <a:pt x="734099" y="903287"/>
                      <a:pt x="548602" y="903287"/>
                    </a:cubicBezTo>
                    <a:cubicBezTo>
                      <a:pt x="533271" y="903287"/>
                      <a:pt x="520700" y="890691"/>
                      <a:pt x="520700" y="875022"/>
                    </a:cubicBezTo>
                    <a:cubicBezTo>
                      <a:pt x="520700" y="875022"/>
                      <a:pt x="520700" y="875022"/>
                      <a:pt x="520700" y="333065"/>
                    </a:cubicBezTo>
                    <a:cubicBezTo>
                      <a:pt x="520700" y="317397"/>
                      <a:pt x="533271" y="304800"/>
                      <a:pt x="548602" y="304800"/>
                    </a:cubicBezTo>
                    <a:close/>
                    <a:moveTo>
                      <a:pt x="290146" y="304800"/>
                    </a:moveTo>
                    <a:lnTo>
                      <a:pt x="503238" y="304800"/>
                    </a:lnTo>
                    <a:cubicBezTo>
                      <a:pt x="503238" y="304800"/>
                      <a:pt x="503238" y="304800"/>
                      <a:pt x="503238" y="875022"/>
                    </a:cubicBezTo>
                    <a:cubicBezTo>
                      <a:pt x="503238" y="890691"/>
                      <a:pt x="490667" y="903287"/>
                      <a:pt x="475337" y="903287"/>
                    </a:cubicBezTo>
                    <a:cubicBezTo>
                      <a:pt x="475337" y="903287"/>
                      <a:pt x="475337" y="903287"/>
                      <a:pt x="290146" y="903287"/>
                    </a:cubicBezTo>
                    <a:cubicBezTo>
                      <a:pt x="274509" y="903287"/>
                      <a:pt x="261938" y="890691"/>
                      <a:pt x="261938" y="875022"/>
                    </a:cubicBezTo>
                    <a:cubicBezTo>
                      <a:pt x="261938" y="875022"/>
                      <a:pt x="261938" y="875022"/>
                      <a:pt x="261938" y="333065"/>
                    </a:cubicBezTo>
                    <a:cubicBezTo>
                      <a:pt x="261938" y="317397"/>
                      <a:pt x="274509" y="304800"/>
                      <a:pt x="290146" y="304800"/>
                    </a:cubicBezTo>
                    <a:close/>
                    <a:moveTo>
                      <a:pt x="28357" y="304800"/>
                    </a:moveTo>
                    <a:lnTo>
                      <a:pt x="242888" y="304800"/>
                    </a:lnTo>
                    <a:cubicBezTo>
                      <a:pt x="242888" y="304800"/>
                      <a:pt x="242888" y="304800"/>
                      <a:pt x="242888" y="875022"/>
                    </a:cubicBezTo>
                    <a:cubicBezTo>
                      <a:pt x="242888" y="890691"/>
                      <a:pt x="229942" y="903287"/>
                      <a:pt x="214530" y="903287"/>
                    </a:cubicBezTo>
                    <a:cubicBezTo>
                      <a:pt x="214530" y="903287"/>
                      <a:pt x="214530" y="903287"/>
                      <a:pt x="28357" y="903287"/>
                    </a:cubicBezTo>
                    <a:cubicBezTo>
                      <a:pt x="12637" y="903287"/>
                      <a:pt x="0" y="890691"/>
                      <a:pt x="0" y="875022"/>
                    </a:cubicBezTo>
                    <a:cubicBezTo>
                      <a:pt x="0" y="875022"/>
                      <a:pt x="0" y="875022"/>
                      <a:pt x="0" y="333065"/>
                    </a:cubicBezTo>
                    <a:cubicBezTo>
                      <a:pt x="0" y="317397"/>
                      <a:pt x="12637" y="304800"/>
                      <a:pt x="28357" y="304800"/>
                    </a:cubicBezTo>
                    <a:close/>
                    <a:moveTo>
                      <a:pt x="1171809" y="196850"/>
                    </a:moveTo>
                    <a:cubicBezTo>
                      <a:pt x="1175479" y="196850"/>
                      <a:pt x="1177925" y="200235"/>
                      <a:pt x="1177925" y="206081"/>
                    </a:cubicBezTo>
                    <a:cubicBezTo>
                      <a:pt x="1177925" y="206081"/>
                      <a:pt x="1177925" y="206081"/>
                      <a:pt x="1177925" y="769753"/>
                    </a:cubicBezTo>
                    <a:cubicBezTo>
                      <a:pt x="1177925" y="778676"/>
                      <a:pt x="1172115" y="790676"/>
                      <a:pt x="1165082" y="796214"/>
                    </a:cubicBezTo>
                    <a:cubicBezTo>
                      <a:pt x="1165082" y="796214"/>
                      <a:pt x="1165082" y="796214"/>
                      <a:pt x="1028700" y="903287"/>
                    </a:cubicBezTo>
                    <a:cubicBezTo>
                      <a:pt x="1035122" y="895595"/>
                      <a:pt x="1038791" y="885749"/>
                      <a:pt x="1038791" y="874980"/>
                    </a:cubicBezTo>
                    <a:lnTo>
                      <a:pt x="1038791" y="303923"/>
                    </a:lnTo>
                    <a:cubicBezTo>
                      <a:pt x="1038791" y="303923"/>
                      <a:pt x="1038791" y="303923"/>
                      <a:pt x="1038791" y="298693"/>
                    </a:cubicBezTo>
                    <a:cubicBezTo>
                      <a:pt x="1038791" y="298693"/>
                      <a:pt x="1038791" y="298693"/>
                      <a:pt x="1165082" y="199619"/>
                    </a:cubicBezTo>
                    <a:cubicBezTo>
                      <a:pt x="1167528" y="197773"/>
                      <a:pt x="1169975" y="196850"/>
                      <a:pt x="1171809" y="196850"/>
                    </a:cubicBezTo>
                    <a:close/>
                    <a:moveTo>
                      <a:pt x="952918" y="188912"/>
                    </a:moveTo>
                    <a:lnTo>
                      <a:pt x="1154113" y="188912"/>
                    </a:lnTo>
                    <a:cubicBezTo>
                      <a:pt x="1154113" y="188912"/>
                      <a:pt x="1154113" y="188912"/>
                      <a:pt x="1026331" y="288616"/>
                    </a:cubicBezTo>
                    <a:cubicBezTo>
                      <a:pt x="1026331" y="288616"/>
                      <a:pt x="1026331" y="288616"/>
                      <a:pt x="1022031" y="288616"/>
                    </a:cubicBezTo>
                    <a:cubicBezTo>
                      <a:pt x="1022031" y="288616"/>
                      <a:pt x="1022031" y="288616"/>
                      <a:pt x="808549" y="288616"/>
                    </a:cubicBezTo>
                    <a:cubicBezTo>
                      <a:pt x="807321" y="288616"/>
                      <a:pt x="806092" y="288924"/>
                      <a:pt x="804863" y="288924"/>
                    </a:cubicBezTo>
                    <a:cubicBezTo>
                      <a:pt x="804863" y="288924"/>
                      <a:pt x="804863" y="288924"/>
                      <a:pt x="923430" y="198759"/>
                    </a:cubicBezTo>
                    <a:cubicBezTo>
                      <a:pt x="930802" y="193220"/>
                      <a:pt x="943703" y="188912"/>
                      <a:pt x="952918" y="188912"/>
                    </a:cubicBezTo>
                    <a:close/>
                    <a:moveTo>
                      <a:pt x="693241" y="188912"/>
                    </a:moveTo>
                    <a:cubicBezTo>
                      <a:pt x="693241" y="188912"/>
                      <a:pt x="693241" y="188912"/>
                      <a:pt x="895351" y="188912"/>
                    </a:cubicBezTo>
                    <a:lnTo>
                      <a:pt x="766988" y="288616"/>
                    </a:lnTo>
                    <a:cubicBezTo>
                      <a:pt x="766988" y="288616"/>
                      <a:pt x="766988" y="288616"/>
                      <a:pt x="762668" y="288616"/>
                    </a:cubicBezTo>
                    <a:cubicBezTo>
                      <a:pt x="762668" y="288616"/>
                      <a:pt x="762668" y="288616"/>
                      <a:pt x="547907" y="288616"/>
                    </a:cubicBezTo>
                    <a:cubicBezTo>
                      <a:pt x="546982" y="288616"/>
                      <a:pt x="545748" y="288924"/>
                      <a:pt x="544513" y="288924"/>
                    </a:cubicBezTo>
                    <a:cubicBezTo>
                      <a:pt x="544513" y="288924"/>
                      <a:pt x="544513" y="288924"/>
                      <a:pt x="663619" y="198759"/>
                    </a:cubicBezTo>
                    <a:cubicBezTo>
                      <a:pt x="671025" y="193220"/>
                      <a:pt x="683984" y="188912"/>
                      <a:pt x="693241" y="188912"/>
                    </a:cubicBezTo>
                    <a:close/>
                    <a:moveTo>
                      <a:pt x="434478" y="188912"/>
                    </a:moveTo>
                    <a:cubicBezTo>
                      <a:pt x="434478" y="188912"/>
                      <a:pt x="434478" y="188912"/>
                      <a:pt x="636588" y="188912"/>
                    </a:cubicBezTo>
                    <a:lnTo>
                      <a:pt x="508225" y="288616"/>
                    </a:lnTo>
                    <a:cubicBezTo>
                      <a:pt x="508225" y="288616"/>
                      <a:pt x="508225" y="288616"/>
                      <a:pt x="503905" y="288616"/>
                    </a:cubicBezTo>
                    <a:cubicBezTo>
                      <a:pt x="503905" y="288616"/>
                      <a:pt x="503905" y="288616"/>
                      <a:pt x="289453" y="288616"/>
                    </a:cubicBezTo>
                    <a:cubicBezTo>
                      <a:pt x="288219" y="288616"/>
                      <a:pt x="286985" y="288924"/>
                      <a:pt x="285750" y="288924"/>
                    </a:cubicBezTo>
                    <a:cubicBezTo>
                      <a:pt x="285750" y="288924"/>
                      <a:pt x="285750" y="288924"/>
                      <a:pt x="404856" y="198759"/>
                    </a:cubicBezTo>
                    <a:cubicBezTo>
                      <a:pt x="412262" y="193220"/>
                      <a:pt x="425221" y="188912"/>
                      <a:pt x="434478" y="188912"/>
                    </a:cubicBezTo>
                    <a:close/>
                    <a:moveTo>
                      <a:pt x="173455" y="188912"/>
                    </a:moveTo>
                    <a:cubicBezTo>
                      <a:pt x="173455" y="188912"/>
                      <a:pt x="173455" y="188912"/>
                      <a:pt x="374650" y="188912"/>
                    </a:cubicBezTo>
                    <a:lnTo>
                      <a:pt x="246868" y="288616"/>
                    </a:lnTo>
                    <a:cubicBezTo>
                      <a:pt x="246868" y="288616"/>
                      <a:pt x="246868" y="288616"/>
                      <a:pt x="242875" y="288616"/>
                    </a:cubicBezTo>
                    <a:cubicBezTo>
                      <a:pt x="242875" y="288616"/>
                      <a:pt x="242875" y="288616"/>
                      <a:pt x="29086" y="288616"/>
                    </a:cubicBezTo>
                    <a:cubicBezTo>
                      <a:pt x="27857" y="288616"/>
                      <a:pt x="26628" y="288924"/>
                      <a:pt x="25400" y="288924"/>
                    </a:cubicBezTo>
                    <a:cubicBezTo>
                      <a:pt x="25400" y="288924"/>
                      <a:pt x="25400" y="288924"/>
                      <a:pt x="143967" y="198759"/>
                    </a:cubicBezTo>
                    <a:cubicBezTo>
                      <a:pt x="151339" y="193220"/>
                      <a:pt x="164240" y="188912"/>
                      <a:pt x="173455" y="188912"/>
                    </a:cubicBezTo>
                    <a:close/>
                    <a:moveTo>
                      <a:pt x="1018958" y="115887"/>
                    </a:moveTo>
                    <a:cubicBezTo>
                      <a:pt x="1018958" y="115887"/>
                      <a:pt x="1018958" y="115887"/>
                      <a:pt x="1233488" y="115887"/>
                    </a:cubicBezTo>
                    <a:cubicBezTo>
                      <a:pt x="1233488" y="115887"/>
                      <a:pt x="1233488" y="115887"/>
                      <a:pt x="1233488" y="687636"/>
                    </a:cubicBezTo>
                    <a:cubicBezTo>
                      <a:pt x="1233488" y="703339"/>
                      <a:pt x="1220851" y="715962"/>
                      <a:pt x="1205131" y="715962"/>
                    </a:cubicBezTo>
                    <a:cubicBezTo>
                      <a:pt x="1205131" y="715962"/>
                      <a:pt x="1205131" y="715962"/>
                      <a:pt x="1195576" y="715962"/>
                    </a:cubicBezTo>
                    <a:cubicBezTo>
                      <a:pt x="1195576" y="715962"/>
                      <a:pt x="1195576" y="715962"/>
                      <a:pt x="1195576" y="206406"/>
                    </a:cubicBezTo>
                    <a:cubicBezTo>
                      <a:pt x="1195576" y="205483"/>
                      <a:pt x="1195267" y="204867"/>
                      <a:pt x="1195267" y="203943"/>
                    </a:cubicBezTo>
                    <a:cubicBezTo>
                      <a:pt x="1195267" y="203943"/>
                      <a:pt x="1195267" y="203943"/>
                      <a:pt x="1195576" y="203943"/>
                    </a:cubicBezTo>
                    <a:cubicBezTo>
                      <a:pt x="1195576" y="203943"/>
                      <a:pt x="1195576" y="203943"/>
                      <a:pt x="1195576" y="160839"/>
                    </a:cubicBezTo>
                    <a:cubicBezTo>
                      <a:pt x="1195576" y="160839"/>
                      <a:pt x="1195576" y="160839"/>
                      <a:pt x="1027280" y="160839"/>
                    </a:cubicBezTo>
                    <a:lnTo>
                      <a:pt x="1027280" y="171923"/>
                    </a:lnTo>
                    <a:cubicBezTo>
                      <a:pt x="1027280" y="171923"/>
                      <a:pt x="1027280" y="171923"/>
                      <a:pt x="990600" y="171923"/>
                    </a:cubicBezTo>
                    <a:cubicBezTo>
                      <a:pt x="990600" y="171923"/>
                      <a:pt x="990600" y="171923"/>
                      <a:pt x="990600" y="144213"/>
                    </a:cubicBezTo>
                    <a:cubicBezTo>
                      <a:pt x="990600" y="128818"/>
                      <a:pt x="1003238" y="115887"/>
                      <a:pt x="1018958" y="115887"/>
                    </a:cubicBezTo>
                    <a:close/>
                    <a:moveTo>
                      <a:pt x="758608" y="115887"/>
                    </a:moveTo>
                    <a:cubicBezTo>
                      <a:pt x="758608" y="115887"/>
                      <a:pt x="758608" y="115887"/>
                      <a:pt x="973138" y="115887"/>
                    </a:cubicBezTo>
                    <a:cubicBezTo>
                      <a:pt x="973138" y="115887"/>
                      <a:pt x="973138" y="115887"/>
                      <a:pt x="973138" y="171856"/>
                    </a:cubicBezTo>
                    <a:cubicBezTo>
                      <a:pt x="973138" y="171856"/>
                      <a:pt x="973138" y="171856"/>
                      <a:pt x="952487" y="171856"/>
                    </a:cubicBezTo>
                    <a:cubicBezTo>
                      <a:pt x="946938" y="171856"/>
                      <a:pt x="941082" y="173086"/>
                      <a:pt x="935226" y="174624"/>
                    </a:cubicBezTo>
                    <a:cubicBezTo>
                      <a:pt x="935226" y="174624"/>
                      <a:pt x="935226" y="174624"/>
                      <a:pt x="935226" y="160786"/>
                    </a:cubicBezTo>
                    <a:cubicBezTo>
                      <a:pt x="935226" y="160786"/>
                      <a:pt x="935226" y="160786"/>
                      <a:pt x="766930" y="160786"/>
                    </a:cubicBezTo>
                    <a:lnTo>
                      <a:pt x="766930" y="171856"/>
                    </a:lnTo>
                    <a:cubicBezTo>
                      <a:pt x="766930" y="171856"/>
                      <a:pt x="766930" y="171856"/>
                      <a:pt x="730250" y="171856"/>
                    </a:cubicBezTo>
                    <a:cubicBezTo>
                      <a:pt x="730250" y="171856"/>
                      <a:pt x="730250" y="171856"/>
                      <a:pt x="730250" y="144179"/>
                    </a:cubicBezTo>
                    <a:cubicBezTo>
                      <a:pt x="730250" y="128803"/>
                      <a:pt x="742888" y="115887"/>
                      <a:pt x="758608" y="115887"/>
                    </a:cubicBezTo>
                    <a:close/>
                    <a:moveTo>
                      <a:pt x="499846" y="115887"/>
                    </a:moveTo>
                    <a:cubicBezTo>
                      <a:pt x="499846" y="115887"/>
                      <a:pt x="499846" y="115887"/>
                      <a:pt x="714376" y="115887"/>
                    </a:cubicBezTo>
                    <a:lnTo>
                      <a:pt x="714376" y="171856"/>
                    </a:lnTo>
                    <a:cubicBezTo>
                      <a:pt x="714376" y="171856"/>
                      <a:pt x="714376" y="171856"/>
                      <a:pt x="693416" y="171856"/>
                    </a:cubicBezTo>
                    <a:cubicBezTo>
                      <a:pt x="688176" y="171856"/>
                      <a:pt x="682320" y="173086"/>
                      <a:pt x="676464" y="174624"/>
                    </a:cubicBezTo>
                    <a:cubicBezTo>
                      <a:pt x="676464" y="174624"/>
                      <a:pt x="676464" y="174624"/>
                      <a:pt x="676464" y="160786"/>
                    </a:cubicBezTo>
                    <a:cubicBezTo>
                      <a:pt x="676464" y="160786"/>
                      <a:pt x="676464" y="160786"/>
                      <a:pt x="508168" y="160786"/>
                    </a:cubicBezTo>
                    <a:cubicBezTo>
                      <a:pt x="508168" y="160786"/>
                      <a:pt x="508168" y="160786"/>
                      <a:pt x="508168" y="171856"/>
                    </a:cubicBezTo>
                    <a:cubicBezTo>
                      <a:pt x="508168" y="171856"/>
                      <a:pt x="508168" y="171856"/>
                      <a:pt x="471488" y="171856"/>
                    </a:cubicBezTo>
                    <a:cubicBezTo>
                      <a:pt x="471488" y="171856"/>
                      <a:pt x="471488" y="171856"/>
                      <a:pt x="471488" y="144179"/>
                    </a:cubicBezTo>
                    <a:cubicBezTo>
                      <a:pt x="471488" y="128803"/>
                      <a:pt x="484126" y="115887"/>
                      <a:pt x="499846" y="115887"/>
                    </a:cubicBezTo>
                    <a:close/>
                    <a:moveTo>
                      <a:pt x="239310" y="115887"/>
                    </a:moveTo>
                    <a:cubicBezTo>
                      <a:pt x="239310" y="115887"/>
                      <a:pt x="239310" y="115887"/>
                      <a:pt x="452438" y="115887"/>
                    </a:cubicBezTo>
                    <a:cubicBezTo>
                      <a:pt x="452438" y="115887"/>
                      <a:pt x="452438" y="115887"/>
                      <a:pt x="452438" y="171276"/>
                    </a:cubicBezTo>
                    <a:cubicBezTo>
                      <a:pt x="452438" y="171276"/>
                      <a:pt x="452438" y="171276"/>
                      <a:pt x="433759" y="171276"/>
                    </a:cubicBezTo>
                    <a:cubicBezTo>
                      <a:pt x="427941" y="171276"/>
                      <a:pt x="421204" y="172494"/>
                      <a:pt x="414773" y="174624"/>
                    </a:cubicBezTo>
                    <a:cubicBezTo>
                      <a:pt x="414773" y="174624"/>
                      <a:pt x="414773" y="174624"/>
                      <a:pt x="414773" y="160320"/>
                    </a:cubicBezTo>
                    <a:lnTo>
                      <a:pt x="247578" y="160320"/>
                    </a:lnTo>
                    <a:cubicBezTo>
                      <a:pt x="247578" y="160320"/>
                      <a:pt x="247578" y="160320"/>
                      <a:pt x="247578" y="171276"/>
                    </a:cubicBezTo>
                    <a:cubicBezTo>
                      <a:pt x="247578" y="171276"/>
                      <a:pt x="247578" y="171276"/>
                      <a:pt x="211138" y="171276"/>
                    </a:cubicBezTo>
                    <a:cubicBezTo>
                      <a:pt x="211138" y="171276"/>
                      <a:pt x="211138" y="171276"/>
                      <a:pt x="211138" y="143886"/>
                    </a:cubicBezTo>
                    <a:cubicBezTo>
                      <a:pt x="211138" y="128669"/>
                      <a:pt x="223693" y="115887"/>
                      <a:pt x="239310" y="115887"/>
                    </a:cubicBezTo>
                    <a:close/>
                    <a:moveTo>
                      <a:pt x="1382882" y="9525"/>
                    </a:moveTo>
                    <a:cubicBezTo>
                      <a:pt x="1386591" y="9525"/>
                      <a:pt x="1389063" y="12596"/>
                      <a:pt x="1389063" y="18739"/>
                    </a:cubicBezTo>
                    <a:cubicBezTo>
                      <a:pt x="1389063" y="18739"/>
                      <a:pt x="1389063" y="18739"/>
                      <a:pt x="1389063" y="581390"/>
                    </a:cubicBezTo>
                    <a:cubicBezTo>
                      <a:pt x="1389063" y="590297"/>
                      <a:pt x="1383191" y="601968"/>
                      <a:pt x="1376083" y="607496"/>
                    </a:cubicBezTo>
                    <a:cubicBezTo>
                      <a:pt x="1376083" y="607496"/>
                      <a:pt x="1376083" y="607496"/>
                      <a:pt x="1238250" y="714375"/>
                    </a:cubicBezTo>
                    <a:cubicBezTo>
                      <a:pt x="1244431" y="706697"/>
                      <a:pt x="1248449" y="697176"/>
                      <a:pt x="1248449" y="686427"/>
                    </a:cubicBezTo>
                    <a:lnTo>
                      <a:pt x="1248449" y="116097"/>
                    </a:lnTo>
                    <a:cubicBezTo>
                      <a:pt x="1248449" y="116097"/>
                      <a:pt x="1248449" y="116097"/>
                      <a:pt x="1248449" y="111183"/>
                    </a:cubicBezTo>
                    <a:cubicBezTo>
                      <a:pt x="1248449" y="111183"/>
                      <a:pt x="1248449" y="111183"/>
                      <a:pt x="1376083" y="12289"/>
                    </a:cubicBezTo>
                    <a:cubicBezTo>
                      <a:pt x="1378556" y="10446"/>
                      <a:pt x="1380719" y="9525"/>
                      <a:pt x="1382882" y="9525"/>
                    </a:cubicBezTo>
                    <a:close/>
                    <a:moveTo>
                      <a:pt x="1162963" y="0"/>
                    </a:moveTo>
                    <a:cubicBezTo>
                      <a:pt x="1162963" y="0"/>
                      <a:pt x="1162963" y="0"/>
                      <a:pt x="1365251" y="0"/>
                    </a:cubicBezTo>
                    <a:cubicBezTo>
                      <a:pt x="1365251" y="0"/>
                      <a:pt x="1365251" y="0"/>
                      <a:pt x="1237084" y="99397"/>
                    </a:cubicBezTo>
                    <a:cubicBezTo>
                      <a:pt x="1237084" y="99397"/>
                      <a:pt x="1237084" y="99397"/>
                      <a:pt x="1232760" y="99397"/>
                    </a:cubicBezTo>
                    <a:cubicBezTo>
                      <a:pt x="1232760" y="99397"/>
                      <a:pt x="1232760" y="99397"/>
                      <a:pt x="1017810" y="99397"/>
                    </a:cubicBezTo>
                    <a:cubicBezTo>
                      <a:pt x="1016575" y="99397"/>
                      <a:pt x="1015649" y="99704"/>
                      <a:pt x="1014413" y="100012"/>
                    </a:cubicBezTo>
                    <a:cubicBezTo>
                      <a:pt x="1014413" y="100012"/>
                      <a:pt x="1014413" y="100012"/>
                      <a:pt x="1133624" y="9847"/>
                    </a:cubicBezTo>
                    <a:cubicBezTo>
                      <a:pt x="1140727" y="4308"/>
                      <a:pt x="1154007" y="0"/>
                      <a:pt x="1162963" y="0"/>
                    </a:cubicBezTo>
                    <a:close/>
                    <a:moveTo>
                      <a:pt x="903528" y="0"/>
                    </a:moveTo>
                    <a:cubicBezTo>
                      <a:pt x="903528" y="0"/>
                      <a:pt x="903528" y="0"/>
                      <a:pt x="1104900" y="0"/>
                    </a:cubicBezTo>
                    <a:cubicBezTo>
                      <a:pt x="1104900" y="0"/>
                      <a:pt x="1104900" y="0"/>
                      <a:pt x="977313" y="99397"/>
                    </a:cubicBezTo>
                    <a:cubicBezTo>
                      <a:pt x="977313" y="99397"/>
                      <a:pt x="977313" y="99397"/>
                      <a:pt x="973009" y="99397"/>
                    </a:cubicBezTo>
                    <a:cubicBezTo>
                      <a:pt x="973009" y="99397"/>
                      <a:pt x="973009" y="99397"/>
                      <a:pt x="759032" y="99397"/>
                    </a:cubicBezTo>
                    <a:cubicBezTo>
                      <a:pt x="757802" y="99397"/>
                      <a:pt x="756880" y="99704"/>
                      <a:pt x="755650" y="100012"/>
                    </a:cubicBezTo>
                    <a:cubicBezTo>
                      <a:pt x="755650" y="100012"/>
                      <a:pt x="755650" y="100012"/>
                      <a:pt x="874321" y="9847"/>
                    </a:cubicBezTo>
                    <a:cubicBezTo>
                      <a:pt x="881393" y="4308"/>
                      <a:pt x="894612" y="0"/>
                      <a:pt x="903528" y="0"/>
                    </a:cubicBezTo>
                    <a:close/>
                    <a:moveTo>
                      <a:pt x="644766" y="0"/>
                    </a:moveTo>
                    <a:cubicBezTo>
                      <a:pt x="644766" y="0"/>
                      <a:pt x="644766" y="0"/>
                      <a:pt x="846138" y="0"/>
                    </a:cubicBezTo>
                    <a:cubicBezTo>
                      <a:pt x="846138" y="0"/>
                      <a:pt x="846138" y="0"/>
                      <a:pt x="718551" y="99397"/>
                    </a:cubicBezTo>
                    <a:cubicBezTo>
                      <a:pt x="718551" y="99397"/>
                      <a:pt x="718551" y="99397"/>
                      <a:pt x="714247" y="99397"/>
                    </a:cubicBezTo>
                    <a:cubicBezTo>
                      <a:pt x="714247" y="99397"/>
                      <a:pt x="714247" y="99397"/>
                      <a:pt x="500270" y="99397"/>
                    </a:cubicBezTo>
                    <a:cubicBezTo>
                      <a:pt x="499040" y="99397"/>
                      <a:pt x="498118" y="99704"/>
                      <a:pt x="496888" y="100012"/>
                    </a:cubicBezTo>
                    <a:cubicBezTo>
                      <a:pt x="496888" y="100012"/>
                      <a:pt x="496888" y="100012"/>
                      <a:pt x="615559" y="9847"/>
                    </a:cubicBezTo>
                    <a:cubicBezTo>
                      <a:pt x="622631" y="4308"/>
                      <a:pt x="635850" y="0"/>
                      <a:pt x="644766" y="0"/>
                    </a:cubicBezTo>
                    <a:close/>
                    <a:moveTo>
                      <a:pt x="383500" y="0"/>
                    </a:moveTo>
                    <a:lnTo>
                      <a:pt x="585788" y="0"/>
                    </a:lnTo>
                    <a:cubicBezTo>
                      <a:pt x="585788" y="0"/>
                      <a:pt x="585788" y="0"/>
                      <a:pt x="457621" y="99397"/>
                    </a:cubicBezTo>
                    <a:cubicBezTo>
                      <a:pt x="457621" y="99397"/>
                      <a:pt x="457621" y="99397"/>
                      <a:pt x="453297" y="99397"/>
                    </a:cubicBezTo>
                    <a:cubicBezTo>
                      <a:pt x="453297" y="99397"/>
                      <a:pt x="453297" y="99397"/>
                      <a:pt x="238347" y="99397"/>
                    </a:cubicBezTo>
                    <a:cubicBezTo>
                      <a:pt x="237112" y="99397"/>
                      <a:pt x="236186" y="99704"/>
                      <a:pt x="234950" y="100012"/>
                    </a:cubicBezTo>
                    <a:cubicBezTo>
                      <a:pt x="234950" y="100012"/>
                      <a:pt x="234950" y="100012"/>
                      <a:pt x="354161" y="9847"/>
                    </a:cubicBezTo>
                    <a:cubicBezTo>
                      <a:pt x="361264" y="4308"/>
                      <a:pt x="374544" y="0"/>
                      <a:pt x="383500"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39" name="フリーフォーム 338"/>
              <p:cNvSpPr>
                <a:spLocks noChangeAspect="1" noChangeArrowheads="1"/>
              </p:cNvSpPr>
              <p:nvPr/>
            </p:nvSpPr>
            <p:spPr bwMode="gray">
              <a:xfrm>
                <a:off x="6294438" y="1338263"/>
                <a:ext cx="947737" cy="503237"/>
              </a:xfrm>
              <a:custGeom>
                <a:avLst/>
                <a:gdLst>
                  <a:gd name="connsiteX0" fmla="*/ 779462 w 947737"/>
                  <a:gd name="connsiteY0" fmla="*/ 460375 h 503237"/>
                  <a:gd name="connsiteX1" fmla="*/ 947737 w 947737"/>
                  <a:gd name="connsiteY1" fmla="*/ 460375 h 503237"/>
                  <a:gd name="connsiteX2" fmla="*/ 947737 w 947737"/>
                  <a:gd name="connsiteY2" fmla="*/ 503237 h 503237"/>
                  <a:gd name="connsiteX3" fmla="*/ 779462 w 947737"/>
                  <a:gd name="connsiteY3" fmla="*/ 503237 h 503237"/>
                  <a:gd name="connsiteX4" fmla="*/ 520700 w 947737"/>
                  <a:gd name="connsiteY4" fmla="*/ 460375 h 503237"/>
                  <a:gd name="connsiteX5" fmla="*/ 688975 w 947737"/>
                  <a:gd name="connsiteY5" fmla="*/ 460375 h 503237"/>
                  <a:gd name="connsiteX6" fmla="*/ 688975 w 947737"/>
                  <a:gd name="connsiteY6" fmla="*/ 503237 h 503237"/>
                  <a:gd name="connsiteX7" fmla="*/ 520700 w 947737"/>
                  <a:gd name="connsiteY7" fmla="*/ 503237 h 503237"/>
                  <a:gd name="connsiteX8" fmla="*/ 260350 w 947737"/>
                  <a:gd name="connsiteY8" fmla="*/ 460375 h 503237"/>
                  <a:gd name="connsiteX9" fmla="*/ 428625 w 947737"/>
                  <a:gd name="connsiteY9" fmla="*/ 460375 h 503237"/>
                  <a:gd name="connsiteX10" fmla="*/ 428625 w 947737"/>
                  <a:gd name="connsiteY10" fmla="*/ 503237 h 503237"/>
                  <a:gd name="connsiteX11" fmla="*/ 260350 w 947737"/>
                  <a:gd name="connsiteY11" fmla="*/ 503237 h 503237"/>
                  <a:gd name="connsiteX12" fmla="*/ 0 w 947737"/>
                  <a:gd name="connsiteY12" fmla="*/ 460375 h 503237"/>
                  <a:gd name="connsiteX13" fmla="*/ 168275 w 947737"/>
                  <a:gd name="connsiteY13" fmla="*/ 460375 h 503237"/>
                  <a:gd name="connsiteX14" fmla="*/ 168275 w 947737"/>
                  <a:gd name="connsiteY14" fmla="*/ 503237 h 503237"/>
                  <a:gd name="connsiteX15" fmla="*/ 0 w 947737"/>
                  <a:gd name="connsiteY15" fmla="*/ 503237 h 503237"/>
                  <a:gd name="connsiteX16" fmla="*/ 779462 w 947737"/>
                  <a:gd name="connsiteY16" fmla="*/ 384175 h 503237"/>
                  <a:gd name="connsiteX17" fmla="*/ 947737 w 947737"/>
                  <a:gd name="connsiteY17" fmla="*/ 384175 h 503237"/>
                  <a:gd name="connsiteX18" fmla="*/ 947737 w 947737"/>
                  <a:gd name="connsiteY18" fmla="*/ 427037 h 503237"/>
                  <a:gd name="connsiteX19" fmla="*/ 779462 w 947737"/>
                  <a:gd name="connsiteY19" fmla="*/ 427037 h 503237"/>
                  <a:gd name="connsiteX20" fmla="*/ 520700 w 947737"/>
                  <a:gd name="connsiteY20" fmla="*/ 384175 h 503237"/>
                  <a:gd name="connsiteX21" fmla="*/ 688975 w 947737"/>
                  <a:gd name="connsiteY21" fmla="*/ 384175 h 503237"/>
                  <a:gd name="connsiteX22" fmla="*/ 688975 w 947737"/>
                  <a:gd name="connsiteY22" fmla="*/ 427037 h 503237"/>
                  <a:gd name="connsiteX23" fmla="*/ 520700 w 947737"/>
                  <a:gd name="connsiteY23" fmla="*/ 427037 h 503237"/>
                  <a:gd name="connsiteX24" fmla="*/ 260350 w 947737"/>
                  <a:gd name="connsiteY24" fmla="*/ 384175 h 503237"/>
                  <a:gd name="connsiteX25" fmla="*/ 428625 w 947737"/>
                  <a:gd name="connsiteY25" fmla="*/ 384175 h 503237"/>
                  <a:gd name="connsiteX26" fmla="*/ 428625 w 947737"/>
                  <a:gd name="connsiteY26" fmla="*/ 427037 h 503237"/>
                  <a:gd name="connsiteX27" fmla="*/ 260350 w 947737"/>
                  <a:gd name="connsiteY27" fmla="*/ 427037 h 503237"/>
                  <a:gd name="connsiteX28" fmla="*/ 0 w 947737"/>
                  <a:gd name="connsiteY28" fmla="*/ 384175 h 503237"/>
                  <a:gd name="connsiteX29" fmla="*/ 168275 w 947737"/>
                  <a:gd name="connsiteY29" fmla="*/ 384175 h 503237"/>
                  <a:gd name="connsiteX30" fmla="*/ 168275 w 947737"/>
                  <a:gd name="connsiteY30" fmla="*/ 427037 h 503237"/>
                  <a:gd name="connsiteX31" fmla="*/ 0 w 947737"/>
                  <a:gd name="connsiteY31" fmla="*/ 427037 h 503237"/>
                  <a:gd name="connsiteX32" fmla="*/ 779462 w 947737"/>
                  <a:gd name="connsiteY32" fmla="*/ 306387 h 503237"/>
                  <a:gd name="connsiteX33" fmla="*/ 947737 w 947737"/>
                  <a:gd name="connsiteY33" fmla="*/ 306387 h 503237"/>
                  <a:gd name="connsiteX34" fmla="*/ 947737 w 947737"/>
                  <a:gd name="connsiteY34" fmla="*/ 349249 h 503237"/>
                  <a:gd name="connsiteX35" fmla="*/ 779462 w 947737"/>
                  <a:gd name="connsiteY35" fmla="*/ 349249 h 503237"/>
                  <a:gd name="connsiteX36" fmla="*/ 520700 w 947737"/>
                  <a:gd name="connsiteY36" fmla="*/ 306387 h 503237"/>
                  <a:gd name="connsiteX37" fmla="*/ 688975 w 947737"/>
                  <a:gd name="connsiteY37" fmla="*/ 306387 h 503237"/>
                  <a:gd name="connsiteX38" fmla="*/ 688975 w 947737"/>
                  <a:gd name="connsiteY38" fmla="*/ 349249 h 503237"/>
                  <a:gd name="connsiteX39" fmla="*/ 520700 w 947737"/>
                  <a:gd name="connsiteY39" fmla="*/ 349249 h 503237"/>
                  <a:gd name="connsiteX40" fmla="*/ 260350 w 947737"/>
                  <a:gd name="connsiteY40" fmla="*/ 306387 h 503237"/>
                  <a:gd name="connsiteX41" fmla="*/ 428625 w 947737"/>
                  <a:gd name="connsiteY41" fmla="*/ 306387 h 503237"/>
                  <a:gd name="connsiteX42" fmla="*/ 428625 w 947737"/>
                  <a:gd name="connsiteY42" fmla="*/ 349249 h 503237"/>
                  <a:gd name="connsiteX43" fmla="*/ 260350 w 947737"/>
                  <a:gd name="connsiteY43" fmla="*/ 349249 h 503237"/>
                  <a:gd name="connsiteX44" fmla="*/ 0 w 947737"/>
                  <a:gd name="connsiteY44" fmla="*/ 306387 h 503237"/>
                  <a:gd name="connsiteX45" fmla="*/ 168275 w 947737"/>
                  <a:gd name="connsiteY45" fmla="*/ 306387 h 503237"/>
                  <a:gd name="connsiteX46" fmla="*/ 168275 w 947737"/>
                  <a:gd name="connsiteY46" fmla="*/ 349249 h 503237"/>
                  <a:gd name="connsiteX47" fmla="*/ 0 w 947737"/>
                  <a:gd name="connsiteY47" fmla="*/ 349249 h 503237"/>
                  <a:gd name="connsiteX48" fmla="*/ 779462 w 947737"/>
                  <a:gd name="connsiteY48" fmla="*/ 230187 h 503237"/>
                  <a:gd name="connsiteX49" fmla="*/ 947737 w 947737"/>
                  <a:gd name="connsiteY49" fmla="*/ 230187 h 503237"/>
                  <a:gd name="connsiteX50" fmla="*/ 947737 w 947737"/>
                  <a:gd name="connsiteY50" fmla="*/ 273049 h 503237"/>
                  <a:gd name="connsiteX51" fmla="*/ 779462 w 947737"/>
                  <a:gd name="connsiteY51" fmla="*/ 273049 h 503237"/>
                  <a:gd name="connsiteX52" fmla="*/ 520700 w 947737"/>
                  <a:gd name="connsiteY52" fmla="*/ 230187 h 503237"/>
                  <a:gd name="connsiteX53" fmla="*/ 688975 w 947737"/>
                  <a:gd name="connsiteY53" fmla="*/ 230187 h 503237"/>
                  <a:gd name="connsiteX54" fmla="*/ 688975 w 947737"/>
                  <a:gd name="connsiteY54" fmla="*/ 273049 h 503237"/>
                  <a:gd name="connsiteX55" fmla="*/ 520700 w 947737"/>
                  <a:gd name="connsiteY55" fmla="*/ 273049 h 503237"/>
                  <a:gd name="connsiteX56" fmla="*/ 260350 w 947737"/>
                  <a:gd name="connsiteY56" fmla="*/ 230187 h 503237"/>
                  <a:gd name="connsiteX57" fmla="*/ 428625 w 947737"/>
                  <a:gd name="connsiteY57" fmla="*/ 230187 h 503237"/>
                  <a:gd name="connsiteX58" fmla="*/ 428625 w 947737"/>
                  <a:gd name="connsiteY58" fmla="*/ 273049 h 503237"/>
                  <a:gd name="connsiteX59" fmla="*/ 260350 w 947737"/>
                  <a:gd name="connsiteY59" fmla="*/ 273049 h 503237"/>
                  <a:gd name="connsiteX60" fmla="*/ 0 w 947737"/>
                  <a:gd name="connsiteY60" fmla="*/ 230187 h 503237"/>
                  <a:gd name="connsiteX61" fmla="*/ 168275 w 947737"/>
                  <a:gd name="connsiteY61" fmla="*/ 230187 h 503237"/>
                  <a:gd name="connsiteX62" fmla="*/ 168275 w 947737"/>
                  <a:gd name="connsiteY62" fmla="*/ 273049 h 503237"/>
                  <a:gd name="connsiteX63" fmla="*/ 0 w 947737"/>
                  <a:gd name="connsiteY63" fmla="*/ 273049 h 503237"/>
                  <a:gd name="connsiteX64" fmla="*/ 779462 w 947737"/>
                  <a:gd name="connsiteY64" fmla="*/ 153987 h 503237"/>
                  <a:gd name="connsiteX65" fmla="*/ 947737 w 947737"/>
                  <a:gd name="connsiteY65" fmla="*/ 153987 h 503237"/>
                  <a:gd name="connsiteX66" fmla="*/ 947737 w 947737"/>
                  <a:gd name="connsiteY66" fmla="*/ 196849 h 503237"/>
                  <a:gd name="connsiteX67" fmla="*/ 779462 w 947737"/>
                  <a:gd name="connsiteY67" fmla="*/ 196849 h 503237"/>
                  <a:gd name="connsiteX68" fmla="*/ 520700 w 947737"/>
                  <a:gd name="connsiteY68" fmla="*/ 153987 h 503237"/>
                  <a:gd name="connsiteX69" fmla="*/ 688975 w 947737"/>
                  <a:gd name="connsiteY69" fmla="*/ 153987 h 503237"/>
                  <a:gd name="connsiteX70" fmla="*/ 688975 w 947737"/>
                  <a:gd name="connsiteY70" fmla="*/ 196849 h 503237"/>
                  <a:gd name="connsiteX71" fmla="*/ 520700 w 947737"/>
                  <a:gd name="connsiteY71" fmla="*/ 196849 h 503237"/>
                  <a:gd name="connsiteX72" fmla="*/ 260350 w 947737"/>
                  <a:gd name="connsiteY72" fmla="*/ 153987 h 503237"/>
                  <a:gd name="connsiteX73" fmla="*/ 428625 w 947737"/>
                  <a:gd name="connsiteY73" fmla="*/ 153987 h 503237"/>
                  <a:gd name="connsiteX74" fmla="*/ 428625 w 947737"/>
                  <a:gd name="connsiteY74" fmla="*/ 196849 h 503237"/>
                  <a:gd name="connsiteX75" fmla="*/ 260350 w 947737"/>
                  <a:gd name="connsiteY75" fmla="*/ 196849 h 503237"/>
                  <a:gd name="connsiteX76" fmla="*/ 0 w 947737"/>
                  <a:gd name="connsiteY76" fmla="*/ 153987 h 503237"/>
                  <a:gd name="connsiteX77" fmla="*/ 168275 w 947737"/>
                  <a:gd name="connsiteY77" fmla="*/ 153987 h 503237"/>
                  <a:gd name="connsiteX78" fmla="*/ 168275 w 947737"/>
                  <a:gd name="connsiteY78" fmla="*/ 196849 h 503237"/>
                  <a:gd name="connsiteX79" fmla="*/ 0 w 947737"/>
                  <a:gd name="connsiteY79" fmla="*/ 196849 h 503237"/>
                  <a:gd name="connsiteX80" fmla="*/ 779462 w 947737"/>
                  <a:gd name="connsiteY80" fmla="*/ 76200 h 503237"/>
                  <a:gd name="connsiteX81" fmla="*/ 947737 w 947737"/>
                  <a:gd name="connsiteY81" fmla="*/ 76200 h 503237"/>
                  <a:gd name="connsiteX82" fmla="*/ 947737 w 947737"/>
                  <a:gd name="connsiteY82" fmla="*/ 119062 h 503237"/>
                  <a:gd name="connsiteX83" fmla="*/ 779462 w 947737"/>
                  <a:gd name="connsiteY83" fmla="*/ 119062 h 503237"/>
                  <a:gd name="connsiteX84" fmla="*/ 520700 w 947737"/>
                  <a:gd name="connsiteY84" fmla="*/ 76200 h 503237"/>
                  <a:gd name="connsiteX85" fmla="*/ 688975 w 947737"/>
                  <a:gd name="connsiteY85" fmla="*/ 76200 h 503237"/>
                  <a:gd name="connsiteX86" fmla="*/ 688975 w 947737"/>
                  <a:gd name="connsiteY86" fmla="*/ 119062 h 503237"/>
                  <a:gd name="connsiteX87" fmla="*/ 520700 w 947737"/>
                  <a:gd name="connsiteY87" fmla="*/ 119062 h 503237"/>
                  <a:gd name="connsiteX88" fmla="*/ 260350 w 947737"/>
                  <a:gd name="connsiteY88" fmla="*/ 76200 h 503237"/>
                  <a:gd name="connsiteX89" fmla="*/ 428625 w 947737"/>
                  <a:gd name="connsiteY89" fmla="*/ 76200 h 503237"/>
                  <a:gd name="connsiteX90" fmla="*/ 428625 w 947737"/>
                  <a:gd name="connsiteY90" fmla="*/ 119062 h 503237"/>
                  <a:gd name="connsiteX91" fmla="*/ 260350 w 947737"/>
                  <a:gd name="connsiteY91" fmla="*/ 119062 h 503237"/>
                  <a:gd name="connsiteX92" fmla="*/ 0 w 947737"/>
                  <a:gd name="connsiteY92" fmla="*/ 76200 h 503237"/>
                  <a:gd name="connsiteX93" fmla="*/ 168275 w 947737"/>
                  <a:gd name="connsiteY93" fmla="*/ 76200 h 503237"/>
                  <a:gd name="connsiteX94" fmla="*/ 168275 w 947737"/>
                  <a:gd name="connsiteY94" fmla="*/ 119062 h 503237"/>
                  <a:gd name="connsiteX95" fmla="*/ 0 w 947737"/>
                  <a:gd name="connsiteY95" fmla="*/ 119062 h 503237"/>
                  <a:gd name="connsiteX96" fmla="*/ 779462 w 947737"/>
                  <a:gd name="connsiteY96" fmla="*/ 0 h 503237"/>
                  <a:gd name="connsiteX97" fmla="*/ 947737 w 947737"/>
                  <a:gd name="connsiteY97" fmla="*/ 0 h 503237"/>
                  <a:gd name="connsiteX98" fmla="*/ 947737 w 947737"/>
                  <a:gd name="connsiteY98" fmla="*/ 42862 h 503237"/>
                  <a:gd name="connsiteX99" fmla="*/ 779462 w 947737"/>
                  <a:gd name="connsiteY99" fmla="*/ 42862 h 503237"/>
                  <a:gd name="connsiteX100" fmla="*/ 520700 w 947737"/>
                  <a:gd name="connsiteY100" fmla="*/ 0 h 503237"/>
                  <a:gd name="connsiteX101" fmla="*/ 688975 w 947737"/>
                  <a:gd name="connsiteY101" fmla="*/ 0 h 503237"/>
                  <a:gd name="connsiteX102" fmla="*/ 688975 w 947737"/>
                  <a:gd name="connsiteY102" fmla="*/ 42862 h 503237"/>
                  <a:gd name="connsiteX103" fmla="*/ 520700 w 947737"/>
                  <a:gd name="connsiteY103" fmla="*/ 42862 h 503237"/>
                  <a:gd name="connsiteX104" fmla="*/ 260350 w 947737"/>
                  <a:gd name="connsiteY104" fmla="*/ 0 h 503237"/>
                  <a:gd name="connsiteX105" fmla="*/ 428625 w 947737"/>
                  <a:gd name="connsiteY105" fmla="*/ 0 h 503237"/>
                  <a:gd name="connsiteX106" fmla="*/ 428625 w 947737"/>
                  <a:gd name="connsiteY106" fmla="*/ 42862 h 503237"/>
                  <a:gd name="connsiteX107" fmla="*/ 260350 w 947737"/>
                  <a:gd name="connsiteY107" fmla="*/ 42862 h 503237"/>
                  <a:gd name="connsiteX108" fmla="*/ 0 w 947737"/>
                  <a:gd name="connsiteY108" fmla="*/ 0 h 503237"/>
                  <a:gd name="connsiteX109" fmla="*/ 168275 w 947737"/>
                  <a:gd name="connsiteY109" fmla="*/ 0 h 503237"/>
                  <a:gd name="connsiteX110" fmla="*/ 168275 w 947737"/>
                  <a:gd name="connsiteY110" fmla="*/ 42862 h 503237"/>
                  <a:gd name="connsiteX111" fmla="*/ 0 w 947737"/>
                  <a:gd name="connsiteY111" fmla="*/ 42862 h 50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47737" h="503237">
                    <a:moveTo>
                      <a:pt x="779462" y="460375"/>
                    </a:moveTo>
                    <a:lnTo>
                      <a:pt x="947737" y="460375"/>
                    </a:lnTo>
                    <a:lnTo>
                      <a:pt x="947737" y="503237"/>
                    </a:lnTo>
                    <a:lnTo>
                      <a:pt x="779462" y="503237"/>
                    </a:lnTo>
                    <a:close/>
                    <a:moveTo>
                      <a:pt x="520700" y="460375"/>
                    </a:moveTo>
                    <a:lnTo>
                      <a:pt x="688975" y="460375"/>
                    </a:lnTo>
                    <a:lnTo>
                      <a:pt x="688975" y="503237"/>
                    </a:lnTo>
                    <a:lnTo>
                      <a:pt x="520700" y="503237"/>
                    </a:lnTo>
                    <a:close/>
                    <a:moveTo>
                      <a:pt x="260350" y="460375"/>
                    </a:moveTo>
                    <a:lnTo>
                      <a:pt x="428625" y="460375"/>
                    </a:lnTo>
                    <a:lnTo>
                      <a:pt x="428625" y="503237"/>
                    </a:lnTo>
                    <a:lnTo>
                      <a:pt x="260350" y="503237"/>
                    </a:lnTo>
                    <a:close/>
                    <a:moveTo>
                      <a:pt x="0" y="460375"/>
                    </a:moveTo>
                    <a:lnTo>
                      <a:pt x="168275" y="460375"/>
                    </a:lnTo>
                    <a:lnTo>
                      <a:pt x="168275" y="503237"/>
                    </a:lnTo>
                    <a:lnTo>
                      <a:pt x="0" y="503237"/>
                    </a:lnTo>
                    <a:close/>
                    <a:moveTo>
                      <a:pt x="779462" y="384175"/>
                    </a:moveTo>
                    <a:lnTo>
                      <a:pt x="947737" y="384175"/>
                    </a:lnTo>
                    <a:lnTo>
                      <a:pt x="947737" y="427037"/>
                    </a:lnTo>
                    <a:lnTo>
                      <a:pt x="779462" y="427037"/>
                    </a:lnTo>
                    <a:close/>
                    <a:moveTo>
                      <a:pt x="520700" y="384175"/>
                    </a:moveTo>
                    <a:lnTo>
                      <a:pt x="688975" y="384175"/>
                    </a:lnTo>
                    <a:lnTo>
                      <a:pt x="688975" y="427037"/>
                    </a:lnTo>
                    <a:lnTo>
                      <a:pt x="520700" y="427037"/>
                    </a:lnTo>
                    <a:close/>
                    <a:moveTo>
                      <a:pt x="260350" y="384175"/>
                    </a:moveTo>
                    <a:lnTo>
                      <a:pt x="428625" y="384175"/>
                    </a:lnTo>
                    <a:lnTo>
                      <a:pt x="428625" y="427037"/>
                    </a:lnTo>
                    <a:lnTo>
                      <a:pt x="260350" y="427037"/>
                    </a:lnTo>
                    <a:close/>
                    <a:moveTo>
                      <a:pt x="0" y="384175"/>
                    </a:moveTo>
                    <a:lnTo>
                      <a:pt x="168275" y="384175"/>
                    </a:lnTo>
                    <a:lnTo>
                      <a:pt x="168275" y="427037"/>
                    </a:lnTo>
                    <a:lnTo>
                      <a:pt x="0" y="427037"/>
                    </a:lnTo>
                    <a:close/>
                    <a:moveTo>
                      <a:pt x="779462" y="306387"/>
                    </a:moveTo>
                    <a:lnTo>
                      <a:pt x="947737" y="306387"/>
                    </a:lnTo>
                    <a:lnTo>
                      <a:pt x="947737" y="349249"/>
                    </a:lnTo>
                    <a:lnTo>
                      <a:pt x="779462" y="349249"/>
                    </a:lnTo>
                    <a:close/>
                    <a:moveTo>
                      <a:pt x="520700" y="306387"/>
                    </a:moveTo>
                    <a:lnTo>
                      <a:pt x="688975" y="306387"/>
                    </a:lnTo>
                    <a:lnTo>
                      <a:pt x="688975" y="349249"/>
                    </a:lnTo>
                    <a:lnTo>
                      <a:pt x="520700" y="349249"/>
                    </a:lnTo>
                    <a:close/>
                    <a:moveTo>
                      <a:pt x="260350" y="306387"/>
                    </a:moveTo>
                    <a:lnTo>
                      <a:pt x="428625" y="306387"/>
                    </a:lnTo>
                    <a:lnTo>
                      <a:pt x="428625" y="349249"/>
                    </a:lnTo>
                    <a:lnTo>
                      <a:pt x="260350" y="349249"/>
                    </a:lnTo>
                    <a:close/>
                    <a:moveTo>
                      <a:pt x="0" y="306387"/>
                    </a:moveTo>
                    <a:lnTo>
                      <a:pt x="168275" y="306387"/>
                    </a:lnTo>
                    <a:lnTo>
                      <a:pt x="168275" y="349249"/>
                    </a:lnTo>
                    <a:lnTo>
                      <a:pt x="0" y="349249"/>
                    </a:lnTo>
                    <a:close/>
                    <a:moveTo>
                      <a:pt x="779462" y="230187"/>
                    </a:moveTo>
                    <a:lnTo>
                      <a:pt x="947737" y="230187"/>
                    </a:lnTo>
                    <a:lnTo>
                      <a:pt x="947737" y="273049"/>
                    </a:lnTo>
                    <a:lnTo>
                      <a:pt x="779462" y="273049"/>
                    </a:lnTo>
                    <a:close/>
                    <a:moveTo>
                      <a:pt x="520700" y="230187"/>
                    </a:moveTo>
                    <a:lnTo>
                      <a:pt x="688975" y="230187"/>
                    </a:lnTo>
                    <a:lnTo>
                      <a:pt x="688975" y="273049"/>
                    </a:lnTo>
                    <a:lnTo>
                      <a:pt x="520700" y="273049"/>
                    </a:lnTo>
                    <a:close/>
                    <a:moveTo>
                      <a:pt x="260350" y="230187"/>
                    </a:moveTo>
                    <a:lnTo>
                      <a:pt x="428625" y="230187"/>
                    </a:lnTo>
                    <a:lnTo>
                      <a:pt x="428625" y="273049"/>
                    </a:lnTo>
                    <a:lnTo>
                      <a:pt x="260350" y="273049"/>
                    </a:lnTo>
                    <a:close/>
                    <a:moveTo>
                      <a:pt x="0" y="230187"/>
                    </a:moveTo>
                    <a:lnTo>
                      <a:pt x="168275" y="230187"/>
                    </a:lnTo>
                    <a:lnTo>
                      <a:pt x="168275" y="273049"/>
                    </a:lnTo>
                    <a:lnTo>
                      <a:pt x="0" y="273049"/>
                    </a:lnTo>
                    <a:close/>
                    <a:moveTo>
                      <a:pt x="779462" y="153987"/>
                    </a:moveTo>
                    <a:lnTo>
                      <a:pt x="947737" y="153987"/>
                    </a:lnTo>
                    <a:lnTo>
                      <a:pt x="947737" y="196849"/>
                    </a:lnTo>
                    <a:lnTo>
                      <a:pt x="779462" y="196849"/>
                    </a:lnTo>
                    <a:close/>
                    <a:moveTo>
                      <a:pt x="520700" y="153987"/>
                    </a:moveTo>
                    <a:lnTo>
                      <a:pt x="688975" y="153987"/>
                    </a:lnTo>
                    <a:lnTo>
                      <a:pt x="688975" y="196849"/>
                    </a:lnTo>
                    <a:lnTo>
                      <a:pt x="520700" y="196849"/>
                    </a:lnTo>
                    <a:close/>
                    <a:moveTo>
                      <a:pt x="260350" y="153987"/>
                    </a:moveTo>
                    <a:lnTo>
                      <a:pt x="428625" y="153987"/>
                    </a:lnTo>
                    <a:lnTo>
                      <a:pt x="428625" y="196849"/>
                    </a:lnTo>
                    <a:lnTo>
                      <a:pt x="260350" y="196849"/>
                    </a:lnTo>
                    <a:close/>
                    <a:moveTo>
                      <a:pt x="0" y="153987"/>
                    </a:moveTo>
                    <a:lnTo>
                      <a:pt x="168275" y="153987"/>
                    </a:lnTo>
                    <a:lnTo>
                      <a:pt x="168275" y="196849"/>
                    </a:lnTo>
                    <a:lnTo>
                      <a:pt x="0" y="196849"/>
                    </a:lnTo>
                    <a:close/>
                    <a:moveTo>
                      <a:pt x="779462" y="76200"/>
                    </a:moveTo>
                    <a:lnTo>
                      <a:pt x="947737" y="76200"/>
                    </a:lnTo>
                    <a:lnTo>
                      <a:pt x="947737" y="119062"/>
                    </a:lnTo>
                    <a:lnTo>
                      <a:pt x="779462" y="119062"/>
                    </a:lnTo>
                    <a:close/>
                    <a:moveTo>
                      <a:pt x="520700" y="76200"/>
                    </a:moveTo>
                    <a:lnTo>
                      <a:pt x="688975" y="76200"/>
                    </a:lnTo>
                    <a:lnTo>
                      <a:pt x="688975" y="119062"/>
                    </a:lnTo>
                    <a:lnTo>
                      <a:pt x="520700" y="119062"/>
                    </a:lnTo>
                    <a:close/>
                    <a:moveTo>
                      <a:pt x="260350" y="76200"/>
                    </a:moveTo>
                    <a:lnTo>
                      <a:pt x="428625" y="76200"/>
                    </a:lnTo>
                    <a:lnTo>
                      <a:pt x="428625" y="119062"/>
                    </a:lnTo>
                    <a:lnTo>
                      <a:pt x="260350" y="119062"/>
                    </a:lnTo>
                    <a:close/>
                    <a:moveTo>
                      <a:pt x="0" y="76200"/>
                    </a:moveTo>
                    <a:lnTo>
                      <a:pt x="168275" y="76200"/>
                    </a:lnTo>
                    <a:lnTo>
                      <a:pt x="168275" y="119062"/>
                    </a:lnTo>
                    <a:lnTo>
                      <a:pt x="0" y="119062"/>
                    </a:lnTo>
                    <a:close/>
                    <a:moveTo>
                      <a:pt x="779462" y="0"/>
                    </a:moveTo>
                    <a:lnTo>
                      <a:pt x="947737" y="0"/>
                    </a:lnTo>
                    <a:lnTo>
                      <a:pt x="947737" y="42862"/>
                    </a:lnTo>
                    <a:lnTo>
                      <a:pt x="779462" y="42862"/>
                    </a:lnTo>
                    <a:close/>
                    <a:moveTo>
                      <a:pt x="520700" y="0"/>
                    </a:moveTo>
                    <a:lnTo>
                      <a:pt x="688975" y="0"/>
                    </a:lnTo>
                    <a:lnTo>
                      <a:pt x="688975" y="42862"/>
                    </a:lnTo>
                    <a:lnTo>
                      <a:pt x="520700" y="42862"/>
                    </a:lnTo>
                    <a:close/>
                    <a:moveTo>
                      <a:pt x="260350" y="0"/>
                    </a:moveTo>
                    <a:lnTo>
                      <a:pt x="428625" y="0"/>
                    </a:lnTo>
                    <a:lnTo>
                      <a:pt x="428625" y="42862"/>
                    </a:lnTo>
                    <a:lnTo>
                      <a:pt x="260350" y="42862"/>
                    </a:lnTo>
                    <a:close/>
                    <a:moveTo>
                      <a:pt x="0" y="0"/>
                    </a:moveTo>
                    <a:lnTo>
                      <a:pt x="168275" y="0"/>
                    </a:lnTo>
                    <a:lnTo>
                      <a:pt x="168275" y="42862"/>
                    </a:lnTo>
                    <a:lnTo>
                      <a:pt x="0" y="42862"/>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ja-JP" altLang="en-US"/>
              </a:p>
            </p:txBody>
          </p:sp>
        </p:grpSp>
        <p:sp>
          <p:nvSpPr>
            <p:cNvPr id="337" name="テキスト ボックス 336"/>
            <p:cNvSpPr txBox="1"/>
            <p:nvPr/>
          </p:nvSpPr>
          <p:spPr>
            <a:xfrm>
              <a:off x="11207709" y="5744361"/>
              <a:ext cx="786242" cy="276999"/>
            </a:xfrm>
            <a:prstGeom prst="rect">
              <a:avLst/>
            </a:prstGeom>
            <a:noFill/>
          </p:spPr>
          <p:txBody>
            <a:bodyPr wrap="none" rtlCol="0">
              <a:spAutoFit/>
            </a:bodyPr>
            <a:lstStyle/>
            <a:p>
              <a:pPr algn="ctr"/>
              <a:r>
                <a:rPr lang="en-US" altLang="ja-JP" sz="1200" b="1" dirty="0" smtClean="0">
                  <a:solidFill>
                    <a:srgbClr val="002B62"/>
                  </a:solidFill>
                </a:rPr>
                <a:t>System</a:t>
              </a:r>
              <a:endParaRPr kumimoji="1" lang="ja-JP" altLang="en-US" sz="1200" b="1" dirty="0">
                <a:solidFill>
                  <a:srgbClr val="002B62"/>
                </a:solidFill>
              </a:endParaRPr>
            </a:p>
          </p:txBody>
        </p:sp>
      </p:grpSp>
      <p:pic>
        <p:nvPicPr>
          <p:cNvPr id="315" name="図 314"/>
          <p:cNvPicPr>
            <a:picLocks noChangeAspect="1"/>
          </p:cNvPicPr>
          <p:nvPr/>
        </p:nvPicPr>
        <p:blipFill rotWithShape="1">
          <a:blip r:embed="rId5">
            <a:extLst>
              <a:ext uri="{28A0092B-C50C-407E-A947-70E740481C1C}">
                <a14:useLocalDpi xmlns:a14="http://schemas.microsoft.com/office/drawing/2010/main" val="0"/>
              </a:ext>
            </a:extLst>
          </a:blip>
          <a:srcRect l="8028" t="27703" r="7954" b="27948"/>
          <a:stretch/>
        </p:blipFill>
        <p:spPr>
          <a:xfrm>
            <a:off x="4438080" y="1772550"/>
            <a:ext cx="1899243" cy="288000"/>
          </a:xfrm>
          <a:prstGeom prst="rect">
            <a:avLst/>
          </a:prstGeom>
          <a:effectLst>
            <a:glow rad="38100">
              <a:schemeClr val="bg1"/>
            </a:glow>
          </a:effectLst>
        </p:spPr>
      </p:pic>
      <p:grpSp>
        <p:nvGrpSpPr>
          <p:cNvPr id="317" name="グループ化 316"/>
          <p:cNvGrpSpPr/>
          <p:nvPr/>
        </p:nvGrpSpPr>
        <p:grpSpPr>
          <a:xfrm>
            <a:off x="4524428" y="2370688"/>
            <a:ext cx="1080000" cy="1130062"/>
            <a:chOff x="8614445" y="2370948"/>
            <a:chExt cx="1080000" cy="1130062"/>
          </a:xfrm>
        </p:grpSpPr>
        <p:sp>
          <p:nvSpPr>
            <p:cNvPr id="331" name="円柱 330"/>
            <p:cNvSpPr/>
            <p:nvPr/>
          </p:nvSpPr>
          <p:spPr bwMode="auto">
            <a:xfrm>
              <a:off x="8614445" y="2370948"/>
              <a:ext cx="1080000" cy="1130062"/>
            </a:xfrm>
            <a:prstGeom prst="can">
              <a:avLst>
                <a:gd name="adj" fmla="val 22080"/>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2" name="テキスト ボックス 331"/>
            <p:cNvSpPr txBox="1"/>
            <p:nvPr/>
          </p:nvSpPr>
          <p:spPr>
            <a:xfrm>
              <a:off x="8841699" y="2375280"/>
              <a:ext cx="625492" cy="261610"/>
            </a:xfrm>
            <a:prstGeom prst="rect">
              <a:avLst/>
            </a:prstGeom>
            <a:noFill/>
          </p:spPr>
          <p:txBody>
            <a:bodyPr wrap="none" rtlCol="0">
              <a:spAutoFit/>
            </a:bodyPr>
            <a:lstStyle/>
            <a:p>
              <a:r>
                <a:rPr kumimoji="1" lang="en-US" altLang="ja-JP" sz="1050" b="1" dirty="0" smtClean="0">
                  <a:solidFill>
                    <a:srgbClr val="002B62"/>
                  </a:solidFill>
                  <a:effectLst>
                    <a:glow rad="101600">
                      <a:schemeClr val="bg1"/>
                    </a:glow>
                  </a:effectLst>
                </a:rPr>
                <a:t>CMDB</a:t>
              </a:r>
              <a:endParaRPr kumimoji="1" lang="ja-JP" altLang="en-US" sz="1050" b="1" dirty="0">
                <a:solidFill>
                  <a:srgbClr val="002B62"/>
                </a:solidFill>
                <a:effectLst>
                  <a:glow rad="101600">
                    <a:schemeClr val="bg1"/>
                  </a:glow>
                </a:effectLst>
              </a:endParaRPr>
            </a:p>
          </p:txBody>
        </p:sp>
        <p:grpSp>
          <p:nvGrpSpPr>
            <p:cNvPr id="333" name="グループ化 332"/>
            <p:cNvGrpSpPr/>
            <p:nvPr/>
          </p:nvGrpSpPr>
          <p:grpSpPr>
            <a:xfrm>
              <a:off x="8650581" y="2708900"/>
              <a:ext cx="1007728" cy="507462"/>
              <a:chOff x="8797200" y="5013220"/>
              <a:chExt cx="1007728" cy="507462"/>
            </a:xfrm>
          </p:grpSpPr>
          <p:sp>
            <p:nvSpPr>
              <p:cNvPr id="334" name="正方形/長方形 333"/>
              <p:cNvSpPr/>
              <p:nvPr/>
            </p:nvSpPr>
            <p:spPr bwMode="auto">
              <a:xfrm>
                <a:off x="8797200" y="5013220"/>
                <a:ext cx="504000" cy="507462"/>
              </a:xfrm>
              <a:prstGeom prst="rect">
                <a:avLst/>
              </a:prstGeom>
              <a:solidFill>
                <a:schemeClr val="bg1">
                  <a:alpha val="50000"/>
                </a:schemeClr>
              </a:solidFill>
              <a:ln w="19050">
                <a:solidFill>
                  <a:srgbClr val="002B62"/>
                </a:solidFill>
                <a:prstDash val="sysDash"/>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altLang="ja-JP" sz="500" b="1" dirty="0">
                    <a:solidFill>
                      <a:srgbClr val="002B62"/>
                    </a:solidFill>
                    <a:latin typeface="+mn-ea"/>
                  </a:rPr>
                  <a:t>Common info for</a:t>
                </a:r>
                <a:br>
                  <a:rPr lang="en-US" altLang="ja-JP" sz="500" b="1" dirty="0">
                    <a:solidFill>
                      <a:srgbClr val="002B62"/>
                    </a:solidFill>
                    <a:latin typeface="+mn-ea"/>
                  </a:rPr>
                </a:br>
                <a:r>
                  <a:rPr lang="en-US" altLang="ja-JP" sz="500" b="1" dirty="0">
                    <a:solidFill>
                      <a:srgbClr val="002B62"/>
                    </a:solidFill>
                    <a:latin typeface="+mn-ea"/>
                  </a:rPr>
                  <a:t>Construction</a:t>
                </a:r>
                <a:br>
                  <a:rPr lang="en-US" altLang="ja-JP" sz="500" b="1" dirty="0">
                    <a:solidFill>
                      <a:srgbClr val="002B62"/>
                    </a:solidFill>
                    <a:latin typeface="+mn-ea"/>
                  </a:rPr>
                </a:br>
                <a:r>
                  <a:rPr lang="en-US" altLang="ja-JP" sz="500" b="1" dirty="0">
                    <a:solidFill>
                      <a:srgbClr val="002B62"/>
                    </a:solidFill>
                    <a:latin typeface="+mn-ea"/>
                  </a:rPr>
                  <a:t>and Operation</a:t>
                </a:r>
                <a:endParaRPr lang="ja-JP" altLang="en-US" sz="500" b="1" dirty="0">
                  <a:solidFill>
                    <a:srgbClr val="002B62"/>
                  </a:solidFill>
                  <a:latin typeface="+mn-ea"/>
                </a:endParaRPr>
              </a:p>
            </p:txBody>
          </p:sp>
          <p:sp>
            <p:nvSpPr>
              <p:cNvPr id="335" name="正方形/長方形 334"/>
              <p:cNvSpPr/>
              <p:nvPr/>
            </p:nvSpPr>
            <p:spPr bwMode="auto">
              <a:xfrm>
                <a:off x="9300928" y="5013220"/>
                <a:ext cx="504000" cy="507462"/>
              </a:xfrm>
              <a:prstGeom prst="rect">
                <a:avLst/>
              </a:prstGeom>
              <a:solidFill>
                <a:schemeClr val="bg1"/>
              </a:solidFill>
              <a:ln w="19050">
                <a:solidFill>
                  <a:srgbClr val="002B62"/>
                </a:solidFill>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altLang="ja-JP" sz="500" b="1" dirty="0">
                    <a:solidFill>
                      <a:srgbClr val="002B62"/>
                    </a:solidFill>
                    <a:latin typeface="+mn-ea"/>
                  </a:rPr>
                  <a:t>Information only used for construction</a:t>
                </a:r>
                <a:endParaRPr lang="ja-JP" altLang="en-US" sz="500" b="1" dirty="0">
                  <a:solidFill>
                    <a:srgbClr val="002B62"/>
                  </a:solidFill>
                  <a:latin typeface="+mn-ea"/>
                </a:endParaRPr>
              </a:p>
            </p:txBody>
          </p:sp>
        </p:grpSp>
      </p:grpSp>
      <p:grpSp>
        <p:nvGrpSpPr>
          <p:cNvPr id="318" name="グループ化 317"/>
          <p:cNvGrpSpPr/>
          <p:nvPr/>
        </p:nvGrpSpPr>
        <p:grpSpPr>
          <a:xfrm>
            <a:off x="5730737" y="2560584"/>
            <a:ext cx="1937428" cy="750270"/>
            <a:chOff x="9820754" y="2748750"/>
            <a:chExt cx="1937428" cy="750270"/>
          </a:xfrm>
        </p:grpSpPr>
        <p:sp>
          <p:nvSpPr>
            <p:cNvPr id="328" name="角丸四角形 327"/>
            <p:cNvSpPr/>
            <p:nvPr/>
          </p:nvSpPr>
          <p:spPr bwMode="auto">
            <a:xfrm>
              <a:off x="9820754" y="2748750"/>
              <a:ext cx="1937428" cy="750270"/>
            </a:xfrm>
            <a:prstGeom prst="roundRect">
              <a:avLst>
                <a:gd name="adj" fmla="val 9956"/>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9" name="テキスト ボックス 328"/>
            <p:cNvSpPr txBox="1"/>
            <p:nvPr/>
          </p:nvSpPr>
          <p:spPr>
            <a:xfrm>
              <a:off x="10319628" y="2780910"/>
              <a:ext cx="939680" cy="253916"/>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Work Flow</a:t>
              </a:r>
              <a:endParaRPr kumimoji="1" lang="ja-JP" altLang="en-US" sz="800" b="1" dirty="0">
                <a:solidFill>
                  <a:srgbClr val="002B62"/>
                </a:solidFill>
                <a:effectLst>
                  <a:glow rad="101600">
                    <a:schemeClr val="bg1"/>
                  </a:glow>
                </a:effectLst>
              </a:endParaRPr>
            </a:p>
          </p:txBody>
        </p:sp>
        <p:pic>
          <p:nvPicPr>
            <p:cNvPr id="330" name="図 3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2867" y="3035438"/>
              <a:ext cx="1853202" cy="393562"/>
            </a:xfrm>
            <a:prstGeom prst="rect">
              <a:avLst/>
            </a:prstGeom>
          </p:spPr>
        </p:pic>
      </p:grpSp>
      <p:sp>
        <p:nvSpPr>
          <p:cNvPr id="322" name="下矢印 321"/>
          <p:cNvSpPr/>
          <p:nvPr/>
        </p:nvSpPr>
        <p:spPr bwMode="auto">
          <a:xfrm flipV="1">
            <a:off x="4692669" y="3180554"/>
            <a:ext cx="252000" cy="2348323"/>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23" name="テキスト ボックス 322"/>
          <p:cNvSpPr txBox="1"/>
          <p:nvPr/>
        </p:nvSpPr>
        <p:spPr>
          <a:xfrm>
            <a:off x="4128422" y="4054527"/>
            <a:ext cx="1380507" cy="253916"/>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Initial Transition</a:t>
            </a:r>
            <a:endParaRPr kumimoji="1" lang="ja-JP" altLang="en-US" sz="1050" b="1" dirty="0">
              <a:solidFill>
                <a:srgbClr val="002B62"/>
              </a:solidFill>
              <a:effectLst>
                <a:glow rad="101600">
                  <a:schemeClr val="bg1"/>
                </a:glow>
              </a:effectLst>
            </a:endParaRPr>
          </a:p>
        </p:txBody>
      </p:sp>
      <p:sp>
        <p:nvSpPr>
          <p:cNvPr id="355" name="正方形/長方形 354"/>
          <p:cNvSpPr/>
          <p:nvPr/>
        </p:nvSpPr>
        <p:spPr bwMode="auto">
          <a:xfrm>
            <a:off x="292295" y="4581140"/>
            <a:ext cx="2520000" cy="1800000"/>
          </a:xfrm>
          <a:prstGeom prst="rect">
            <a:avLst/>
          </a:prstGeom>
          <a:solidFill>
            <a:schemeClr val="bg1"/>
          </a:solidFill>
          <a:ln w="38100">
            <a:solidFill>
              <a:srgbClr val="002B62"/>
            </a:solidFill>
          </a:ln>
          <a:effectLst>
            <a:glow rad="38100">
              <a:schemeClr val="bg1"/>
            </a:glow>
          </a:effectLst>
          <a:extLst/>
        </p:spPr>
        <p:txBody>
          <a:bodyPr rot="0" spcFirstLastPara="0" vertOverflow="overflow" horzOverflow="overflow" vert="horz" wrap="square" lIns="96000" tIns="96000" rIns="121920" bIns="60960" numCol="1" spcCol="0" rtlCol="0" fromWordArt="0" anchor="t" anchorCtr="0" forceAA="0" compatLnSpc="1">
            <a:prstTxWarp prst="textNoShape">
              <a:avLst/>
            </a:prstTxWarp>
            <a:noAutofit/>
          </a:bodyPr>
          <a:lstStyle/>
          <a:p>
            <a:pPr algn="r"/>
            <a:endParaRPr lang="ja-JP" altLang="en-US" sz="2400" b="1" dirty="0">
              <a:solidFill>
                <a:srgbClr val="002B62"/>
              </a:solidFill>
              <a:latin typeface="+mj-ea"/>
              <a:ea typeface="+mj-ea"/>
            </a:endParaRPr>
          </a:p>
        </p:txBody>
      </p:sp>
      <p:pic>
        <p:nvPicPr>
          <p:cNvPr id="356" name="図 3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62" y="4653150"/>
            <a:ext cx="1153920" cy="288000"/>
          </a:xfrm>
          <a:prstGeom prst="rect">
            <a:avLst/>
          </a:prstGeom>
        </p:spPr>
      </p:pic>
      <p:sp>
        <p:nvSpPr>
          <p:cNvPr id="357" name="角丸四角形 356"/>
          <p:cNvSpPr/>
          <p:nvPr/>
        </p:nvSpPr>
        <p:spPr bwMode="auto">
          <a:xfrm>
            <a:off x="1845214" y="4797370"/>
            <a:ext cx="812475" cy="1440000"/>
          </a:xfrm>
          <a:prstGeom prst="roundRect">
            <a:avLst>
              <a:gd name="adj" fmla="val 9956"/>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58" name="テキスト ボックス 357"/>
          <p:cNvSpPr txBox="1"/>
          <p:nvPr/>
        </p:nvSpPr>
        <p:spPr>
          <a:xfrm>
            <a:off x="1782413" y="4793693"/>
            <a:ext cx="938077" cy="415498"/>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Conductor</a:t>
            </a:r>
            <a:br>
              <a:rPr lang="en-US" altLang="ja-JP" sz="1050" b="1" dirty="0" smtClean="0">
                <a:solidFill>
                  <a:srgbClr val="002B62"/>
                </a:solidFill>
                <a:effectLst>
                  <a:glow rad="101600">
                    <a:schemeClr val="bg1"/>
                  </a:glow>
                </a:effectLst>
              </a:rPr>
            </a:br>
            <a:r>
              <a:rPr lang="en-US" altLang="ja-JP" sz="1050" b="1" dirty="0" smtClean="0">
                <a:solidFill>
                  <a:srgbClr val="002B62"/>
                </a:solidFill>
                <a:effectLst>
                  <a:glow rad="101600">
                    <a:schemeClr val="bg1"/>
                  </a:glow>
                </a:effectLst>
              </a:rPr>
              <a:t>(Job Flow)</a:t>
            </a:r>
            <a:endParaRPr kumimoji="1" lang="ja-JP" altLang="en-US" sz="800" b="1" dirty="0">
              <a:solidFill>
                <a:srgbClr val="002B62"/>
              </a:solidFill>
              <a:effectLst>
                <a:glow rad="101600">
                  <a:schemeClr val="bg1"/>
                </a:glow>
              </a:effectLst>
            </a:endParaRPr>
          </a:p>
        </p:txBody>
      </p:sp>
      <p:sp>
        <p:nvSpPr>
          <p:cNvPr id="359" name="円柱 358"/>
          <p:cNvSpPr/>
          <p:nvPr/>
        </p:nvSpPr>
        <p:spPr bwMode="auto">
          <a:xfrm>
            <a:off x="434436" y="5107308"/>
            <a:ext cx="1080000" cy="1130062"/>
          </a:xfrm>
          <a:prstGeom prst="can">
            <a:avLst>
              <a:gd name="adj" fmla="val 22080"/>
            </a:avLst>
          </a:prstGeom>
          <a:solidFill>
            <a:srgbClr val="002B62">
              <a:alpha val="30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0" name="テキスト ボックス 359"/>
          <p:cNvSpPr txBox="1"/>
          <p:nvPr/>
        </p:nvSpPr>
        <p:spPr>
          <a:xfrm>
            <a:off x="661690" y="5111640"/>
            <a:ext cx="625492" cy="261610"/>
          </a:xfrm>
          <a:prstGeom prst="rect">
            <a:avLst/>
          </a:prstGeom>
          <a:noFill/>
        </p:spPr>
        <p:txBody>
          <a:bodyPr wrap="none" rtlCol="0">
            <a:spAutoFit/>
          </a:bodyPr>
          <a:lstStyle/>
          <a:p>
            <a:r>
              <a:rPr kumimoji="1" lang="en-US" altLang="ja-JP" sz="1050" b="1" dirty="0" smtClean="0">
                <a:solidFill>
                  <a:srgbClr val="002B62"/>
                </a:solidFill>
                <a:effectLst>
                  <a:glow rad="101600">
                    <a:schemeClr val="bg1"/>
                  </a:glow>
                </a:effectLst>
              </a:rPr>
              <a:t>CMDB</a:t>
            </a:r>
            <a:endParaRPr kumimoji="1" lang="ja-JP" altLang="en-US" sz="1050" b="1" dirty="0">
              <a:solidFill>
                <a:srgbClr val="002B62"/>
              </a:solidFill>
              <a:effectLst>
                <a:glow rad="101600">
                  <a:schemeClr val="bg1"/>
                </a:glow>
              </a:effectLst>
            </a:endParaRPr>
          </a:p>
        </p:txBody>
      </p:sp>
      <p:grpSp>
        <p:nvGrpSpPr>
          <p:cNvPr id="361" name="グループ化 360"/>
          <p:cNvGrpSpPr/>
          <p:nvPr/>
        </p:nvGrpSpPr>
        <p:grpSpPr>
          <a:xfrm>
            <a:off x="470572" y="5445260"/>
            <a:ext cx="1007728" cy="507462"/>
            <a:chOff x="8797200" y="5013220"/>
            <a:chExt cx="1007728" cy="507462"/>
          </a:xfrm>
        </p:grpSpPr>
        <p:sp>
          <p:nvSpPr>
            <p:cNvPr id="399" name="正方形/長方形 398"/>
            <p:cNvSpPr/>
            <p:nvPr/>
          </p:nvSpPr>
          <p:spPr bwMode="auto">
            <a:xfrm>
              <a:off x="8797200" y="5013220"/>
              <a:ext cx="504000" cy="507462"/>
            </a:xfrm>
            <a:prstGeom prst="rect">
              <a:avLst/>
            </a:prstGeom>
            <a:solidFill>
              <a:schemeClr val="bg1"/>
            </a:solidFill>
            <a:ln w="19050">
              <a:solidFill>
                <a:srgbClr val="002B62"/>
              </a:solidFill>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altLang="ja-JP" sz="500" b="1" dirty="0" smtClean="0">
                  <a:solidFill>
                    <a:srgbClr val="002B62"/>
                  </a:solidFill>
                  <a:latin typeface="+mn-ea"/>
                </a:rPr>
                <a:t>Common info for</a:t>
              </a:r>
              <a:br>
                <a:rPr lang="en-US" altLang="ja-JP" sz="500" b="1" dirty="0" smtClean="0">
                  <a:solidFill>
                    <a:srgbClr val="002B62"/>
                  </a:solidFill>
                  <a:latin typeface="+mn-ea"/>
                </a:rPr>
              </a:br>
              <a:r>
                <a:rPr lang="en-US" altLang="ja-JP" sz="500" b="1" dirty="0" smtClean="0">
                  <a:solidFill>
                    <a:srgbClr val="002B62"/>
                  </a:solidFill>
                  <a:latin typeface="+mn-ea"/>
                </a:rPr>
                <a:t>Construction</a:t>
              </a:r>
              <a:br>
                <a:rPr lang="en-US" altLang="ja-JP" sz="500" b="1" dirty="0" smtClean="0">
                  <a:solidFill>
                    <a:srgbClr val="002B62"/>
                  </a:solidFill>
                  <a:latin typeface="+mn-ea"/>
                </a:rPr>
              </a:br>
              <a:r>
                <a:rPr lang="en-US" altLang="ja-JP" sz="500" b="1" dirty="0" smtClean="0">
                  <a:solidFill>
                    <a:srgbClr val="002B62"/>
                  </a:solidFill>
                  <a:latin typeface="+mn-ea"/>
                </a:rPr>
                <a:t>and Operation</a:t>
              </a:r>
              <a:endParaRPr kumimoji="1" lang="ja-JP" altLang="en-US" sz="500" b="1" dirty="0" smtClean="0">
                <a:solidFill>
                  <a:srgbClr val="002B62"/>
                </a:solidFill>
                <a:latin typeface="+mn-ea"/>
              </a:endParaRPr>
            </a:p>
          </p:txBody>
        </p:sp>
        <p:sp>
          <p:nvSpPr>
            <p:cNvPr id="400" name="正方形/長方形 399"/>
            <p:cNvSpPr/>
            <p:nvPr/>
          </p:nvSpPr>
          <p:spPr bwMode="auto">
            <a:xfrm>
              <a:off x="9300928" y="5013220"/>
              <a:ext cx="504000" cy="507462"/>
            </a:xfrm>
            <a:prstGeom prst="rect">
              <a:avLst/>
            </a:prstGeom>
            <a:solidFill>
              <a:schemeClr val="bg1"/>
            </a:solidFill>
            <a:ln w="19050">
              <a:solidFill>
                <a:srgbClr val="002B62"/>
              </a:solidFill>
            </a:ln>
            <a:effectLst/>
            <a:ex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kumimoji="1" lang="en-US" altLang="ja-JP" sz="500" b="1" dirty="0" smtClean="0">
                  <a:solidFill>
                    <a:srgbClr val="002B62"/>
                  </a:solidFill>
                  <a:latin typeface="+mn-ea"/>
                </a:rPr>
                <a:t>Information only used for construction</a:t>
              </a:r>
              <a:endParaRPr kumimoji="1" lang="ja-JP" altLang="en-US" sz="500" b="1" dirty="0" smtClean="0">
                <a:solidFill>
                  <a:srgbClr val="002B62"/>
                </a:solidFill>
                <a:latin typeface="+mn-ea"/>
              </a:endParaRPr>
            </a:p>
          </p:txBody>
        </p:sp>
      </p:grpSp>
      <p:grpSp>
        <p:nvGrpSpPr>
          <p:cNvPr id="362" name="グループ化 361"/>
          <p:cNvGrpSpPr/>
          <p:nvPr/>
        </p:nvGrpSpPr>
        <p:grpSpPr>
          <a:xfrm>
            <a:off x="2025267" y="5157220"/>
            <a:ext cx="452368" cy="1017063"/>
            <a:chOff x="10102432" y="5170582"/>
            <a:chExt cx="452368" cy="1017063"/>
          </a:xfrm>
        </p:grpSpPr>
        <p:grpSp>
          <p:nvGrpSpPr>
            <p:cNvPr id="389" name="グループ化 388"/>
            <p:cNvGrpSpPr/>
            <p:nvPr/>
          </p:nvGrpSpPr>
          <p:grpSpPr>
            <a:xfrm>
              <a:off x="10132889" y="5972203"/>
              <a:ext cx="391454" cy="215442"/>
              <a:chOff x="3599384" y="5842169"/>
              <a:chExt cx="785717" cy="339994"/>
            </a:xfrm>
          </p:grpSpPr>
          <p:sp>
            <p:nvSpPr>
              <p:cNvPr id="397" name="フローチャート: 論理積ゲート 396"/>
              <p:cNvSpPr/>
              <p:nvPr/>
            </p:nvSpPr>
            <p:spPr bwMode="auto">
              <a:xfrm rot="5400000">
                <a:off x="3878618" y="5737747"/>
                <a:ext cx="227251"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98" name="テキスト ボックス 397"/>
              <p:cNvSpPr txBox="1"/>
              <p:nvPr/>
            </p:nvSpPr>
            <p:spPr>
              <a:xfrm>
                <a:off x="3599384" y="5842169"/>
                <a:ext cx="785717" cy="339994"/>
              </a:xfrm>
              <a:prstGeom prst="rect">
                <a:avLst/>
              </a:prstGeom>
              <a:noFill/>
            </p:spPr>
            <p:txBody>
              <a:bodyPr wrap="none" rtlCol="0">
                <a:spAutoFit/>
              </a:bodyPr>
              <a:lstStyle/>
              <a:p>
                <a:pPr algn="ctr"/>
                <a:r>
                  <a:rPr kumimoji="1" lang="en-US" altLang="ja-JP" sz="800" b="1" dirty="0" smtClean="0">
                    <a:solidFill>
                      <a:srgbClr val="002B62"/>
                    </a:solidFill>
                    <a:effectLst>
                      <a:glow rad="63500">
                        <a:schemeClr val="bg1"/>
                      </a:glow>
                    </a:effectLst>
                  </a:rPr>
                  <a:t>End</a:t>
                </a:r>
                <a:endParaRPr kumimoji="1" lang="ja-JP" altLang="en-US" sz="800" b="1" dirty="0">
                  <a:solidFill>
                    <a:srgbClr val="002B62"/>
                  </a:solidFill>
                  <a:effectLst>
                    <a:glow rad="63500">
                      <a:schemeClr val="bg1"/>
                    </a:glow>
                  </a:effectLst>
                </a:endParaRPr>
              </a:p>
            </p:txBody>
          </p:sp>
        </p:grpSp>
        <p:cxnSp>
          <p:nvCxnSpPr>
            <p:cNvPr id="390" name="直線コネクタ 389"/>
            <p:cNvCxnSpPr>
              <a:endCxn id="397" idx="1"/>
            </p:cNvCxnSpPr>
            <p:nvPr/>
          </p:nvCxnSpPr>
          <p:spPr bwMode="auto">
            <a:xfrm flipH="1">
              <a:off x="10328616" y="5319553"/>
              <a:ext cx="1" cy="682931"/>
            </a:xfrm>
            <a:prstGeom prst="line">
              <a:avLst/>
            </a:prstGeom>
            <a:solidFill>
              <a:schemeClr val="bg1"/>
            </a:solidFill>
            <a:ln w="38100" cap="flat" cmpd="sng" algn="ctr">
              <a:solidFill>
                <a:srgbClr val="002B6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1" name="楕円 390"/>
            <p:cNvSpPr/>
            <p:nvPr/>
          </p:nvSpPr>
          <p:spPr bwMode="auto">
            <a:xfrm>
              <a:off x="10184616" y="5398240"/>
              <a:ext cx="288000" cy="144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sp>
          <p:nvSpPr>
            <p:cNvPr id="392" name="楕円 391"/>
            <p:cNvSpPr/>
            <p:nvPr/>
          </p:nvSpPr>
          <p:spPr bwMode="auto">
            <a:xfrm>
              <a:off x="10184616" y="5599653"/>
              <a:ext cx="288000" cy="144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grpSp>
          <p:nvGrpSpPr>
            <p:cNvPr id="393" name="グループ化 392"/>
            <p:cNvGrpSpPr/>
            <p:nvPr/>
          </p:nvGrpSpPr>
          <p:grpSpPr>
            <a:xfrm rot="10800000">
              <a:off x="10102432" y="5170582"/>
              <a:ext cx="452368" cy="169932"/>
              <a:chOff x="3538251" y="5889912"/>
              <a:chExt cx="907983" cy="364938"/>
            </a:xfrm>
          </p:grpSpPr>
          <p:sp>
            <p:nvSpPr>
              <p:cNvPr id="395" name="フローチャート: 論理積ゲート 394"/>
              <p:cNvSpPr/>
              <p:nvPr/>
            </p:nvSpPr>
            <p:spPr bwMode="auto">
              <a:xfrm rot="5400000">
                <a:off x="3821806" y="5794538"/>
                <a:ext cx="340872" cy="531619"/>
              </a:xfrm>
              <a:prstGeom prst="flowChartDelay">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96" name="テキスト ボックス 395"/>
              <p:cNvSpPr txBox="1"/>
              <p:nvPr/>
            </p:nvSpPr>
            <p:spPr>
              <a:xfrm rot="10800000">
                <a:off x="3538251" y="5914854"/>
                <a:ext cx="907983" cy="339996"/>
              </a:xfrm>
              <a:prstGeom prst="rect">
                <a:avLst/>
              </a:prstGeom>
              <a:noFill/>
            </p:spPr>
            <p:txBody>
              <a:bodyPr wrap="none" rtlCol="0">
                <a:spAutoFit/>
              </a:bodyPr>
              <a:lstStyle/>
              <a:p>
                <a:pPr algn="ctr"/>
                <a:r>
                  <a:rPr kumimoji="1" lang="en-US" altLang="ja-JP" sz="800" b="1" dirty="0" smtClean="0">
                    <a:solidFill>
                      <a:srgbClr val="002B62"/>
                    </a:solidFill>
                    <a:effectLst>
                      <a:glow rad="63500">
                        <a:schemeClr val="bg1"/>
                      </a:glow>
                    </a:effectLst>
                  </a:rPr>
                  <a:t>Start</a:t>
                </a:r>
                <a:endParaRPr kumimoji="1" lang="ja-JP" altLang="en-US" sz="800" b="1" dirty="0">
                  <a:solidFill>
                    <a:srgbClr val="002B62"/>
                  </a:solidFill>
                  <a:effectLst>
                    <a:glow rad="63500">
                      <a:schemeClr val="bg1"/>
                    </a:glow>
                  </a:effectLst>
                </a:endParaRPr>
              </a:p>
            </p:txBody>
          </p:sp>
        </p:grpSp>
        <p:sp>
          <p:nvSpPr>
            <p:cNvPr id="394" name="楕円 393"/>
            <p:cNvSpPr/>
            <p:nvPr/>
          </p:nvSpPr>
          <p:spPr bwMode="auto">
            <a:xfrm>
              <a:off x="10184616" y="5801066"/>
              <a:ext cx="288000" cy="144000"/>
            </a:xfrm>
            <a:prstGeom prst="ellipse">
              <a:avLst/>
            </a:prstGeom>
            <a:solidFill>
              <a:schemeClr val="bg1"/>
            </a:solidFill>
            <a:ln w="38100">
              <a:solidFill>
                <a:srgbClr val="002B62"/>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002B62"/>
                </a:solidFill>
                <a:latin typeface="+mn-ea"/>
              </a:endParaRPr>
            </a:p>
          </p:txBody>
        </p:sp>
      </p:grpSp>
      <p:grpSp>
        <p:nvGrpSpPr>
          <p:cNvPr id="363" name="グループ化 362"/>
          <p:cNvGrpSpPr/>
          <p:nvPr/>
        </p:nvGrpSpPr>
        <p:grpSpPr>
          <a:xfrm>
            <a:off x="3032928" y="5440368"/>
            <a:ext cx="786242" cy="724752"/>
            <a:chOff x="11207710" y="5296608"/>
            <a:chExt cx="786242" cy="724752"/>
          </a:xfrm>
          <a:effectLst>
            <a:glow rad="38100">
              <a:schemeClr val="bg1"/>
            </a:glow>
          </a:effectLst>
        </p:grpSpPr>
        <p:grpSp>
          <p:nvGrpSpPr>
            <p:cNvPr id="385" name="グループ化 384"/>
            <p:cNvGrpSpPr>
              <a:grpSpLocks noChangeAspect="1"/>
            </p:cNvGrpSpPr>
            <p:nvPr/>
          </p:nvGrpSpPr>
          <p:grpSpPr bwMode="gray">
            <a:xfrm>
              <a:off x="11240986" y="5296608"/>
              <a:ext cx="719688" cy="468000"/>
              <a:chOff x="6257925" y="989013"/>
              <a:chExt cx="1389063" cy="903287"/>
            </a:xfrm>
          </p:grpSpPr>
          <p:sp>
            <p:nvSpPr>
              <p:cNvPr id="387" name="フリーフォーム 386"/>
              <p:cNvSpPr>
                <a:spLocks noChangeAspect="1"/>
              </p:cNvSpPr>
              <p:nvPr/>
            </p:nvSpPr>
            <p:spPr bwMode="gray">
              <a:xfrm>
                <a:off x="6257925" y="989013"/>
                <a:ext cx="1389063" cy="903287"/>
              </a:xfrm>
              <a:custGeom>
                <a:avLst/>
                <a:gdLst>
                  <a:gd name="connsiteX0" fmla="*/ 807857 w 1389063"/>
                  <a:gd name="connsiteY0" fmla="*/ 304800 h 903287"/>
                  <a:gd name="connsiteX1" fmla="*/ 1022351 w 1389063"/>
                  <a:gd name="connsiteY1" fmla="*/ 304800 h 903287"/>
                  <a:gd name="connsiteX2" fmla="*/ 1022351 w 1389063"/>
                  <a:gd name="connsiteY2" fmla="*/ 875022 h 903287"/>
                  <a:gd name="connsiteX3" fmla="*/ 994266 w 1389063"/>
                  <a:gd name="connsiteY3" fmla="*/ 903287 h 903287"/>
                  <a:gd name="connsiteX4" fmla="*/ 807857 w 1389063"/>
                  <a:gd name="connsiteY4" fmla="*/ 903287 h 903287"/>
                  <a:gd name="connsiteX5" fmla="*/ 779463 w 1389063"/>
                  <a:gd name="connsiteY5" fmla="*/ 875022 h 903287"/>
                  <a:gd name="connsiteX6" fmla="*/ 779463 w 1389063"/>
                  <a:gd name="connsiteY6" fmla="*/ 333065 h 903287"/>
                  <a:gd name="connsiteX7" fmla="*/ 807857 w 1389063"/>
                  <a:gd name="connsiteY7" fmla="*/ 304800 h 903287"/>
                  <a:gd name="connsiteX8" fmla="*/ 548602 w 1389063"/>
                  <a:gd name="connsiteY8" fmla="*/ 304800 h 903287"/>
                  <a:gd name="connsiteX9" fmla="*/ 762000 w 1389063"/>
                  <a:gd name="connsiteY9" fmla="*/ 304800 h 903287"/>
                  <a:gd name="connsiteX10" fmla="*/ 762000 w 1389063"/>
                  <a:gd name="connsiteY10" fmla="*/ 875022 h 903287"/>
                  <a:gd name="connsiteX11" fmla="*/ 734099 w 1389063"/>
                  <a:gd name="connsiteY11" fmla="*/ 903287 h 903287"/>
                  <a:gd name="connsiteX12" fmla="*/ 548602 w 1389063"/>
                  <a:gd name="connsiteY12" fmla="*/ 903287 h 903287"/>
                  <a:gd name="connsiteX13" fmla="*/ 520700 w 1389063"/>
                  <a:gd name="connsiteY13" fmla="*/ 875022 h 903287"/>
                  <a:gd name="connsiteX14" fmla="*/ 520700 w 1389063"/>
                  <a:gd name="connsiteY14" fmla="*/ 333065 h 903287"/>
                  <a:gd name="connsiteX15" fmla="*/ 548602 w 1389063"/>
                  <a:gd name="connsiteY15" fmla="*/ 304800 h 903287"/>
                  <a:gd name="connsiteX16" fmla="*/ 290146 w 1389063"/>
                  <a:gd name="connsiteY16" fmla="*/ 304800 h 903287"/>
                  <a:gd name="connsiteX17" fmla="*/ 503238 w 1389063"/>
                  <a:gd name="connsiteY17" fmla="*/ 304800 h 903287"/>
                  <a:gd name="connsiteX18" fmla="*/ 503238 w 1389063"/>
                  <a:gd name="connsiteY18" fmla="*/ 875022 h 903287"/>
                  <a:gd name="connsiteX19" fmla="*/ 475337 w 1389063"/>
                  <a:gd name="connsiteY19" fmla="*/ 903287 h 903287"/>
                  <a:gd name="connsiteX20" fmla="*/ 290146 w 1389063"/>
                  <a:gd name="connsiteY20" fmla="*/ 903287 h 903287"/>
                  <a:gd name="connsiteX21" fmla="*/ 261938 w 1389063"/>
                  <a:gd name="connsiteY21" fmla="*/ 875022 h 903287"/>
                  <a:gd name="connsiteX22" fmla="*/ 261938 w 1389063"/>
                  <a:gd name="connsiteY22" fmla="*/ 333065 h 903287"/>
                  <a:gd name="connsiteX23" fmla="*/ 290146 w 1389063"/>
                  <a:gd name="connsiteY23" fmla="*/ 304800 h 903287"/>
                  <a:gd name="connsiteX24" fmla="*/ 28357 w 1389063"/>
                  <a:gd name="connsiteY24" fmla="*/ 304800 h 903287"/>
                  <a:gd name="connsiteX25" fmla="*/ 242888 w 1389063"/>
                  <a:gd name="connsiteY25" fmla="*/ 304800 h 903287"/>
                  <a:gd name="connsiteX26" fmla="*/ 242888 w 1389063"/>
                  <a:gd name="connsiteY26" fmla="*/ 875022 h 903287"/>
                  <a:gd name="connsiteX27" fmla="*/ 214530 w 1389063"/>
                  <a:gd name="connsiteY27" fmla="*/ 903287 h 903287"/>
                  <a:gd name="connsiteX28" fmla="*/ 28357 w 1389063"/>
                  <a:gd name="connsiteY28" fmla="*/ 903287 h 903287"/>
                  <a:gd name="connsiteX29" fmla="*/ 0 w 1389063"/>
                  <a:gd name="connsiteY29" fmla="*/ 875022 h 903287"/>
                  <a:gd name="connsiteX30" fmla="*/ 0 w 1389063"/>
                  <a:gd name="connsiteY30" fmla="*/ 333065 h 903287"/>
                  <a:gd name="connsiteX31" fmla="*/ 28357 w 1389063"/>
                  <a:gd name="connsiteY31" fmla="*/ 304800 h 903287"/>
                  <a:gd name="connsiteX32" fmla="*/ 1171809 w 1389063"/>
                  <a:gd name="connsiteY32" fmla="*/ 196850 h 903287"/>
                  <a:gd name="connsiteX33" fmla="*/ 1177925 w 1389063"/>
                  <a:gd name="connsiteY33" fmla="*/ 206081 h 903287"/>
                  <a:gd name="connsiteX34" fmla="*/ 1177925 w 1389063"/>
                  <a:gd name="connsiteY34" fmla="*/ 769753 h 903287"/>
                  <a:gd name="connsiteX35" fmla="*/ 1165082 w 1389063"/>
                  <a:gd name="connsiteY35" fmla="*/ 796214 h 903287"/>
                  <a:gd name="connsiteX36" fmla="*/ 1028700 w 1389063"/>
                  <a:gd name="connsiteY36" fmla="*/ 903287 h 903287"/>
                  <a:gd name="connsiteX37" fmla="*/ 1038791 w 1389063"/>
                  <a:gd name="connsiteY37" fmla="*/ 874980 h 903287"/>
                  <a:gd name="connsiteX38" fmla="*/ 1038791 w 1389063"/>
                  <a:gd name="connsiteY38" fmla="*/ 303923 h 903287"/>
                  <a:gd name="connsiteX39" fmla="*/ 1038791 w 1389063"/>
                  <a:gd name="connsiteY39" fmla="*/ 298693 h 903287"/>
                  <a:gd name="connsiteX40" fmla="*/ 1165082 w 1389063"/>
                  <a:gd name="connsiteY40" fmla="*/ 199619 h 903287"/>
                  <a:gd name="connsiteX41" fmla="*/ 1171809 w 1389063"/>
                  <a:gd name="connsiteY41" fmla="*/ 196850 h 903287"/>
                  <a:gd name="connsiteX42" fmla="*/ 952918 w 1389063"/>
                  <a:gd name="connsiteY42" fmla="*/ 188912 h 903287"/>
                  <a:gd name="connsiteX43" fmla="*/ 1154113 w 1389063"/>
                  <a:gd name="connsiteY43" fmla="*/ 188912 h 903287"/>
                  <a:gd name="connsiteX44" fmla="*/ 1026331 w 1389063"/>
                  <a:gd name="connsiteY44" fmla="*/ 288616 h 903287"/>
                  <a:gd name="connsiteX45" fmla="*/ 1022031 w 1389063"/>
                  <a:gd name="connsiteY45" fmla="*/ 288616 h 903287"/>
                  <a:gd name="connsiteX46" fmla="*/ 808549 w 1389063"/>
                  <a:gd name="connsiteY46" fmla="*/ 288616 h 903287"/>
                  <a:gd name="connsiteX47" fmla="*/ 804863 w 1389063"/>
                  <a:gd name="connsiteY47" fmla="*/ 288924 h 903287"/>
                  <a:gd name="connsiteX48" fmla="*/ 923430 w 1389063"/>
                  <a:gd name="connsiteY48" fmla="*/ 198759 h 903287"/>
                  <a:gd name="connsiteX49" fmla="*/ 952918 w 1389063"/>
                  <a:gd name="connsiteY49" fmla="*/ 188912 h 903287"/>
                  <a:gd name="connsiteX50" fmla="*/ 693241 w 1389063"/>
                  <a:gd name="connsiteY50" fmla="*/ 188912 h 903287"/>
                  <a:gd name="connsiteX51" fmla="*/ 895351 w 1389063"/>
                  <a:gd name="connsiteY51" fmla="*/ 188912 h 903287"/>
                  <a:gd name="connsiteX52" fmla="*/ 766988 w 1389063"/>
                  <a:gd name="connsiteY52" fmla="*/ 288616 h 903287"/>
                  <a:gd name="connsiteX53" fmla="*/ 762668 w 1389063"/>
                  <a:gd name="connsiteY53" fmla="*/ 288616 h 903287"/>
                  <a:gd name="connsiteX54" fmla="*/ 547907 w 1389063"/>
                  <a:gd name="connsiteY54" fmla="*/ 288616 h 903287"/>
                  <a:gd name="connsiteX55" fmla="*/ 544513 w 1389063"/>
                  <a:gd name="connsiteY55" fmla="*/ 288924 h 903287"/>
                  <a:gd name="connsiteX56" fmla="*/ 663619 w 1389063"/>
                  <a:gd name="connsiteY56" fmla="*/ 198759 h 903287"/>
                  <a:gd name="connsiteX57" fmla="*/ 693241 w 1389063"/>
                  <a:gd name="connsiteY57" fmla="*/ 188912 h 903287"/>
                  <a:gd name="connsiteX58" fmla="*/ 434478 w 1389063"/>
                  <a:gd name="connsiteY58" fmla="*/ 188912 h 903287"/>
                  <a:gd name="connsiteX59" fmla="*/ 636588 w 1389063"/>
                  <a:gd name="connsiteY59" fmla="*/ 188912 h 903287"/>
                  <a:gd name="connsiteX60" fmla="*/ 508225 w 1389063"/>
                  <a:gd name="connsiteY60" fmla="*/ 288616 h 903287"/>
                  <a:gd name="connsiteX61" fmla="*/ 503905 w 1389063"/>
                  <a:gd name="connsiteY61" fmla="*/ 288616 h 903287"/>
                  <a:gd name="connsiteX62" fmla="*/ 289453 w 1389063"/>
                  <a:gd name="connsiteY62" fmla="*/ 288616 h 903287"/>
                  <a:gd name="connsiteX63" fmla="*/ 285750 w 1389063"/>
                  <a:gd name="connsiteY63" fmla="*/ 288924 h 903287"/>
                  <a:gd name="connsiteX64" fmla="*/ 404856 w 1389063"/>
                  <a:gd name="connsiteY64" fmla="*/ 198759 h 903287"/>
                  <a:gd name="connsiteX65" fmla="*/ 434478 w 1389063"/>
                  <a:gd name="connsiteY65" fmla="*/ 188912 h 903287"/>
                  <a:gd name="connsiteX66" fmla="*/ 173455 w 1389063"/>
                  <a:gd name="connsiteY66" fmla="*/ 188912 h 903287"/>
                  <a:gd name="connsiteX67" fmla="*/ 374650 w 1389063"/>
                  <a:gd name="connsiteY67" fmla="*/ 188912 h 903287"/>
                  <a:gd name="connsiteX68" fmla="*/ 246868 w 1389063"/>
                  <a:gd name="connsiteY68" fmla="*/ 288616 h 903287"/>
                  <a:gd name="connsiteX69" fmla="*/ 242875 w 1389063"/>
                  <a:gd name="connsiteY69" fmla="*/ 288616 h 903287"/>
                  <a:gd name="connsiteX70" fmla="*/ 29086 w 1389063"/>
                  <a:gd name="connsiteY70" fmla="*/ 288616 h 903287"/>
                  <a:gd name="connsiteX71" fmla="*/ 25400 w 1389063"/>
                  <a:gd name="connsiteY71" fmla="*/ 288924 h 903287"/>
                  <a:gd name="connsiteX72" fmla="*/ 143967 w 1389063"/>
                  <a:gd name="connsiteY72" fmla="*/ 198759 h 903287"/>
                  <a:gd name="connsiteX73" fmla="*/ 173455 w 1389063"/>
                  <a:gd name="connsiteY73" fmla="*/ 188912 h 903287"/>
                  <a:gd name="connsiteX74" fmla="*/ 1018958 w 1389063"/>
                  <a:gd name="connsiteY74" fmla="*/ 115887 h 903287"/>
                  <a:gd name="connsiteX75" fmla="*/ 1233488 w 1389063"/>
                  <a:gd name="connsiteY75" fmla="*/ 115887 h 903287"/>
                  <a:gd name="connsiteX76" fmla="*/ 1233488 w 1389063"/>
                  <a:gd name="connsiteY76" fmla="*/ 687636 h 903287"/>
                  <a:gd name="connsiteX77" fmla="*/ 1205131 w 1389063"/>
                  <a:gd name="connsiteY77" fmla="*/ 715962 h 903287"/>
                  <a:gd name="connsiteX78" fmla="*/ 1195576 w 1389063"/>
                  <a:gd name="connsiteY78" fmla="*/ 715962 h 903287"/>
                  <a:gd name="connsiteX79" fmla="*/ 1195576 w 1389063"/>
                  <a:gd name="connsiteY79" fmla="*/ 206406 h 903287"/>
                  <a:gd name="connsiteX80" fmla="*/ 1195267 w 1389063"/>
                  <a:gd name="connsiteY80" fmla="*/ 203943 h 903287"/>
                  <a:gd name="connsiteX81" fmla="*/ 1195576 w 1389063"/>
                  <a:gd name="connsiteY81" fmla="*/ 203943 h 903287"/>
                  <a:gd name="connsiteX82" fmla="*/ 1195576 w 1389063"/>
                  <a:gd name="connsiteY82" fmla="*/ 160839 h 903287"/>
                  <a:gd name="connsiteX83" fmla="*/ 1027280 w 1389063"/>
                  <a:gd name="connsiteY83" fmla="*/ 160839 h 903287"/>
                  <a:gd name="connsiteX84" fmla="*/ 1027280 w 1389063"/>
                  <a:gd name="connsiteY84" fmla="*/ 171923 h 903287"/>
                  <a:gd name="connsiteX85" fmla="*/ 990600 w 1389063"/>
                  <a:gd name="connsiteY85" fmla="*/ 171923 h 903287"/>
                  <a:gd name="connsiteX86" fmla="*/ 990600 w 1389063"/>
                  <a:gd name="connsiteY86" fmla="*/ 144213 h 903287"/>
                  <a:gd name="connsiteX87" fmla="*/ 1018958 w 1389063"/>
                  <a:gd name="connsiteY87" fmla="*/ 115887 h 903287"/>
                  <a:gd name="connsiteX88" fmla="*/ 758608 w 1389063"/>
                  <a:gd name="connsiteY88" fmla="*/ 115887 h 903287"/>
                  <a:gd name="connsiteX89" fmla="*/ 973138 w 1389063"/>
                  <a:gd name="connsiteY89" fmla="*/ 115887 h 903287"/>
                  <a:gd name="connsiteX90" fmla="*/ 973138 w 1389063"/>
                  <a:gd name="connsiteY90" fmla="*/ 171856 h 903287"/>
                  <a:gd name="connsiteX91" fmla="*/ 952487 w 1389063"/>
                  <a:gd name="connsiteY91" fmla="*/ 171856 h 903287"/>
                  <a:gd name="connsiteX92" fmla="*/ 935226 w 1389063"/>
                  <a:gd name="connsiteY92" fmla="*/ 174624 h 903287"/>
                  <a:gd name="connsiteX93" fmla="*/ 935226 w 1389063"/>
                  <a:gd name="connsiteY93" fmla="*/ 160786 h 903287"/>
                  <a:gd name="connsiteX94" fmla="*/ 766930 w 1389063"/>
                  <a:gd name="connsiteY94" fmla="*/ 160786 h 903287"/>
                  <a:gd name="connsiteX95" fmla="*/ 766930 w 1389063"/>
                  <a:gd name="connsiteY95" fmla="*/ 171856 h 903287"/>
                  <a:gd name="connsiteX96" fmla="*/ 730250 w 1389063"/>
                  <a:gd name="connsiteY96" fmla="*/ 171856 h 903287"/>
                  <a:gd name="connsiteX97" fmla="*/ 730250 w 1389063"/>
                  <a:gd name="connsiteY97" fmla="*/ 144179 h 903287"/>
                  <a:gd name="connsiteX98" fmla="*/ 758608 w 1389063"/>
                  <a:gd name="connsiteY98" fmla="*/ 115887 h 903287"/>
                  <a:gd name="connsiteX99" fmla="*/ 499846 w 1389063"/>
                  <a:gd name="connsiteY99" fmla="*/ 115887 h 903287"/>
                  <a:gd name="connsiteX100" fmla="*/ 714376 w 1389063"/>
                  <a:gd name="connsiteY100" fmla="*/ 115887 h 903287"/>
                  <a:gd name="connsiteX101" fmla="*/ 714376 w 1389063"/>
                  <a:gd name="connsiteY101" fmla="*/ 171856 h 903287"/>
                  <a:gd name="connsiteX102" fmla="*/ 693416 w 1389063"/>
                  <a:gd name="connsiteY102" fmla="*/ 171856 h 903287"/>
                  <a:gd name="connsiteX103" fmla="*/ 676464 w 1389063"/>
                  <a:gd name="connsiteY103" fmla="*/ 174624 h 903287"/>
                  <a:gd name="connsiteX104" fmla="*/ 676464 w 1389063"/>
                  <a:gd name="connsiteY104" fmla="*/ 160786 h 903287"/>
                  <a:gd name="connsiteX105" fmla="*/ 508168 w 1389063"/>
                  <a:gd name="connsiteY105" fmla="*/ 160786 h 903287"/>
                  <a:gd name="connsiteX106" fmla="*/ 508168 w 1389063"/>
                  <a:gd name="connsiteY106" fmla="*/ 171856 h 903287"/>
                  <a:gd name="connsiteX107" fmla="*/ 471488 w 1389063"/>
                  <a:gd name="connsiteY107" fmla="*/ 171856 h 903287"/>
                  <a:gd name="connsiteX108" fmla="*/ 471488 w 1389063"/>
                  <a:gd name="connsiteY108" fmla="*/ 144179 h 903287"/>
                  <a:gd name="connsiteX109" fmla="*/ 499846 w 1389063"/>
                  <a:gd name="connsiteY109" fmla="*/ 115887 h 903287"/>
                  <a:gd name="connsiteX110" fmla="*/ 239310 w 1389063"/>
                  <a:gd name="connsiteY110" fmla="*/ 115887 h 903287"/>
                  <a:gd name="connsiteX111" fmla="*/ 452438 w 1389063"/>
                  <a:gd name="connsiteY111" fmla="*/ 115887 h 903287"/>
                  <a:gd name="connsiteX112" fmla="*/ 452438 w 1389063"/>
                  <a:gd name="connsiteY112" fmla="*/ 171276 h 903287"/>
                  <a:gd name="connsiteX113" fmla="*/ 433759 w 1389063"/>
                  <a:gd name="connsiteY113" fmla="*/ 171276 h 903287"/>
                  <a:gd name="connsiteX114" fmla="*/ 414773 w 1389063"/>
                  <a:gd name="connsiteY114" fmla="*/ 174624 h 903287"/>
                  <a:gd name="connsiteX115" fmla="*/ 414773 w 1389063"/>
                  <a:gd name="connsiteY115" fmla="*/ 160320 h 903287"/>
                  <a:gd name="connsiteX116" fmla="*/ 247578 w 1389063"/>
                  <a:gd name="connsiteY116" fmla="*/ 160320 h 903287"/>
                  <a:gd name="connsiteX117" fmla="*/ 247578 w 1389063"/>
                  <a:gd name="connsiteY117" fmla="*/ 171276 h 903287"/>
                  <a:gd name="connsiteX118" fmla="*/ 211138 w 1389063"/>
                  <a:gd name="connsiteY118" fmla="*/ 171276 h 903287"/>
                  <a:gd name="connsiteX119" fmla="*/ 211138 w 1389063"/>
                  <a:gd name="connsiteY119" fmla="*/ 143886 h 903287"/>
                  <a:gd name="connsiteX120" fmla="*/ 239310 w 1389063"/>
                  <a:gd name="connsiteY120" fmla="*/ 115887 h 903287"/>
                  <a:gd name="connsiteX121" fmla="*/ 1382882 w 1389063"/>
                  <a:gd name="connsiteY121" fmla="*/ 9525 h 903287"/>
                  <a:gd name="connsiteX122" fmla="*/ 1389063 w 1389063"/>
                  <a:gd name="connsiteY122" fmla="*/ 18739 h 903287"/>
                  <a:gd name="connsiteX123" fmla="*/ 1389063 w 1389063"/>
                  <a:gd name="connsiteY123" fmla="*/ 581390 h 903287"/>
                  <a:gd name="connsiteX124" fmla="*/ 1376083 w 1389063"/>
                  <a:gd name="connsiteY124" fmla="*/ 607496 h 903287"/>
                  <a:gd name="connsiteX125" fmla="*/ 1238250 w 1389063"/>
                  <a:gd name="connsiteY125" fmla="*/ 714375 h 903287"/>
                  <a:gd name="connsiteX126" fmla="*/ 1248449 w 1389063"/>
                  <a:gd name="connsiteY126" fmla="*/ 686427 h 903287"/>
                  <a:gd name="connsiteX127" fmla="*/ 1248449 w 1389063"/>
                  <a:gd name="connsiteY127" fmla="*/ 116097 h 903287"/>
                  <a:gd name="connsiteX128" fmla="*/ 1248449 w 1389063"/>
                  <a:gd name="connsiteY128" fmla="*/ 111183 h 903287"/>
                  <a:gd name="connsiteX129" fmla="*/ 1376083 w 1389063"/>
                  <a:gd name="connsiteY129" fmla="*/ 12289 h 903287"/>
                  <a:gd name="connsiteX130" fmla="*/ 1382882 w 1389063"/>
                  <a:gd name="connsiteY130" fmla="*/ 9525 h 903287"/>
                  <a:gd name="connsiteX131" fmla="*/ 1162963 w 1389063"/>
                  <a:gd name="connsiteY131" fmla="*/ 0 h 903287"/>
                  <a:gd name="connsiteX132" fmla="*/ 1365251 w 1389063"/>
                  <a:gd name="connsiteY132" fmla="*/ 0 h 903287"/>
                  <a:gd name="connsiteX133" fmla="*/ 1237084 w 1389063"/>
                  <a:gd name="connsiteY133" fmla="*/ 99397 h 903287"/>
                  <a:gd name="connsiteX134" fmla="*/ 1232760 w 1389063"/>
                  <a:gd name="connsiteY134" fmla="*/ 99397 h 903287"/>
                  <a:gd name="connsiteX135" fmla="*/ 1017810 w 1389063"/>
                  <a:gd name="connsiteY135" fmla="*/ 99397 h 903287"/>
                  <a:gd name="connsiteX136" fmla="*/ 1014413 w 1389063"/>
                  <a:gd name="connsiteY136" fmla="*/ 100012 h 903287"/>
                  <a:gd name="connsiteX137" fmla="*/ 1133624 w 1389063"/>
                  <a:gd name="connsiteY137" fmla="*/ 9847 h 903287"/>
                  <a:gd name="connsiteX138" fmla="*/ 1162963 w 1389063"/>
                  <a:gd name="connsiteY138" fmla="*/ 0 h 903287"/>
                  <a:gd name="connsiteX139" fmla="*/ 903528 w 1389063"/>
                  <a:gd name="connsiteY139" fmla="*/ 0 h 903287"/>
                  <a:gd name="connsiteX140" fmla="*/ 1104900 w 1389063"/>
                  <a:gd name="connsiteY140" fmla="*/ 0 h 903287"/>
                  <a:gd name="connsiteX141" fmla="*/ 977313 w 1389063"/>
                  <a:gd name="connsiteY141" fmla="*/ 99397 h 903287"/>
                  <a:gd name="connsiteX142" fmla="*/ 973009 w 1389063"/>
                  <a:gd name="connsiteY142" fmla="*/ 99397 h 903287"/>
                  <a:gd name="connsiteX143" fmla="*/ 759032 w 1389063"/>
                  <a:gd name="connsiteY143" fmla="*/ 99397 h 903287"/>
                  <a:gd name="connsiteX144" fmla="*/ 755650 w 1389063"/>
                  <a:gd name="connsiteY144" fmla="*/ 100012 h 903287"/>
                  <a:gd name="connsiteX145" fmla="*/ 874321 w 1389063"/>
                  <a:gd name="connsiteY145" fmla="*/ 9847 h 903287"/>
                  <a:gd name="connsiteX146" fmla="*/ 903528 w 1389063"/>
                  <a:gd name="connsiteY146" fmla="*/ 0 h 903287"/>
                  <a:gd name="connsiteX147" fmla="*/ 644766 w 1389063"/>
                  <a:gd name="connsiteY147" fmla="*/ 0 h 903287"/>
                  <a:gd name="connsiteX148" fmla="*/ 846138 w 1389063"/>
                  <a:gd name="connsiteY148" fmla="*/ 0 h 903287"/>
                  <a:gd name="connsiteX149" fmla="*/ 718551 w 1389063"/>
                  <a:gd name="connsiteY149" fmla="*/ 99397 h 903287"/>
                  <a:gd name="connsiteX150" fmla="*/ 714247 w 1389063"/>
                  <a:gd name="connsiteY150" fmla="*/ 99397 h 903287"/>
                  <a:gd name="connsiteX151" fmla="*/ 500270 w 1389063"/>
                  <a:gd name="connsiteY151" fmla="*/ 99397 h 903287"/>
                  <a:gd name="connsiteX152" fmla="*/ 496888 w 1389063"/>
                  <a:gd name="connsiteY152" fmla="*/ 100012 h 903287"/>
                  <a:gd name="connsiteX153" fmla="*/ 615559 w 1389063"/>
                  <a:gd name="connsiteY153" fmla="*/ 9847 h 903287"/>
                  <a:gd name="connsiteX154" fmla="*/ 644766 w 1389063"/>
                  <a:gd name="connsiteY154" fmla="*/ 0 h 903287"/>
                  <a:gd name="connsiteX155" fmla="*/ 383500 w 1389063"/>
                  <a:gd name="connsiteY155" fmla="*/ 0 h 903287"/>
                  <a:gd name="connsiteX156" fmla="*/ 585788 w 1389063"/>
                  <a:gd name="connsiteY156" fmla="*/ 0 h 903287"/>
                  <a:gd name="connsiteX157" fmla="*/ 457621 w 1389063"/>
                  <a:gd name="connsiteY157" fmla="*/ 99397 h 903287"/>
                  <a:gd name="connsiteX158" fmla="*/ 453297 w 1389063"/>
                  <a:gd name="connsiteY158" fmla="*/ 99397 h 903287"/>
                  <a:gd name="connsiteX159" fmla="*/ 238347 w 1389063"/>
                  <a:gd name="connsiteY159" fmla="*/ 99397 h 903287"/>
                  <a:gd name="connsiteX160" fmla="*/ 234950 w 1389063"/>
                  <a:gd name="connsiteY160" fmla="*/ 100012 h 903287"/>
                  <a:gd name="connsiteX161" fmla="*/ 354161 w 1389063"/>
                  <a:gd name="connsiteY161" fmla="*/ 9847 h 903287"/>
                  <a:gd name="connsiteX162" fmla="*/ 383500 w 1389063"/>
                  <a:gd name="connsiteY162" fmla="*/ 0 h 90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389063" h="903287">
                    <a:moveTo>
                      <a:pt x="807857" y="304800"/>
                    </a:moveTo>
                    <a:cubicBezTo>
                      <a:pt x="807857" y="304800"/>
                      <a:pt x="807857" y="304800"/>
                      <a:pt x="1022351" y="304800"/>
                    </a:cubicBezTo>
                    <a:cubicBezTo>
                      <a:pt x="1022351" y="304800"/>
                      <a:pt x="1022351" y="304800"/>
                      <a:pt x="1022351" y="875022"/>
                    </a:cubicBezTo>
                    <a:cubicBezTo>
                      <a:pt x="1022351" y="890691"/>
                      <a:pt x="1009698" y="903287"/>
                      <a:pt x="994266" y="903287"/>
                    </a:cubicBezTo>
                    <a:cubicBezTo>
                      <a:pt x="994266" y="903287"/>
                      <a:pt x="994266" y="903287"/>
                      <a:pt x="807857" y="903287"/>
                    </a:cubicBezTo>
                    <a:cubicBezTo>
                      <a:pt x="792117" y="903287"/>
                      <a:pt x="779463" y="890691"/>
                      <a:pt x="779463" y="875022"/>
                    </a:cubicBezTo>
                    <a:cubicBezTo>
                      <a:pt x="779463" y="875022"/>
                      <a:pt x="779463" y="875022"/>
                      <a:pt x="779463" y="333065"/>
                    </a:cubicBezTo>
                    <a:cubicBezTo>
                      <a:pt x="779463" y="317397"/>
                      <a:pt x="792117" y="304800"/>
                      <a:pt x="807857" y="304800"/>
                    </a:cubicBezTo>
                    <a:close/>
                    <a:moveTo>
                      <a:pt x="548602" y="304800"/>
                    </a:moveTo>
                    <a:lnTo>
                      <a:pt x="762000" y="304800"/>
                    </a:lnTo>
                    <a:cubicBezTo>
                      <a:pt x="762000" y="304800"/>
                      <a:pt x="762000" y="304800"/>
                      <a:pt x="762000" y="875022"/>
                    </a:cubicBezTo>
                    <a:cubicBezTo>
                      <a:pt x="762000" y="890691"/>
                      <a:pt x="749429" y="903287"/>
                      <a:pt x="734099" y="903287"/>
                    </a:cubicBezTo>
                    <a:cubicBezTo>
                      <a:pt x="734099" y="903287"/>
                      <a:pt x="734099" y="903287"/>
                      <a:pt x="548602" y="903287"/>
                    </a:cubicBezTo>
                    <a:cubicBezTo>
                      <a:pt x="533271" y="903287"/>
                      <a:pt x="520700" y="890691"/>
                      <a:pt x="520700" y="875022"/>
                    </a:cubicBezTo>
                    <a:cubicBezTo>
                      <a:pt x="520700" y="875022"/>
                      <a:pt x="520700" y="875022"/>
                      <a:pt x="520700" y="333065"/>
                    </a:cubicBezTo>
                    <a:cubicBezTo>
                      <a:pt x="520700" y="317397"/>
                      <a:pt x="533271" y="304800"/>
                      <a:pt x="548602" y="304800"/>
                    </a:cubicBezTo>
                    <a:close/>
                    <a:moveTo>
                      <a:pt x="290146" y="304800"/>
                    </a:moveTo>
                    <a:lnTo>
                      <a:pt x="503238" y="304800"/>
                    </a:lnTo>
                    <a:cubicBezTo>
                      <a:pt x="503238" y="304800"/>
                      <a:pt x="503238" y="304800"/>
                      <a:pt x="503238" y="875022"/>
                    </a:cubicBezTo>
                    <a:cubicBezTo>
                      <a:pt x="503238" y="890691"/>
                      <a:pt x="490667" y="903287"/>
                      <a:pt x="475337" y="903287"/>
                    </a:cubicBezTo>
                    <a:cubicBezTo>
                      <a:pt x="475337" y="903287"/>
                      <a:pt x="475337" y="903287"/>
                      <a:pt x="290146" y="903287"/>
                    </a:cubicBezTo>
                    <a:cubicBezTo>
                      <a:pt x="274509" y="903287"/>
                      <a:pt x="261938" y="890691"/>
                      <a:pt x="261938" y="875022"/>
                    </a:cubicBezTo>
                    <a:cubicBezTo>
                      <a:pt x="261938" y="875022"/>
                      <a:pt x="261938" y="875022"/>
                      <a:pt x="261938" y="333065"/>
                    </a:cubicBezTo>
                    <a:cubicBezTo>
                      <a:pt x="261938" y="317397"/>
                      <a:pt x="274509" y="304800"/>
                      <a:pt x="290146" y="304800"/>
                    </a:cubicBezTo>
                    <a:close/>
                    <a:moveTo>
                      <a:pt x="28357" y="304800"/>
                    </a:moveTo>
                    <a:lnTo>
                      <a:pt x="242888" y="304800"/>
                    </a:lnTo>
                    <a:cubicBezTo>
                      <a:pt x="242888" y="304800"/>
                      <a:pt x="242888" y="304800"/>
                      <a:pt x="242888" y="875022"/>
                    </a:cubicBezTo>
                    <a:cubicBezTo>
                      <a:pt x="242888" y="890691"/>
                      <a:pt x="229942" y="903287"/>
                      <a:pt x="214530" y="903287"/>
                    </a:cubicBezTo>
                    <a:cubicBezTo>
                      <a:pt x="214530" y="903287"/>
                      <a:pt x="214530" y="903287"/>
                      <a:pt x="28357" y="903287"/>
                    </a:cubicBezTo>
                    <a:cubicBezTo>
                      <a:pt x="12637" y="903287"/>
                      <a:pt x="0" y="890691"/>
                      <a:pt x="0" y="875022"/>
                    </a:cubicBezTo>
                    <a:cubicBezTo>
                      <a:pt x="0" y="875022"/>
                      <a:pt x="0" y="875022"/>
                      <a:pt x="0" y="333065"/>
                    </a:cubicBezTo>
                    <a:cubicBezTo>
                      <a:pt x="0" y="317397"/>
                      <a:pt x="12637" y="304800"/>
                      <a:pt x="28357" y="304800"/>
                    </a:cubicBezTo>
                    <a:close/>
                    <a:moveTo>
                      <a:pt x="1171809" y="196850"/>
                    </a:moveTo>
                    <a:cubicBezTo>
                      <a:pt x="1175479" y="196850"/>
                      <a:pt x="1177925" y="200235"/>
                      <a:pt x="1177925" y="206081"/>
                    </a:cubicBezTo>
                    <a:cubicBezTo>
                      <a:pt x="1177925" y="206081"/>
                      <a:pt x="1177925" y="206081"/>
                      <a:pt x="1177925" y="769753"/>
                    </a:cubicBezTo>
                    <a:cubicBezTo>
                      <a:pt x="1177925" y="778676"/>
                      <a:pt x="1172115" y="790676"/>
                      <a:pt x="1165082" y="796214"/>
                    </a:cubicBezTo>
                    <a:cubicBezTo>
                      <a:pt x="1165082" y="796214"/>
                      <a:pt x="1165082" y="796214"/>
                      <a:pt x="1028700" y="903287"/>
                    </a:cubicBezTo>
                    <a:cubicBezTo>
                      <a:pt x="1035122" y="895595"/>
                      <a:pt x="1038791" y="885749"/>
                      <a:pt x="1038791" y="874980"/>
                    </a:cubicBezTo>
                    <a:lnTo>
                      <a:pt x="1038791" y="303923"/>
                    </a:lnTo>
                    <a:cubicBezTo>
                      <a:pt x="1038791" y="303923"/>
                      <a:pt x="1038791" y="303923"/>
                      <a:pt x="1038791" y="298693"/>
                    </a:cubicBezTo>
                    <a:cubicBezTo>
                      <a:pt x="1038791" y="298693"/>
                      <a:pt x="1038791" y="298693"/>
                      <a:pt x="1165082" y="199619"/>
                    </a:cubicBezTo>
                    <a:cubicBezTo>
                      <a:pt x="1167528" y="197773"/>
                      <a:pt x="1169975" y="196850"/>
                      <a:pt x="1171809" y="196850"/>
                    </a:cubicBezTo>
                    <a:close/>
                    <a:moveTo>
                      <a:pt x="952918" y="188912"/>
                    </a:moveTo>
                    <a:lnTo>
                      <a:pt x="1154113" y="188912"/>
                    </a:lnTo>
                    <a:cubicBezTo>
                      <a:pt x="1154113" y="188912"/>
                      <a:pt x="1154113" y="188912"/>
                      <a:pt x="1026331" y="288616"/>
                    </a:cubicBezTo>
                    <a:cubicBezTo>
                      <a:pt x="1026331" y="288616"/>
                      <a:pt x="1026331" y="288616"/>
                      <a:pt x="1022031" y="288616"/>
                    </a:cubicBezTo>
                    <a:cubicBezTo>
                      <a:pt x="1022031" y="288616"/>
                      <a:pt x="1022031" y="288616"/>
                      <a:pt x="808549" y="288616"/>
                    </a:cubicBezTo>
                    <a:cubicBezTo>
                      <a:pt x="807321" y="288616"/>
                      <a:pt x="806092" y="288924"/>
                      <a:pt x="804863" y="288924"/>
                    </a:cubicBezTo>
                    <a:cubicBezTo>
                      <a:pt x="804863" y="288924"/>
                      <a:pt x="804863" y="288924"/>
                      <a:pt x="923430" y="198759"/>
                    </a:cubicBezTo>
                    <a:cubicBezTo>
                      <a:pt x="930802" y="193220"/>
                      <a:pt x="943703" y="188912"/>
                      <a:pt x="952918" y="188912"/>
                    </a:cubicBezTo>
                    <a:close/>
                    <a:moveTo>
                      <a:pt x="693241" y="188912"/>
                    </a:moveTo>
                    <a:cubicBezTo>
                      <a:pt x="693241" y="188912"/>
                      <a:pt x="693241" y="188912"/>
                      <a:pt x="895351" y="188912"/>
                    </a:cubicBezTo>
                    <a:lnTo>
                      <a:pt x="766988" y="288616"/>
                    </a:lnTo>
                    <a:cubicBezTo>
                      <a:pt x="766988" y="288616"/>
                      <a:pt x="766988" y="288616"/>
                      <a:pt x="762668" y="288616"/>
                    </a:cubicBezTo>
                    <a:cubicBezTo>
                      <a:pt x="762668" y="288616"/>
                      <a:pt x="762668" y="288616"/>
                      <a:pt x="547907" y="288616"/>
                    </a:cubicBezTo>
                    <a:cubicBezTo>
                      <a:pt x="546982" y="288616"/>
                      <a:pt x="545748" y="288924"/>
                      <a:pt x="544513" y="288924"/>
                    </a:cubicBezTo>
                    <a:cubicBezTo>
                      <a:pt x="544513" y="288924"/>
                      <a:pt x="544513" y="288924"/>
                      <a:pt x="663619" y="198759"/>
                    </a:cubicBezTo>
                    <a:cubicBezTo>
                      <a:pt x="671025" y="193220"/>
                      <a:pt x="683984" y="188912"/>
                      <a:pt x="693241" y="188912"/>
                    </a:cubicBezTo>
                    <a:close/>
                    <a:moveTo>
                      <a:pt x="434478" y="188912"/>
                    </a:moveTo>
                    <a:cubicBezTo>
                      <a:pt x="434478" y="188912"/>
                      <a:pt x="434478" y="188912"/>
                      <a:pt x="636588" y="188912"/>
                    </a:cubicBezTo>
                    <a:lnTo>
                      <a:pt x="508225" y="288616"/>
                    </a:lnTo>
                    <a:cubicBezTo>
                      <a:pt x="508225" y="288616"/>
                      <a:pt x="508225" y="288616"/>
                      <a:pt x="503905" y="288616"/>
                    </a:cubicBezTo>
                    <a:cubicBezTo>
                      <a:pt x="503905" y="288616"/>
                      <a:pt x="503905" y="288616"/>
                      <a:pt x="289453" y="288616"/>
                    </a:cubicBezTo>
                    <a:cubicBezTo>
                      <a:pt x="288219" y="288616"/>
                      <a:pt x="286985" y="288924"/>
                      <a:pt x="285750" y="288924"/>
                    </a:cubicBezTo>
                    <a:cubicBezTo>
                      <a:pt x="285750" y="288924"/>
                      <a:pt x="285750" y="288924"/>
                      <a:pt x="404856" y="198759"/>
                    </a:cubicBezTo>
                    <a:cubicBezTo>
                      <a:pt x="412262" y="193220"/>
                      <a:pt x="425221" y="188912"/>
                      <a:pt x="434478" y="188912"/>
                    </a:cubicBezTo>
                    <a:close/>
                    <a:moveTo>
                      <a:pt x="173455" y="188912"/>
                    </a:moveTo>
                    <a:cubicBezTo>
                      <a:pt x="173455" y="188912"/>
                      <a:pt x="173455" y="188912"/>
                      <a:pt x="374650" y="188912"/>
                    </a:cubicBezTo>
                    <a:lnTo>
                      <a:pt x="246868" y="288616"/>
                    </a:lnTo>
                    <a:cubicBezTo>
                      <a:pt x="246868" y="288616"/>
                      <a:pt x="246868" y="288616"/>
                      <a:pt x="242875" y="288616"/>
                    </a:cubicBezTo>
                    <a:cubicBezTo>
                      <a:pt x="242875" y="288616"/>
                      <a:pt x="242875" y="288616"/>
                      <a:pt x="29086" y="288616"/>
                    </a:cubicBezTo>
                    <a:cubicBezTo>
                      <a:pt x="27857" y="288616"/>
                      <a:pt x="26628" y="288924"/>
                      <a:pt x="25400" y="288924"/>
                    </a:cubicBezTo>
                    <a:cubicBezTo>
                      <a:pt x="25400" y="288924"/>
                      <a:pt x="25400" y="288924"/>
                      <a:pt x="143967" y="198759"/>
                    </a:cubicBezTo>
                    <a:cubicBezTo>
                      <a:pt x="151339" y="193220"/>
                      <a:pt x="164240" y="188912"/>
                      <a:pt x="173455" y="188912"/>
                    </a:cubicBezTo>
                    <a:close/>
                    <a:moveTo>
                      <a:pt x="1018958" y="115887"/>
                    </a:moveTo>
                    <a:cubicBezTo>
                      <a:pt x="1018958" y="115887"/>
                      <a:pt x="1018958" y="115887"/>
                      <a:pt x="1233488" y="115887"/>
                    </a:cubicBezTo>
                    <a:cubicBezTo>
                      <a:pt x="1233488" y="115887"/>
                      <a:pt x="1233488" y="115887"/>
                      <a:pt x="1233488" y="687636"/>
                    </a:cubicBezTo>
                    <a:cubicBezTo>
                      <a:pt x="1233488" y="703339"/>
                      <a:pt x="1220851" y="715962"/>
                      <a:pt x="1205131" y="715962"/>
                    </a:cubicBezTo>
                    <a:cubicBezTo>
                      <a:pt x="1205131" y="715962"/>
                      <a:pt x="1205131" y="715962"/>
                      <a:pt x="1195576" y="715962"/>
                    </a:cubicBezTo>
                    <a:cubicBezTo>
                      <a:pt x="1195576" y="715962"/>
                      <a:pt x="1195576" y="715962"/>
                      <a:pt x="1195576" y="206406"/>
                    </a:cubicBezTo>
                    <a:cubicBezTo>
                      <a:pt x="1195576" y="205483"/>
                      <a:pt x="1195267" y="204867"/>
                      <a:pt x="1195267" y="203943"/>
                    </a:cubicBezTo>
                    <a:cubicBezTo>
                      <a:pt x="1195267" y="203943"/>
                      <a:pt x="1195267" y="203943"/>
                      <a:pt x="1195576" y="203943"/>
                    </a:cubicBezTo>
                    <a:cubicBezTo>
                      <a:pt x="1195576" y="203943"/>
                      <a:pt x="1195576" y="203943"/>
                      <a:pt x="1195576" y="160839"/>
                    </a:cubicBezTo>
                    <a:cubicBezTo>
                      <a:pt x="1195576" y="160839"/>
                      <a:pt x="1195576" y="160839"/>
                      <a:pt x="1027280" y="160839"/>
                    </a:cubicBezTo>
                    <a:lnTo>
                      <a:pt x="1027280" y="171923"/>
                    </a:lnTo>
                    <a:cubicBezTo>
                      <a:pt x="1027280" y="171923"/>
                      <a:pt x="1027280" y="171923"/>
                      <a:pt x="990600" y="171923"/>
                    </a:cubicBezTo>
                    <a:cubicBezTo>
                      <a:pt x="990600" y="171923"/>
                      <a:pt x="990600" y="171923"/>
                      <a:pt x="990600" y="144213"/>
                    </a:cubicBezTo>
                    <a:cubicBezTo>
                      <a:pt x="990600" y="128818"/>
                      <a:pt x="1003238" y="115887"/>
                      <a:pt x="1018958" y="115887"/>
                    </a:cubicBezTo>
                    <a:close/>
                    <a:moveTo>
                      <a:pt x="758608" y="115887"/>
                    </a:moveTo>
                    <a:cubicBezTo>
                      <a:pt x="758608" y="115887"/>
                      <a:pt x="758608" y="115887"/>
                      <a:pt x="973138" y="115887"/>
                    </a:cubicBezTo>
                    <a:cubicBezTo>
                      <a:pt x="973138" y="115887"/>
                      <a:pt x="973138" y="115887"/>
                      <a:pt x="973138" y="171856"/>
                    </a:cubicBezTo>
                    <a:cubicBezTo>
                      <a:pt x="973138" y="171856"/>
                      <a:pt x="973138" y="171856"/>
                      <a:pt x="952487" y="171856"/>
                    </a:cubicBezTo>
                    <a:cubicBezTo>
                      <a:pt x="946938" y="171856"/>
                      <a:pt x="941082" y="173086"/>
                      <a:pt x="935226" y="174624"/>
                    </a:cubicBezTo>
                    <a:cubicBezTo>
                      <a:pt x="935226" y="174624"/>
                      <a:pt x="935226" y="174624"/>
                      <a:pt x="935226" y="160786"/>
                    </a:cubicBezTo>
                    <a:cubicBezTo>
                      <a:pt x="935226" y="160786"/>
                      <a:pt x="935226" y="160786"/>
                      <a:pt x="766930" y="160786"/>
                    </a:cubicBezTo>
                    <a:lnTo>
                      <a:pt x="766930" y="171856"/>
                    </a:lnTo>
                    <a:cubicBezTo>
                      <a:pt x="766930" y="171856"/>
                      <a:pt x="766930" y="171856"/>
                      <a:pt x="730250" y="171856"/>
                    </a:cubicBezTo>
                    <a:cubicBezTo>
                      <a:pt x="730250" y="171856"/>
                      <a:pt x="730250" y="171856"/>
                      <a:pt x="730250" y="144179"/>
                    </a:cubicBezTo>
                    <a:cubicBezTo>
                      <a:pt x="730250" y="128803"/>
                      <a:pt x="742888" y="115887"/>
                      <a:pt x="758608" y="115887"/>
                    </a:cubicBezTo>
                    <a:close/>
                    <a:moveTo>
                      <a:pt x="499846" y="115887"/>
                    </a:moveTo>
                    <a:cubicBezTo>
                      <a:pt x="499846" y="115887"/>
                      <a:pt x="499846" y="115887"/>
                      <a:pt x="714376" y="115887"/>
                    </a:cubicBezTo>
                    <a:lnTo>
                      <a:pt x="714376" y="171856"/>
                    </a:lnTo>
                    <a:cubicBezTo>
                      <a:pt x="714376" y="171856"/>
                      <a:pt x="714376" y="171856"/>
                      <a:pt x="693416" y="171856"/>
                    </a:cubicBezTo>
                    <a:cubicBezTo>
                      <a:pt x="688176" y="171856"/>
                      <a:pt x="682320" y="173086"/>
                      <a:pt x="676464" y="174624"/>
                    </a:cubicBezTo>
                    <a:cubicBezTo>
                      <a:pt x="676464" y="174624"/>
                      <a:pt x="676464" y="174624"/>
                      <a:pt x="676464" y="160786"/>
                    </a:cubicBezTo>
                    <a:cubicBezTo>
                      <a:pt x="676464" y="160786"/>
                      <a:pt x="676464" y="160786"/>
                      <a:pt x="508168" y="160786"/>
                    </a:cubicBezTo>
                    <a:cubicBezTo>
                      <a:pt x="508168" y="160786"/>
                      <a:pt x="508168" y="160786"/>
                      <a:pt x="508168" y="171856"/>
                    </a:cubicBezTo>
                    <a:cubicBezTo>
                      <a:pt x="508168" y="171856"/>
                      <a:pt x="508168" y="171856"/>
                      <a:pt x="471488" y="171856"/>
                    </a:cubicBezTo>
                    <a:cubicBezTo>
                      <a:pt x="471488" y="171856"/>
                      <a:pt x="471488" y="171856"/>
                      <a:pt x="471488" y="144179"/>
                    </a:cubicBezTo>
                    <a:cubicBezTo>
                      <a:pt x="471488" y="128803"/>
                      <a:pt x="484126" y="115887"/>
                      <a:pt x="499846" y="115887"/>
                    </a:cubicBezTo>
                    <a:close/>
                    <a:moveTo>
                      <a:pt x="239310" y="115887"/>
                    </a:moveTo>
                    <a:cubicBezTo>
                      <a:pt x="239310" y="115887"/>
                      <a:pt x="239310" y="115887"/>
                      <a:pt x="452438" y="115887"/>
                    </a:cubicBezTo>
                    <a:cubicBezTo>
                      <a:pt x="452438" y="115887"/>
                      <a:pt x="452438" y="115887"/>
                      <a:pt x="452438" y="171276"/>
                    </a:cubicBezTo>
                    <a:cubicBezTo>
                      <a:pt x="452438" y="171276"/>
                      <a:pt x="452438" y="171276"/>
                      <a:pt x="433759" y="171276"/>
                    </a:cubicBezTo>
                    <a:cubicBezTo>
                      <a:pt x="427941" y="171276"/>
                      <a:pt x="421204" y="172494"/>
                      <a:pt x="414773" y="174624"/>
                    </a:cubicBezTo>
                    <a:cubicBezTo>
                      <a:pt x="414773" y="174624"/>
                      <a:pt x="414773" y="174624"/>
                      <a:pt x="414773" y="160320"/>
                    </a:cubicBezTo>
                    <a:lnTo>
                      <a:pt x="247578" y="160320"/>
                    </a:lnTo>
                    <a:cubicBezTo>
                      <a:pt x="247578" y="160320"/>
                      <a:pt x="247578" y="160320"/>
                      <a:pt x="247578" y="171276"/>
                    </a:cubicBezTo>
                    <a:cubicBezTo>
                      <a:pt x="247578" y="171276"/>
                      <a:pt x="247578" y="171276"/>
                      <a:pt x="211138" y="171276"/>
                    </a:cubicBezTo>
                    <a:cubicBezTo>
                      <a:pt x="211138" y="171276"/>
                      <a:pt x="211138" y="171276"/>
                      <a:pt x="211138" y="143886"/>
                    </a:cubicBezTo>
                    <a:cubicBezTo>
                      <a:pt x="211138" y="128669"/>
                      <a:pt x="223693" y="115887"/>
                      <a:pt x="239310" y="115887"/>
                    </a:cubicBezTo>
                    <a:close/>
                    <a:moveTo>
                      <a:pt x="1382882" y="9525"/>
                    </a:moveTo>
                    <a:cubicBezTo>
                      <a:pt x="1386591" y="9525"/>
                      <a:pt x="1389063" y="12596"/>
                      <a:pt x="1389063" y="18739"/>
                    </a:cubicBezTo>
                    <a:cubicBezTo>
                      <a:pt x="1389063" y="18739"/>
                      <a:pt x="1389063" y="18739"/>
                      <a:pt x="1389063" y="581390"/>
                    </a:cubicBezTo>
                    <a:cubicBezTo>
                      <a:pt x="1389063" y="590297"/>
                      <a:pt x="1383191" y="601968"/>
                      <a:pt x="1376083" y="607496"/>
                    </a:cubicBezTo>
                    <a:cubicBezTo>
                      <a:pt x="1376083" y="607496"/>
                      <a:pt x="1376083" y="607496"/>
                      <a:pt x="1238250" y="714375"/>
                    </a:cubicBezTo>
                    <a:cubicBezTo>
                      <a:pt x="1244431" y="706697"/>
                      <a:pt x="1248449" y="697176"/>
                      <a:pt x="1248449" y="686427"/>
                    </a:cubicBezTo>
                    <a:lnTo>
                      <a:pt x="1248449" y="116097"/>
                    </a:lnTo>
                    <a:cubicBezTo>
                      <a:pt x="1248449" y="116097"/>
                      <a:pt x="1248449" y="116097"/>
                      <a:pt x="1248449" y="111183"/>
                    </a:cubicBezTo>
                    <a:cubicBezTo>
                      <a:pt x="1248449" y="111183"/>
                      <a:pt x="1248449" y="111183"/>
                      <a:pt x="1376083" y="12289"/>
                    </a:cubicBezTo>
                    <a:cubicBezTo>
                      <a:pt x="1378556" y="10446"/>
                      <a:pt x="1380719" y="9525"/>
                      <a:pt x="1382882" y="9525"/>
                    </a:cubicBezTo>
                    <a:close/>
                    <a:moveTo>
                      <a:pt x="1162963" y="0"/>
                    </a:moveTo>
                    <a:cubicBezTo>
                      <a:pt x="1162963" y="0"/>
                      <a:pt x="1162963" y="0"/>
                      <a:pt x="1365251" y="0"/>
                    </a:cubicBezTo>
                    <a:cubicBezTo>
                      <a:pt x="1365251" y="0"/>
                      <a:pt x="1365251" y="0"/>
                      <a:pt x="1237084" y="99397"/>
                    </a:cubicBezTo>
                    <a:cubicBezTo>
                      <a:pt x="1237084" y="99397"/>
                      <a:pt x="1237084" y="99397"/>
                      <a:pt x="1232760" y="99397"/>
                    </a:cubicBezTo>
                    <a:cubicBezTo>
                      <a:pt x="1232760" y="99397"/>
                      <a:pt x="1232760" y="99397"/>
                      <a:pt x="1017810" y="99397"/>
                    </a:cubicBezTo>
                    <a:cubicBezTo>
                      <a:pt x="1016575" y="99397"/>
                      <a:pt x="1015649" y="99704"/>
                      <a:pt x="1014413" y="100012"/>
                    </a:cubicBezTo>
                    <a:cubicBezTo>
                      <a:pt x="1014413" y="100012"/>
                      <a:pt x="1014413" y="100012"/>
                      <a:pt x="1133624" y="9847"/>
                    </a:cubicBezTo>
                    <a:cubicBezTo>
                      <a:pt x="1140727" y="4308"/>
                      <a:pt x="1154007" y="0"/>
                      <a:pt x="1162963" y="0"/>
                    </a:cubicBezTo>
                    <a:close/>
                    <a:moveTo>
                      <a:pt x="903528" y="0"/>
                    </a:moveTo>
                    <a:cubicBezTo>
                      <a:pt x="903528" y="0"/>
                      <a:pt x="903528" y="0"/>
                      <a:pt x="1104900" y="0"/>
                    </a:cubicBezTo>
                    <a:cubicBezTo>
                      <a:pt x="1104900" y="0"/>
                      <a:pt x="1104900" y="0"/>
                      <a:pt x="977313" y="99397"/>
                    </a:cubicBezTo>
                    <a:cubicBezTo>
                      <a:pt x="977313" y="99397"/>
                      <a:pt x="977313" y="99397"/>
                      <a:pt x="973009" y="99397"/>
                    </a:cubicBezTo>
                    <a:cubicBezTo>
                      <a:pt x="973009" y="99397"/>
                      <a:pt x="973009" y="99397"/>
                      <a:pt x="759032" y="99397"/>
                    </a:cubicBezTo>
                    <a:cubicBezTo>
                      <a:pt x="757802" y="99397"/>
                      <a:pt x="756880" y="99704"/>
                      <a:pt x="755650" y="100012"/>
                    </a:cubicBezTo>
                    <a:cubicBezTo>
                      <a:pt x="755650" y="100012"/>
                      <a:pt x="755650" y="100012"/>
                      <a:pt x="874321" y="9847"/>
                    </a:cubicBezTo>
                    <a:cubicBezTo>
                      <a:pt x="881393" y="4308"/>
                      <a:pt x="894612" y="0"/>
                      <a:pt x="903528" y="0"/>
                    </a:cubicBezTo>
                    <a:close/>
                    <a:moveTo>
                      <a:pt x="644766" y="0"/>
                    </a:moveTo>
                    <a:cubicBezTo>
                      <a:pt x="644766" y="0"/>
                      <a:pt x="644766" y="0"/>
                      <a:pt x="846138" y="0"/>
                    </a:cubicBezTo>
                    <a:cubicBezTo>
                      <a:pt x="846138" y="0"/>
                      <a:pt x="846138" y="0"/>
                      <a:pt x="718551" y="99397"/>
                    </a:cubicBezTo>
                    <a:cubicBezTo>
                      <a:pt x="718551" y="99397"/>
                      <a:pt x="718551" y="99397"/>
                      <a:pt x="714247" y="99397"/>
                    </a:cubicBezTo>
                    <a:cubicBezTo>
                      <a:pt x="714247" y="99397"/>
                      <a:pt x="714247" y="99397"/>
                      <a:pt x="500270" y="99397"/>
                    </a:cubicBezTo>
                    <a:cubicBezTo>
                      <a:pt x="499040" y="99397"/>
                      <a:pt x="498118" y="99704"/>
                      <a:pt x="496888" y="100012"/>
                    </a:cubicBezTo>
                    <a:cubicBezTo>
                      <a:pt x="496888" y="100012"/>
                      <a:pt x="496888" y="100012"/>
                      <a:pt x="615559" y="9847"/>
                    </a:cubicBezTo>
                    <a:cubicBezTo>
                      <a:pt x="622631" y="4308"/>
                      <a:pt x="635850" y="0"/>
                      <a:pt x="644766" y="0"/>
                    </a:cubicBezTo>
                    <a:close/>
                    <a:moveTo>
                      <a:pt x="383500" y="0"/>
                    </a:moveTo>
                    <a:lnTo>
                      <a:pt x="585788" y="0"/>
                    </a:lnTo>
                    <a:cubicBezTo>
                      <a:pt x="585788" y="0"/>
                      <a:pt x="585788" y="0"/>
                      <a:pt x="457621" y="99397"/>
                    </a:cubicBezTo>
                    <a:cubicBezTo>
                      <a:pt x="457621" y="99397"/>
                      <a:pt x="457621" y="99397"/>
                      <a:pt x="453297" y="99397"/>
                    </a:cubicBezTo>
                    <a:cubicBezTo>
                      <a:pt x="453297" y="99397"/>
                      <a:pt x="453297" y="99397"/>
                      <a:pt x="238347" y="99397"/>
                    </a:cubicBezTo>
                    <a:cubicBezTo>
                      <a:pt x="237112" y="99397"/>
                      <a:pt x="236186" y="99704"/>
                      <a:pt x="234950" y="100012"/>
                    </a:cubicBezTo>
                    <a:cubicBezTo>
                      <a:pt x="234950" y="100012"/>
                      <a:pt x="234950" y="100012"/>
                      <a:pt x="354161" y="9847"/>
                    </a:cubicBezTo>
                    <a:cubicBezTo>
                      <a:pt x="361264" y="4308"/>
                      <a:pt x="374544" y="0"/>
                      <a:pt x="383500"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388" name="フリーフォーム 387"/>
              <p:cNvSpPr>
                <a:spLocks noChangeAspect="1" noChangeArrowheads="1"/>
              </p:cNvSpPr>
              <p:nvPr/>
            </p:nvSpPr>
            <p:spPr bwMode="gray">
              <a:xfrm>
                <a:off x="6294438" y="1338263"/>
                <a:ext cx="947737" cy="503237"/>
              </a:xfrm>
              <a:custGeom>
                <a:avLst/>
                <a:gdLst>
                  <a:gd name="connsiteX0" fmla="*/ 779462 w 947737"/>
                  <a:gd name="connsiteY0" fmla="*/ 460375 h 503237"/>
                  <a:gd name="connsiteX1" fmla="*/ 947737 w 947737"/>
                  <a:gd name="connsiteY1" fmla="*/ 460375 h 503237"/>
                  <a:gd name="connsiteX2" fmla="*/ 947737 w 947737"/>
                  <a:gd name="connsiteY2" fmla="*/ 503237 h 503237"/>
                  <a:gd name="connsiteX3" fmla="*/ 779462 w 947737"/>
                  <a:gd name="connsiteY3" fmla="*/ 503237 h 503237"/>
                  <a:gd name="connsiteX4" fmla="*/ 520700 w 947737"/>
                  <a:gd name="connsiteY4" fmla="*/ 460375 h 503237"/>
                  <a:gd name="connsiteX5" fmla="*/ 688975 w 947737"/>
                  <a:gd name="connsiteY5" fmla="*/ 460375 h 503237"/>
                  <a:gd name="connsiteX6" fmla="*/ 688975 w 947737"/>
                  <a:gd name="connsiteY6" fmla="*/ 503237 h 503237"/>
                  <a:gd name="connsiteX7" fmla="*/ 520700 w 947737"/>
                  <a:gd name="connsiteY7" fmla="*/ 503237 h 503237"/>
                  <a:gd name="connsiteX8" fmla="*/ 260350 w 947737"/>
                  <a:gd name="connsiteY8" fmla="*/ 460375 h 503237"/>
                  <a:gd name="connsiteX9" fmla="*/ 428625 w 947737"/>
                  <a:gd name="connsiteY9" fmla="*/ 460375 h 503237"/>
                  <a:gd name="connsiteX10" fmla="*/ 428625 w 947737"/>
                  <a:gd name="connsiteY10" fmla="*/ 503237 h 503237"/>
                  <a:gd name="connsiteX11" fmla="*/ 260350 w 947737"/>
                  <a:gd name="connsiteY11" fmla="*/ 503237 h 503237"/>
                  <a:gd name="connsiteX12" fmla="*/ 0 w 947737"/>
                  <a:gd name="connsiteY12" fmla="*/ 460375 h 503237"/>
                  <a:gd name="connsiteX13" fmla="*/ 168275 w 947737"/>
                  <a:gd name="connsiteY13" fmla="*/ 460375 h 503237"/>
                  <a:gd name="connsiteX14" fmla="*/ 168275 w 947737"/>
                  <a:gd name="connsiteY14" fmla="*/ 503237 h 503237"/>
                  <a:gd name="connsiteX15" fmla="*/ 0 w 947737"/>
                  <a:gd name="connsiteY15" fmla="*/ 503237 h 503237"/>
                  <a:gd name="connsiteX16" fmla="*/ 779462 w 947737"/>
                  <a:gd name="connsiteY16" fmla="*/ 384175 h 503237"/>
                  <a:gd name="connsiteX17" fmla="*/ 947737 w 947737"/>
                  <a:gd name="connsiteY17" fmla="*/ 384175 h 503237"/>
                  <a:gd name="connsiteX18" fmla="*/ 947737 w 947737"/>
                  <a:gd name="connsiteY18" fmla="*/ 427037 h 503237"/>
                  <a:gd name="connsiteX19" fmla="*/ 779462 w 947737"/>
                  <a:gd name="connsiteY19" fmla="*/ 427037 h 503237"/>
                  <a:gd name="connsiteX20" fmla="*/ 520700 w 947737"/>
                  <a:gd name="connsiteY20" fmla="*/ 384175 h 503237"/>
                  <a:gd name="connsiteX21" fmla="*/ 688975 w 947737"/>
                  <a:gd name="connsiteY21" fmla="*/ 384175 h 503237"/>
                  <a:gd name="connsiteX22" fmla="*/ 688975 w 947737"/>
                  <a:gd name="connsiteY22" fmla="*/ 427037 h 503237"/>
                  <a:gd name="connsiteX23" fmla="*/ 520700 w 947737"/>
                  <a:gd name="connsiteY23" fmla="*/ 427037 h 503237"/>
                  <a:gd name="connsiteX24" fmla="*/ 260350 w 947737"/>
                  <a:gd name="connsiteY24" fmla="*/ 384175 h 503237"/>
                  <a:gd name="connsiteX25" fmla="*/ 428625 w 947737"/>
                  <a:gd name="connsiteY25" fmla="*/ 384175 h 503237"/>
                  <a:gd name="connsiteX26" fmla="*/ 428625 w 947737"/>
                  <a:gd name="connsiteY26" fmla="*/ 427037 h 503237"/>
                  <a:gd name="connsiteX27" fmla="*/ 260350 w 947737"/>
                  <a:gd name="connsiteY27" fmla="*/ 427037 h 503237"/>
                  <a:gd name="connsiteX28" fmla="*/ 0 w 947737"/>
                  <a:gd name="connsiteY28" fmla="*/ 384175 h 503237"/>
                  <a:gd name="connsiteX29" fmla="*/ 168275 w 947737"/>
                  <a:gd name="connsiteY29" fmla="*/ 384175 h 503237"/>
                  <a:gd name="connsiteX30" fmla="*/ 168275 w 947737"/>
                  <a:gd name="connsiteY30" fmla="*/ 427037 h 503237"/>
                  <a:gd name="connsiteX31" fmla="*/ 0 w 947737"/>
                  <a:gd name="connsiteY31" fmla="*/ 427037 h 503237"/>
                  <a:gd name="connsiteX32" fmla="*/ 779462 w 947737"/>
                  <a:gd name="connsiteY32" fmla="*/ 306387 h 503237"/>
                  <a:gd name="connsiteX33" fmla="*/ 947737 w 947737"/>
                  <a:gd name="connsiteY33" fmla="*/ 306387 h 503237"/>
                  <a:gd name="connsiteX34" fmla="*/ 947737 w 947737"/>
                  <a:gd name="connsiteY34" fmla="*/ 349249 h 503237"/>
                  <a:gd name="connsiteX35" fmla="*/ 779462 w 947737"/>
                  <a:gd name="connsiteY35" fmla="*/ 349249 h 503237"/>
                  <a:gd name="connsiteX36" fmla="*/ 520700 w 947737"/>
                  <a:gd name="connsiteY36" fmla="*/ 306387 h 503237"/>
                  <a:gd name="connsiteX37" fmla="*/ 688975 w 947737"/>
                  <a:gd name="connsiteY37" fmla="*/ 306387 h 503237"/>
                  <a:gd name="connsiteX38" fmla="*/ 688975 w 947737"/>
                  <a:gd name="connsiteY38" fmla="*/ 349249 h 503237"/>
                  <a:gd name="connsiteX39" fmla="*/ 520700 w 947737"/>
                  <a:gd name="connsiteY39" fmla="*/ 349249 h 503237"/>
                  <a:gd name="connsiteX40" fmla="*/ 260350 w 947737"/>
                  <a:gd name="connsiteY40" fmla="*/ 306387 h 503237"/>
                  <a:gd name="connsiteX41" fmla="*/ 428625 w 947737"/>
                  <a:gd name="connsiteY41" fmla="*/ 306387 h 503237"/>
                  <a:gd name="connsiteX42" fmla="*/ 428625 w 947737"/>
                  <a:gd name="connsiteY42" fmla="*/ 349249 h 503237"/>
                  <a:gd name="connsiteX43" fmla="*/ 260350 w 947737"/>
                  <a:gd name="connsiteY43" fmla="*/ 349249 h 503237"/>
                  <a:gd name="connsiteX44" fmla="*/ 0 w 947737"/>
                  <a:gd name="connsiteY44" fmla="*/ 306387 h 503237"/>
                  <a:gd name="connsiteX45" fmla="*/ 168275 w 947737"/>
                  <a:gd name="connsiteY45" fmla="*/ 306387 h 503237"/>
                  <a:gd name="connsiteX46" fmla="*/ 168275 w 947737"/>
                  <a:gd name="connsiteY46" fmla="*/ 349249 h 503237"/>
                  <a:gd name="connsiteX47" fmla="*/ 0 w 947737"/>
                  <a:gd name="connsiteY47" fmla="*/ 349249 h 503237"/>
                  <a:gd name="connsiteX48" fmla="*/ 779462 w 947737"/>
                  <a:gd name="connsiteY48" fmla="*/ 230187 h 503237"/>
                  <a:gd name="connsiteX49" fmla="*/ 947737 w 947737"/>
                  <a:gd name="connsiteY49" fmla="*/ 230187 h 503237"/>
                  <a:gd name="connsiteX50" fmla="*/ 947737 w 947737"/>
                  <a:gd name="connsiteY50" fmla="*/ 273049 h 503237"/>
                  <a:gd name="connsiteX51" fmla="*/ 779462 w 947737"/>
                  <a:gd name="connsiteY51" fmla="*/ 273049 h 503237"/>
                  <a:gd name="connsiteX52" fmla="*/ 520700 w 947737"/>
                  <a:gd name="connsiteY52" fmla="*/ 230187 h 503237"/>
                  <a:gd name="connsiteX53" fmla="*/ 688975 w 947737"/>
                  <a:gd name="connsiteY53" fmla="*/ 230187 h 503237"/>
                  <a:gd name="connsiteX54" fmla="*/ 688975 w 947737"/>
                  <a:gd name="connsiteY54" fmla="*/ 273049 h 503237"/>
                  <a:gd name="connsiteX55" fmla="*/ 520700 w 947737"/>
                  <a:gd name="connsiteY55" fmla="*/ 273049 h 503237"/>
                  <a:gd name="connsiteX56" fmla="*/ 260350 w 947737"/>
                  <a:gd name="connsiteY56" fmla="*/ 230187 h 503237"/>
                  <a:gd name="connsiteX57" fmla="*/ 428625 w 947737"/>
                  <a:gd name="connsiteY57" fmla="*/ 230187 h 503237"/>
                  <a:gd name="connsiteX58" fmla="*/ 428625 w 947737"/>
                  <a:gd name="connsiteY58" fmla="*/ 273049 h 503237"/>
                  <a:gd name="connsiteX59" fmla="*/ 260350 w 947737"/>
                  <a:gd name="connsiteY59" fmla="*/ 273049 h 503237"/>
                  <a:gd name="connsiteX60" fmla="*/ 0 w 947737"/>
                  <a:gd name="connsiteY60" fmla="*/ 230187 h 503237"/>
                  <a:gd name="connsiteX61" fmla="*/ 168275 w 947737"/>
                  <a:gd name="connsiteY61" fmla="*/ 230187 h 503237"/>
                  <a:gd name="connsiteX62" fmla="*/ 168275 w 947737"/>
                  <a:gd name="connsiteY62" fmla="*/ 273049 h 503237"/>
                  <a:gd name="connsiteX63" fmla="*/ 0 w 947737"/>
                  <a:gd name="connsiteY63" fmla="*/ 273049 h 503237"/>
                  <a:gd name="connsiteX64" fmla="*/ 779462 w 947737"/>
                  <a:gd name="connsiteY64" fmla="*/ 153987 h 503237"/>
                  <a:gd name="connsiteX65" fmla="*/ 947737 w 947737"/>
                  <a:gd name="connsiteY65" fmla="*/ 153987 h 503237"/>
                  <a:gd name="connsiteX66" fmla="*/ 947737 w 947737"/>
                  <a:gd name="connsiteY66" fmla="*/ 196849 h 503237"/>
                  <a:gd name="connsiteX67" fmla="*/ 779462 w 947737"/>
                  <a:gd name="connsiteY67" fmla="*/ 196849 h 503237"/>
                  <a:gd name="connsiteX68" fmla="*/ 520700 w 947737"/>
                  <a:gd name="connsiteY68" fmla="*/ 153987 h 503237"/>
                  <a:gd name="connsiteX69" fmla="*/ 688975 w 947737"/>
                  <a:gd name="connsiteY69" fmla="*/ 153987 h 503237"/>
                  <a:gd name="connsiteX70" fmla="*/ 688975 w 947737"/>
                  <a:gd name="connsiteY70" fmla="*/ 196849 h 503237"/>
                  <a:gd name="connsiteX71" fmla="*/ 520700 w 947737"/>
                  <a:gd name="connsiteY71" fmla="*/ 196849 h 503237"/>
                  <a:gd name="connsiteX72" fmla="*/ 260350 w 947737"/>
                  <a:gd name="connsiteY72" fmla="*/ 153987 h 503237"/>
                  <a:gd name="connsiteX73" fmla="*/ 428625 w 947737"/>
                  <a:gd name="connsiteY73" fmla="*/ 153987 h 503237"/>
                  <a:gd name="connsiteX74" fmla="*/ 428625 w 947737"/>
                  <a:gd name="connsiteY74" fmla="*/ 196849 h 503237"/>
                  <a:gd name="connsiteX75" fmla="*/ 260350 w 947737"/>
                  <a:gd name="connsiteY75" fmla="*/ 196849 h 503237"/>
                  <a:gd name="connsiteX76" fmla="*/ 0 w 947737"/>
                  <a:gd name="connsiteY76" fmla="*/ 153987 h 503237"/>
                  <a:gd name="connsiteX77" fmla="*/ 168275 w 947737"/>
                  <a:gd name="connsiteY77" fmla="*/ 153987 h 503237"/>
                  <a:gd name="connsiteX78" fmla="*/ 168275 w 947737"/>
                  <a:gd name="connsiteY78" fmla="*/ 196849 h 503237"/>
                  <a:gd name="connsiteX79" fmla="*/ 0 w 947737"/>
                  <a:gd name="connsiteY79" fmla="*/ 196849 h 503237"/>
                  <a:gd name="connsiteX80" fmla="*/ 779462 w 947737"/>
                  <a:gd name="connsiteY80" fmla="*/ 76200 h 503237"/>
                  <a:gd name="connsiteX81" fmla="*/ 947737 w 947737"/>
                  <a:gd name="connsiteY81" fmla="*/ 76200 h 503237"/>
                  <a:gd name="connsiteX82" fmla="*/ 947737 w 947737"/>
                  <a:gd name="connsiteY82" fmla="*/ 119062 h 503237"/>
                  <a:gd name="connsiteX83" fmla="*/ 779462 w 947737"/>
                  <a:gd name="connsiteY83" fmla="*/ 119062 h 503237"/>
                  <a:gd name="connsiteX84" fmla="*/ 520700 w 947737"/>
                  <a:gd name="connsiteY84" fmla="*/ 76200 h 503237"/>
                  <a:gd name="connsiteX85" fmla="*/ 688975 w 947737"/>
                  <a:gd name="connsiteY85" fmla="*/ 76200 h 503237"/>
                  <a:gd name="connsiteX86" fmla="*/ 688975 w 947737"/>
                  <a:gd name="connsiteY86" fmla="*/ 119062 h 503237"/>
                  <a:gd name="connsiteX87" fmla="*/ 520700 w 947737"/>
                  <a:gd name="connsiteY87" fmla="*/ 119062 h 503237"/>
                  <a:gd name="connsiteX88" fmla="*/ 260350 w 947737"/>
                  <a:gd name="connsiteY88" fmla="*/ 76200 h 503237"/>
                  <a:gd name="connsiteX89" fmla="*/ 428625 w 947737"/>
                  <a:gd name="connsiteY89" fmla="*/ 76200 h 503237"/>
                  <a:gd name="connsiteX90" fmla="*/ 428625 w 947737"/>
                  <a:gd name="connsiteY90" fmla="*/ 119062 h 503237"/>
                  <a:gd name="connsiteX91" fmla="*/ 260350 w 947737"/>
                  <a:gd name="connsiteY91" fmla="*/ 119062 h 503237"/>
                  <a:gd name="connsiteX92" fmla="*/ 0 w 947737"/>
                  <a:gd name="connsiteY92" fmla="*/ 76200 h 503237"/>
                  <a:gd name="connsiteX93" fmla="*/ 168275 w 947737"/>
                  <a:gd name="connsiteY93" fmla="*/ 76200 h 503237"/>
                  <a:gd name="connsiteX94" fmla="*/ 168275 w 947737"/>
                  <a:gd name="connsiteY94" fmla="*/ 119062 h 503237"/>
                  <a:gd name="connsiteX95" fmla="*/ 0 w 947737"/>
                  <a:gd name="connsiteY95" fmla="*/ 119062 h 503237"/>
                  <a:gd name="connsiteX96" fmla="*/ 779462 w 947737"/>
                  <a:gd name="connsiteY96" fmla="*/ 0 h 503237"/>
                  <a:gd name="connsiteX97" fmla="*/ 947737 w 947737"/>
                  <a:gd name="connsiteY97" fmla="*/ 0 h 503237"/>
                  <a:gd name="connsiteX98" fmla="*/ 947737 w 947737"/>
                  <a:gd name="connsiteY98" fmla="*/ 42862 h 503237"/>
                  <a:gd name="connsiteX99" fmla="*/ 779462 w 947737"/>
                  <a:gd name="connsiteY99" fmla="*/ 42862 h 503237"/>
                  <a:gd name="connsiteX100" fmla="*/ 520700 w 947737"/>
                  <a:gd name="connsiteY100" fmla="*/ 0 h 503237"/>
                  <a:gd name="connsiteX101" fmla="*/ 688975 w 947737"/>
                  <a:gd name="connsiteY101" fmla="*/ 0 h 503237"/>
                  <a:gd name="connsiteX102" fmla="*/ 688975 w 947737"/>
                  <a:gd name="connsiteY102" fmla="*/ 42862 h 503237"/>
                  <a:gd name="connsiteX103" fmla="*/ 520700 w 947737"/>
                  <a:gd name="connsiteY103" fmla="*/ 42862 h 503237"/>
                  <a:gd name="connsiteX104" fmla="*/ 260350 w 947737"/>
                  <a:gd name="connsiteY104" fmla="*/ 0 h 503237"/>
                  <a:gd name="connsiteX105" fmla="*/ 428625 w 947737"/>
                  <a:gd name="connsiteY105" fmla="*/ 0 h 503237"/>
                  <a:gd name="connsiteX106" fmla="*/ 428625 w 947737"/>
                  <a:gd name="connsiteY106" fmla="*/ 42862 h 503237"/>
                  <a:gd name="connsiteX107" fmla="*/ 260350 w 947737"/>
                  <a:gd name="connsiteY107" fmla="*/ 42862 h 503237"/>
                  <a:gd name="connsiteX108" fmla="*/ 0 w 947737"/>
                  <a:gd name="connsiteY108" fmla="*/ 0 h 503237"/>
                  <a:gd name="connsiteX109" fmla="*/ 168275 w 947737"/>
                  <a:gd name="connsiteY109" fmla="*/ 0 h 503237"/>
                  <a:gd name="connsiteX110" fmla="*/ 168275 w 947737"/>
                  <a:gd name="connsiteY110" fmla="*/ 42862 h 503237"/>
                  <a:gd name="connsiteX111" fmla="*/ 0 w 947737"/>
                  <a:gd name="connsiteY111" fmla="*/ 42862 h 50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47737" h="503237">
                    <a:moveTo>
                      <a:pt x="779462" y="460375"/>
                    </a:moveTo>
                    <a:lnTo>
                      <a:pt x="947737" y="460375"/>
                    </a:lnTo>
                    <a:lnTo>
                      <a:pt x="947737" y="503237"/>
                    </a:lnTo>
                    <a:lnTo>
                      <a:pt x="779462" y="503237"/>
                    </a:lnTo>
                    <a:close/>
                    <a:moveTo>
                      <a:pt x="520700" y="460375"/>
                    </a:moveTo>
                    <a:lnTo>
                      <a:pt x="688975" y="460375"/>
                    </a:lnTo>
                    <a:lnTo>
                      <a:pt x="688975" y="503237"/>
                    </a:lnTo>
                    <a:lnTo>
                      <a:pt x="520700" y="503237"/>
                    </a:lnTo>
                    <a:close/>
                    <a:moveTo>
                      <a:pt x="260350" y="460375"/>
                    </a:moveTo>
                    <a:lnTo>
                      <a:pt x="428625" y="460375"/>
                    </a:lnTo>
                    <a:lnTo>
                      <a:pt x="428625" y="503237"/>
                    </a:lnTo>
                    <a:lnTo>
                      <a:pt x="260350" y="503237"/>
                    </a:lnTo>
                    <a:close/>
                    <a:moveTo>
                      <a:pt x="0" y="460375"/>
                    </a:moveTo>
                    <a:lnTo>
                      <a:pt x="168275" y="460375"/>
                    </a:lnTo>
                    <a:lnTo>
                      <a:pt x="168275" y="503237"/>
                    </a:lnTo>
                    <a:lnTo>
                      <a:pt x="0" y="503237"/>
                    </a:lnTo>
                    <a:close/>
                    <a:moveTo>
                      <a:pt x="779462" y="384175"/>
                    </a:moveTo>
                    <a:lnTo>
                      <a:pt x="947737" y="384175"/>
                    </a:lnTo>
                    <a:lnTo>
                      <a:pt x="947737" y="427037"/>
                    </a:lnTo>
                    <a:lnTo>
                      <a:pt x="779462" y="427037"/>
                    </a:lnTo>
                    <a:close/>
                    <a:moveTo>
                      <a:pt x="520700" y="384175"/>
                    </a:moveTo>
                    <a:lnTo>
                      <a:pt x="688975" y="384175"/>
                    </a:lnTo>
                    <a:lnTo>
                      <a:pt x="688975" y="427037"/>
                    </a:lnTo>
                    <a:lnTo>
                      <a:pt x="520700" y="427037"/>
                    </a:lnTo>
                    <a:close/>
                    <a:moveTo>
                      <a:pt x="260350" y="384175"/>
                    </a:moveTo>
                    <a:lnTo>
                      <a:pt x="428625" y="384175"/>
                    </a:lnTo>
                    <a:lnTo>
                      <a:pt x="428625" y="427037"/>
                    </a:lnTo>
                    <a:lnTo>
                      <a:pt x="260350" y="427037"/>
                    </a:lnTo>
                    <a:close/>
                    <a:moveTo>
                      <a:pt x="0" y="384175"/>
                    </a:moveTo>
                    <a:lnTo>
                      <a:pt x="168275" y="384175"/>
                    </a:lnTo>
                    <a:lnTo>
                      <a:pt x="168275" y="427037"/>
                    </a:lnTo>
                    <a:lnTo>
                      <a:pt x="0" y="427037"/>
                    </a:lnTo>
                    <a:close/>
                    <a:moveTo>
                      <a:pt x="779462" y="306387"/>
                    </a:moveTo>
                    <a:lnTo>
                      <a:pt x="947737" y="306387"/>
                    </a:lnTo>
                    <a:lnTo>
                      <a:pt x="947737" y="349249"/>
                    </a:lnTo>
                    <a:lnTo>
                      <a:pt x="779462" y="349249"/>
                    </a:lnTo>
                    <a:close/>
                    <a:moveTo>
                      <a:pt x="520700" y="306387"/>
                    </a:moveTo>
                    <a:lnTo>
                      <a:pt x="688975" y="306387"/>
                    </a:lnTo>
                    <a:lnTo>
                      <a:pt x="688975" y="349249"/>
                    </a:lnTo>
                    <a:lnTo>
                      <a:pt x="520700" y="349249"/>
                    </a:lnTo>
                    <a:close/>
                    <a:moveTo>
                      <a:pt x="260350" y="306387"/>
                    </a:moveTo>
                    <a:lnTo>
                      <a:pt x="428625" y="306387"/>
                    </a:lnTo>
                    <a:lnTo>
                      <a:pt x="428625" y="349249"/>
                    </a:lnTo>
                    <a:lnTo>
                      <a:pt x="260350" y="349249"/>
                    </a:lnTo>
                    <a:close/>
                    <a:moveTo>
                      <a:pt x="0" y="306387"/>
                    </a:moveTo>
                    <a:lnTo>
                      <a:pt x="168275" y="306387"/>
                    </a:lnTo>
                    <a:lnTo>
                      <a:pt x="168275" y="349249"/>
                    </a:lnTo>
                    <a:lnTo>
                      <a:pt x="0" y="349249"/>
                    </a:lnTo>
                    <a:close/>
                    <a:moveTo>
                      <a:pt x="779462" y="230187"/>
                    </a:moveTo>
                    <a:lnTo>
                      <a:pt x="947737" y="230187"/>
                    </a:lnTo>
                    <a:lnTo>
                      <a:pt x="947737" y="273049"/>
                    </a:lnTo>
                    <a:lnTo>
                      <a:pt x="779462" y="273049"/>
                    </a:lnTo>
                    <a:close/>
                    <a:moveTo>
                      <a:pt x="520700" y="230187"/>
                    </a:moveTo>
                    <a:lnTo>
                      <a:pt x="688975" y="230187"/>
                    </a:lnTo>
                    <a:lnTo>
                      <a:pt x="688975" y="273049"/>
                    </a:lnTo>
                    <a:lnTo>
                      <a:pt x="520700" y="273049"/>
                    </a:lnTo>
                    <a:close/>
                    <a:moveTo>
                      <a:pt x="260350" y="230187"/>
                    </a:moveTo>
                    <a:lnTo>
                      <a:pt x="428625" y="230187"/>
                    </a:lnTo>
                    <a:lnTo>
                      <a:pt x="428625" y="273049"/>
                    </a:lnTo>
                    <a:lnTo>
                      <a:pt x="260350" y="273049"/>
                    </a:lnTo>
                    <a:close/>
                    <a:moveTo>
                      <a:pt x="0" y="230187"/>
                    </a:moveTo>
                    <a:lnTo>
                      <a:pt x="168275" y="230187"/>
                    </a:lnTo>
                    <a:lnTo>
                      <a:pt x="168275" y="273049"/>
                    </a:lnTo>
                    <a:lnTo>
                      <a:pt x="0" y="273049"/>
                    </a:lnTo>
                    <a:close/>
                    <a:moveTo>
                      <a:pt x="779462" y="153987"/>
                    </a:moveTo>
                    <a:lnTo>
                      <a:pt x="947737" y="153987"/>
                    </a:lnTo>
                    <a:lnTo>
                      <a:pt x="947737" y="196849"/>
                    </a:lnTo>
                    <a:lnTo>
                      <a:pt x="779462" y="196849"/>
                    </a:lnTo>
                    <a:close/>
                    <a:moveTo>
                      <a:pt x="520700" y="153987"/>
                    </a:moveTo>
                    <a:lnTo>
                      <a:pt x="688975" y="153987"/>
                    </a:lnTo>
                    <a:lnTo>
                      <a:pt x="688975" y="196849"/>
                    </a:lnTo>
                    <a:lnTo>
                      <a:pt x="520700" y="196849"/>
                    </a:lnTo>
                    <a:close/>
                    <a:moveTo>
                      <a:pt x="260350" y="153987"/>
                    </a:moveTo>
                    <a:lnTo>
                      <a:pt x="428625" y="153987"/>
                    </a:lnTo>
                    <a:lnTo>
                      <a:pt x="428625" y="196849"/>
                    </a:lnTo>
                    <a:lnTo>
                      <a:pt x="260350" y="196849"/>
                    </a:lnTo>
                    <a:close/>
                    <a:moveTo>
                      <a:pt x="0" y="153987"/>
                    </a:moveTo>
                    <a:lnTo>
                      <a:pt x="168275" y="153987"/>
                    </a:lnTo>
                    <a:lnTo>
                      <a:pt x="168275" y="196849"/>
                    </a:lnTo>
                    <a:lnTo>
                      <a:pt x="0" y="196849"/>
                    </a:lnTo>
                    <a:close/>
                    <a:moveTo>
                      <a:pt x="779462" y="76200"/>
                    </a:moveTo>
                    <a:lnTo>
                      <a:pt x="947737" y="76200"/>
                    </a:lnTo>
                    <a:lnTo>
                      <a:pt x="947737" y="119062"/>
                    </a:lnTo>
                    <a:lnTo>
                      <a:pt x="779462" y="119062"/>
                    </a:lnTo>
                    <a:close/>
                    <a:moveTo>
                      <a:pt x="520700" y="76200"/>
                    </a:moveTo>
                    <a:lnTo>
                      <a:pt x="688975" y="76200"/>
                    </a:lnTo>
                    <a:lnTo>
                      <a:pt x="688975" y="119062"/>
                    </a:lnTo>
                    <a:lnTo>
                      <a:pt x="520700" y="119062"/>
                    </a:lnTo>
                    <a:close/>
                    <a:moveTo>
                      <a:pt x="260350" y="76200"/>
                    </a:moveTo>
                    <a:lnTo>
                      <a:pt x="428625" y="76200"/>
                    </a:lnTo>
                    <a:lnTo>
                      <a:pt x="428625" y="119062"/>
                    </a:lnTo>
                    <a:lnTo>
                      <a:pt x="260350" y="119062"/>
                    </a:lnTo>
                    <a:close/>
                    <a:moveTo>
                      <a:pt x="0" y="76200"/>
                    </a:moveTo>
                    <a:lnTo>
                      <a:pt x="168275" y="76200"/>
                    </a:lnTo>
                    <a:lnTo>
                      <a:pt x="168275" y="119062"/>
                    </a:lnTo>
                    <a:lnTo>
                      <a:pt x="0" y="119062"/>
                    </a:lnTo>
                    <a:close/>
                    <a:moveTo>
                      <a:pt x="779462" y="0"/>
                    </a:moveTo>
                    <a:lnTo>
                      <a:pt x="947737" y="0"/>
                    </a:lnTo>
                    <a:lnTo>
                      <a:pt x="947737" y="42862"/>
                    </a:lnTo>
                    <a:lnTo>
                      <a:pt x="779462" y="42862"/>
                    </a:lnTo>
                    <a:close/>
                    <a:moveTo>
                      <a:pt x="520700" y="0"/>
                    </a:moveTo>
                    <a:lnTo>
                      <a:pt x="688975" y="0"/>
                    </a:lnTo>
                    <a:lnTo>
                      <a:pt x="688975" y="42862"/>
                    </a:lnTo>
                    <a:lnTo>
                      <a:pt x="520700" y="42862"/>
                    </a:lnTo>
                    <a:close/>
                    <a:moveTo>
                      <a:pt x="260350" y="0"/>
                    </a:moveTo>
                    <a:lnTo>
                      <a:pt x="428625" y="0"/>
                    </a:lnTo>
                    <a:lnTo>
                      <a:pt x="428625" y="42862"/>
                    </a:lnTo>
                    <a:lnTo>
                      <a:pt x="260350" y="42862"/>
                    </a:lnTo>
                    <a:close/>
                    <a:moveTo>
                      <a:pt x="0" y="0"/>
                    </a:moveTo>
                    <a:lnTo>
                      <a:pt x="168275" y="0"/>
                    </a:lnTo>
                    <a:lnTo>
                      <a:pt x="168275" y="42862"/>
                    </a:lnTo>
                    <a:lnTo>
                      <a:pt x="0" y="42862"/>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ja-JP" altLang="en-US"/>
              </a:p>
            </p:txBody>
          </p:sp>
        </p:grpSp>
        <p:sp>
          <p:nvSpPr>
            <p:cNvPr id="386" name="テキスト ボックス 385"/>
            <p:cNvSpPr txBox="1"/>
            <p:nvPr/>
          </p:nvSpPr>
          <p:spPr>
            <a:xfrm>
              <a:off x="11207710" y="5744361"/>
              <a:ext cx="786242" cy="276999"/>
            </a:xfrm>
            <a:prstGeom prst="rect">
              <a:avLst/>
            </a:prstGeom>
            <a:noFill/>
          </p:spPr>
          <p:txBody>
            <a:bodyPr wrap="none" rtlCol="0">
              <a:spAutoFit/>
            </a:bodyPr>
            <a:lstStyle/>
            <a:p>
              <a:pPr algn="ctr"/>
              <a:r>
                <a:rPr lang="en-US" altLang="ja-JP" sz="1200" b="1" dirty="0" smtClean="0">
                  <a:solidFill>
                    <a:srgbClr val="002B62"/>
                  </a:solidFill>
                </a:rPr>
                <a:t>System</a:t>
              </a:r>
              <a:endParaRPr kumimoji="1" lang="ja-JP" altLang="en-US" sz="1200" b="1" dirty="0">
                <a:solidFill>
                  <a:srgbClr val="002B62"/>
                </a:solidFill>
              </a:endParaRPr>
            </a:p>
          </p:txBody>
        </p:sp>
      </p:grpSp>
      <p:sp>
        <p:nvSpPr>
          <p:cNvPr id="373" name="下矢印 372"/>
          <p:cNvSpPr/>
          <p:nvPr/>
        </p:nvSpPr>
        <p:spPr bwMode="auto">
          <a:xfrm rot="16200000">
            <a:off x="2670110" y="5172276"/>
            <a:ext cx="135634" cy="581497"/>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74" name="下矢印 373"/>
          <p:cNvSpPr/>
          <p:nvPr/>
        </p:nvSpPr>
        <p:spPr bwMode="auto">
          <a:xfrm rot="16200000">
            <a:off x="2673341" y="5368782"/>
            <a:ext cx="135634" cy="581497"/>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75" name="下矢印 374"/>
          <p:cNvSpPr/>
          <p:nvPr/>
        </p:nvSpPr>
        <p:spPr bwMode="auto">
          <a:xfrm rot="16200000">
            <a:off x="2667374" y="5568955"/>
            <a:ext cx="135634" cy="581497"/>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76" name="U ターン矢印 375"/>
          <p:cNvSpPr/>
          <p:nvPr/>
        </p:nvSpPr>
        <p:spPr bwMode="auto">
          <a:xfrm rot="5400000" flipV="1">
            <a:off x="1564466" y="5575053"/>
            <a:ext cx="214937" cy="288000"/>
          </a:xfrm>
          <a:prstGeom prst="uturnArrow">
            <a:avLst>
              <a:gd name="adj1" fmla="val 25000"/>
              <a:gd name="adj2" fmla="val 25000"/>
              <a:gd name="adj3" fmla="val 25000"/>
              <a:gd name="adj4" fmla="val 43750"/>
              <a:gd name="adj5" fmla="val 100000"/>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407" name="グループ化 406"/>
          <p:cNvGrpSpPr>
            <a:grpSpLocks noChangeAspect="1"/>
          </p:cNvGrpSpPr>
          <p:nvPr/>
        </p:nvGrpSpPr>
        <p:grpSpPr bwMode="gray">
          <a:xfrm>
            <a:off x="10519041" y="1498425"/>
            <a:ext cx="1553789" cy="706405"/>
            <a:chOff x="2681287" y="-2319307"/>
            <a:chExt cx="5757862" cy="2617757"/>
          </a:xfrm>
          <a:effectLst>
            <a:glow rad="63500">
              <a:schemeClr val="bg1"/>
            </a:glow>
          </a:effectLst>
        </p:grpSpPr>
        <p:sp>
          <p:nvSpPr>
            <p:cNvPr id="408" name="フリーフォーム 407"/>
            <p:cNvSpPr>
              <a:spLocks noChangeAspect="1"/>
            </p:cNvSpPr>
            <p:nvPr/>
          </p:nvSpPr>
          <p:spPr bwMode="gray">
            <a:xfrm>
              <a:off x="2681287" y="-2319307"/>
              <a:ext cx="5757862" cy="2617757"/>
            </a:xfrm>
            <a:custGeom>
              <a:avLst/>
              <a:gdLst>
                <a:gd name="connsiteX0" fmla="*/ 4010226 w 5757862"/>
                <a:gd name="connsiteY0" fmla="*/ 2033557 h 2617757"/>
                <a:gd name="connsiteX1" fmla="*/ 4343199 w 5757862"/>
                <a:gd name="connsiteY1" fmla="*/ 2033557 h 2617757"/>
                <a:gd name="connsiteX2" fmla="*/ 4547316 w 5757862"/>
                <a:gd name="connsiteY2" fmla="*/ 2090497 h 2617757"/>
                <a:gd name="connsiteX3" fmla="*/ 4581525 w 5757862"/>
                <a:gd name="connsiteY3" fmla="*/ 2147436 h 2617757"/>
                <a:gd name="connsiteX4" fmla="*/ 4581525 w 5757862"/>
                <a:gd name="connsiteY4" fmla="*/ 2598398 h 2617757"/>
                <a:gd name="connsiteX5" fmla="*/ 4562140 w 5757862"/>
                <a:gd name="connsiteY5" fmla="*/ 2617757 h 2617757"/>
                <a:gd name="connsiteX6" fmla="*/ 3791286 w 5757862"/>
                <a:gd name="connsiteY6" fmla="*/ 2617757 h 2617757"/>
                <a:gd name="connsiteX7" fmla="*/ 3771900 w 5757862"/>
                <a:gd name="connsiteY7" fmla="*/ 2598398 h 2617757"/>
                <a:gd name="connsiteX8" fmla="*/ 3771900 w 5757862"/>
                <a:gd name="connsiteY8" fmla="*/ 2147436 h 2617757"/>
                <a:gd name="connsiteX9" fmla="*/ 3806110 w 5757862"/>
                <a:gd name="connsiteY9" fmla="*/ 2090497 h 2617757"/>
                <a:gd name="connsiteX10" fmla="*/ 4010226 w 5757862"/>
                <a:gd name="connsiteY10" fmla="*/ 2033557 h 2617757"/>
                <a:gd name="connsiteX11" fmla="*/ 2708476 w 5757862"/>
                <a:gd name="connsiteY11" fmla="*/ 2033557 h 2617757"/>
                <a:gd name="connsiteX12" fmla="*/ 2709617 w 5757862"/>
                <a:gd name="connsiteY12" fmla="*/ 2033557 h 2617757"/>
                <a:gd name="connsiteX13" fmla="*/ 3041449 w 5757862"/>
                <a:gd name="connsiteY13" fmla="*/ 2033557 h 2617757"/>
                <a:gd name="connsiteX14" fmla="*/ 3246706 w 5757862"/>
                <a:gd name="connsiteY14" fmla="*/ 2090497 h 2617757"/>
                <a:gd name="connsiteX15" fmla="*/ 3279775 w 5757862"/>
                <a:gd name="connsiteY15" fmla="*/ 2147436 h 2617757"/>
                <a:gd name="connsiteX16" fmla="*/ 3279775 w 5757862"/>
                <a:gd name="connsiteY16" fmla="*/ 2598398 h 2617757"/>
                <a:gd name="connsiteX17" fmla="*/ 3260390 w 5757862"/>
                <a:gd name="connsiteY17" fmla="*/ 2617757 h 2617757"/>
                <a:gd name="connsiteX18" fmla="*/ 2490676 w 5757862"/>
                <a:gd name="connsiteY18" fmla="*/ 2617757 h 2617757"/>
                <a:gd name="connsiteX19" fmla="*/ 2470150 w 5757862"/>
                <a:gd name="connsiteY19" fmla="*/ 2598398 h 2617757"/>
                <a:gd name="connsiteX20" fmla="*/ 2470150 w 5757862"/>
                <a:gd name="connsiteY20" fmla="*/ 2147436 h 2617757"/>
                <a:gd name="connsiteX21" fmla="*/ 2504360 w 5757862"/>
                <a:gd name="connsiteY21" fmla="*/ 2090497 h 2617757"/>
                <a:gd name="connsiteX22" fmla="*/ 2708476 w 5757862"/>
                <a:gd name="connsiteY22" fmla="*/ 2033557 h 2617757"/>
                <a:gd name="connsiteX23" fmla="*/ 1407173 w 5757862"/>
                <a:gd name="connsiteY23" fmla="*/ 2033557 h 2617757"/>
                <a:gd name="connsiteX24" fmla="*/ 1408313 w 5757862"/>
                <a:gd name="connsiteY24" fmla="*/ 2033557 h 2617757"/>
                <a:gd name="connsiteX25" fmla="*/ 1740146 w 5757862"/>
                <a:gd name="connsiteY25" fmla="*/ 2033557 h 2617757"/>
                <a:gd name="connsiteX26" fmla="*/ 1945403 w 5757862"/>
                <a:gd name="connsiteY26" fmla="*/ 2090497 h 2617757"/>
                <a:gd name="connsiteX27" fmla="*/ 1979612 w 5757862"/>
                <a:gd name="connsiteY27" fmla="*/ 2147436 h 2617757"/>
                <a:gd name="connsiteX28" fmla="*/ 1979612 w 5757862"/>
                <a:gd name="connsiteY28" fmla="*/ 2598398 h 2617757"/>
                <a:gd name="connsiteX29" fmla="*/ 1959087 w 5757862"/>
                <a:gd name="connsiteY29" fmla="*/ 2617757 h 2617757"/>
                <a:gd name="connsiteX30" fmla="*/ 1189373 w 5757862"/>
                <a:gd name="connsiteY30" fmla="*/ 2617757 h 2617757"/>
                <a:gd name="connsiteX31" fmla="*/ 1169987 w 5757862"/>
                <a:gd name="connsiteY31" fmla="*/ 2598398 h 2617757"/>
                <a:gd name="connsiteX32" fmla="*/ 1169987 w 5757862"/>
                <a:gd name="connsiteY32" fmla="*/ 2147436 h 2617757"/>
                <a:gd name="connsiteX33" fmla="*/ 1203056 w 5757862"/>
                <a:gd name="connsiteY33" fmla="*/ 2090497 h 2617757"/>
                <a:gd name="connsiteX34" fmla="*/ 1407173 w 5757862"/>
                <a:gd name="connsiteY34" fmla="*/ 2033557 h 2617757"/>
                <a:gd name="connsiteX35" fmla="*/ 4174332 w 5757862"/>
                <a:gd name="connsiteY35" fmla="*/ 1536670 h 2617757"/>
                <a:gd name="connsiteX36" fmla="*/ 4341814 w 5757862"/>
                <a:gd name="connsiteY36" fmla="*/ 1753364 h 2617757"/>
                <a:gd name="connsiteX37" fmla="*/ 4174332 w 5757862"/>
                <a:gd name="connsiteY37" fmla="*/ 1970058 h 2617757"/>
                <a:gd name="connsiteX38" fmla="*/ 4006850 w 5757862"/>
                <a:gd name="connsiteY38" fmla="*/ 1753364 h 2617757"/>
                <a:gd name="connsiteX39" fmla="*/ 4174332 w 5757862"/>
                <a:gd name="connsiteY39" fmla="*/ 1536670 h 2617757"/>
                <a:gd name="connsiteX40" fmla="*/ 2872582 w 5757862"/>
                <a:gd name="connsiteY40" fmla="*/ 1536670 h 2617757"/>
                <a:gd name="connsiteX41" fmla="*/ 3040064 w 5757862"/>
                <a:gd name="connsiteY41" fmla="*/ 1753364 h 2617757"/>
                <a:gd name="connsiteX42" fmla="*/ 2872582 w 5757862"/>
                <a:gd name="connsiteY42" fmla="*/ 1970058 h 2617757"/>
                <a:gd name="connsiteX43" fmla="*/ 2705100 w 5757862"/>
                <a:gd name="connsiteY43" fmla="*/ 1753364 h 2617757"/>
                <a:gd name="connsiteX44" fmla="*/ 2872582 w 5757862"/>
                <a:gd name="connsiteY44" fmla="*/ 1536670 h 2617757"/>
                <a:gd name="connsiteX45" fmla="*/ 1570832 w 5757862"/>
                <a:gd name="connsiteY45" fmla="*/ 1536670 h 2617757"/>
                <a:gd name="connsiteX46" fmla="*/ 1738314 w 5757862"/>
                <a:gd name="connsiteY46" fmla="*/ 1753364 h 2617757"/>
                <a:gd name="connsiteX47" fmla="*/ 1570832 w 5757862"/>
                <a:gd name="connsiteY47" fmla="*/ 1970058 h 2617757"/>
                <a:gd name="connsiteX48" fmla="*/ 1403350 w 5757862"/>
                <a:gd name="connsiteY48" fmla="*/ 1753364 h 2617757"/>
                <a:gd name="connsiteX49" fmla="*/ 1570832 w 5757862"/>
                <a:gd name="connsiteY49" fmla="*/ 1536670 h 2617757"/>
                <a:gd name="connsiteX50" fmla="*/ 1922737 w 5757862"/>
                <a:gd name="connsiteY50" fmla="*/ 376207 h 2617757"/>
                <a:gd name="connsiteX51" fmla="*/ 3828330 w 5757862"/>
                <a:gd name="connsiteY51" fmla="*/ 376207 h 2617757"/>
                <a:gd name="connsiteX52" fmla="*/ 3867150 w 5757862"/>
                <a:gd name="connsiteY52" fmla="*/ 416081 h 2617757"/>
                <a:gd name="connsiteX53" fmla="*/ 3867150 w 5757862"/>
                <a:gd name="connsiteY53" fmla="*/ 1647609 h 2617757"/>
                <a:gd name="connsiteX54" fmla="*/ 3828330 w 5757862"/>
                <a:gd name="connsiteY54" fmla="*/ 1687483 h 2617757"/>
                <a:gd name="connsiteX55" fmla="*/ 3064494 w 5757862"/>
                <a:gd name="connsiteY55" fmla="*/ 1687483 h 2617757"/>
                <a:gd name="connsiteX56" fmla="*/ 2872679 w 5757862"/>
                <a:gd name="connsiteY56" fmla="*/ 1504064 h 2617757"/>
                <a:gd name="connsiteX57" fmla="*/ 2680864 w 5757862"/>
                <a:gd name="connsiteY57" fmla="*/ 1687483 h 2617757"/>
                <a:gd name="connsiteX58" fmla="*/ 1922737 w 5757862"/>
                <a:gd name="connsiteY58" fmla="*/ 1687483 h 2617757"/>
                <a:gd name="connsiteX59" fmla="*/ 1882775 w 5757862"/>
                <a:gd name="connsiteY59" fmla="*/ 1647609 h 2617757"/>
                <a:gd name="connsiteX60" fmla="*/ 1882775 w 5757862"/>
                <a:gd name="connsiteY60" fmla="*/ 416081 h 2617757"/>
                <a:gd name="connsiteX61" fmla="*/ 1922737 w 5757862"/>
                <a:gd name="connsiteY61" fmla="*/ 376207 h 2617757"/>
                <a:gd name="connsiteX62" fmla="*/ 37056 w 5757862"/>
                <a:gd name="connsiteY62" fmla="*/ 3080 h 2617757"/>
                <a:gd name="connsiteX63" fmla="*/ 60459 w 5757862"/>
                <a:gd name="connsiteY63" fmla="*/ 3187 h 2617757"/>
                <a:gd name="connsiteX64" fmla="*/ 1762429 w 5757862"/>
                <a:gd name="connsiteY64" fmla="*/ 369182 h 2617757"/>
                <a:gd name="connsiteX65" fmla="*/ 1787525 w 5757862"/>
                <a:gd name="connsiteY65" fmla="*/ 417069 h 2617757"/>
                <a:gd name="connsiteX66" fmla="*/ 1787525 w 5757862"/>
                <a:gd name="connsiteY66" fmla="*/ 1645031 h 2617757"/>
                <a:gd name="connsiteX67" fmla="*/ 1763570 w 5757862"/>
                <a:gd name="connsiteY67" fmla="*/ 1692918 h 2617757"/>
                <a:gd name="connsiteX68" fmla="*/ 1570786 w 5757862"/>
                <a:gd name="connsiteY68" fmla="*/ 1504790 h 2617757"/>
                <a:gd name="connsiteX69" fmla="*/ 1371158 w 5757862"/>
                <a:gd name="connsiteY69" fmla="*/ 1753347 h 2617757"/>
                <a:gd name="connsiteX70" fmla="*/ 1373440 w 5757862"/>
                <a:gd name="connsiteY70" fmla="*/ 1777291 h 2617757"/>
                <a:gd name="connsiteX71" fmla="*/ 60459 w 5757862"/>
                <a:gd name="connsiteY71" fmla="*/ 2060053 h 2617757"/>
                <a:gd name="connsiteX72" fmla="*/ 0 w 5757862"/>
                <a:gd name="connsiteY72" fmla="*/ 2005325 h 2617757"/>
                <a:gd name="connsiteX73" fmla="*/ 0 w 5757862"/>
                <a:gd name="connsiteY73" fmla="*/ 57915 h 2617757"/>
                <a:gd name="connsiteX74" fmla="*/ 37056 w 5757862"/>
                <a:gd name="connsiteY74" fmla="*/ 3080 h 2617757"/>
                <a:gd name="connsiteX75" fmla="*/ 5720312 w 5757862"/>
                <a:gd name="connsiteY75" fmla="*/ 1080 h 2617757"/>
                <a:gd name="connsiteX76" fmla="*/ 5757862 w 5757862"/>
                <a:gd name="connsiteY76" fmla="*/ 50602 h 2617757"/>
                <a:gd name="connsiteX77" fmla="*/ 5757862 w 5757862"/>
                <a:gd name="connsiteY77" fmla="*/ 2013087 h 2617757"/>
                <a:gd name="connsiteX78" fmla="*/ 5696241 w 5757862"/>
                <a:gd name="connsiteY78" fmla="*/ 2063232 h 2617757"/>
                <a:gd name="connsiteX79" fmla="*/ 4372516 w 5757862"/>
                <a:gd name="connsiteY79" fmla="*/ 1776039 h 2617757"/>
                <a:gd name="connsiteX80" fmla="*/ 4374798 w 5757862"/>
                <a:gd name="connsiteY80" fmla="*/ 1753246 h 2617757"/>
                <a:gd name="connsiteX81" fmla="*/ 4175098 w 5757862"/>
                <a:gd name="connsiteY81" fmla="*/ 1504801 h 2617757"/>
                <a:gd name="connsiteX82" fmla="*/ 3983387 w 5757862"/>
                <a:gd name="connsiteY82" fmla="*/ 1688286 h 2617757"/>
                <a:gd name="connsiteX83" fmla="*/ 3963987 w 5757862"/>
                <a:gd name="connsiteY83" fmla="*/ 1648398 h 2617757"/>
                <a:gd name="connsiteX84" fmla="*/ 3963987 w 5757862"/>
                <a:gd name="connsiteY84" fmla="*/ 416431 h 2617757"/>
                <a:gd name="connsiteX85" fmla="*/ 3989092 w 5757862"/>
                <a:gd name="connsiteY85" fmla="*/ 370845 h 2617757"/>
                <a:gd name="connsiteX86" fmla="*/ 5696241 w 5757862"/>
                <a:gd name="connsiteY86" fmla="*/ 1597 h 2617757"/>
                <a:gd name="connsiteX87" fmla="*/ 5720312 w 5757862"/>
                <a:gd name="connsiteY87" fmla="*/ 1080 h 26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757862" h="2617757">
                  <a:moveTo>
                    <a:pt x="4010226" y="2033557"/>
                  </a:moveTo>
                  <a:cubicBezTo>
                    <a:pt x="4010226" y="2033557"/>
                    <a:pt x="4010226" y="2033557"/>
                    <a:pt x="4343199" y="2033557"/>
                  </a:cubicBezTo>
                  <a:cubicBezTo>
                    <a:pt x="4343199" y="2033557"/>
                    <a:pt x="4533632" y="2085941"/>
                    <a:pt x="4547316" y="2090497"/>
                  </a:cubicBezTo>
                  <a:cubicBezTo>
                    <a:pt x="4581525" y="2099607"/>
                    <a:pt x="4581525" y="2115550"/>
                    <a:pt x="4581525" y="2147436"/>
                  </a:cubicBezTo>
                  <a:cubicBezTo>
                    <a:pt x="4581525" y="2147436"/>
                    <a:pt x="4581525" y="2147436"/>
                    <a:pt x="4581525" y="2598398"/>
                  </a:cubicBezTo>
                  <a:cubicBezTo>
                    <a:pt x="4581525" y="2608647"/>
                    <a:pt x="4572403" y="2617757"/>
                    <a:pt x="4562140" y="2617757"/>
                  </a:cubicBezTo>
                  <a:cubicBezTo>
                    <a:pt x="4562140" y="2617757"/>
                    <a:pt x="4562140" y="2617757"/>
                    <a:pt x="3791286" y="2617757"/>
                  </a:cubicBezTo>
                  <a:cubicBezTo>
                    <a:pt x="3781023" y="2617757"/>
                    <a:pt x="3771900" y="2608647"/>
                    <a:pt x="3771900" y="2598398"/>
                  </a:cubicBezTo>
                  <a:cubicBezTo>
                    <a:pt x="3771900" y="2598398"/>
                    <a:pt x="3771900" y="2598398"/>
                    <a:pt x="3771900" y="2147436"/>
                  </a:cubicBezTo>
                  <a:cubicBezTo>
                    <a:pt x="3771900" y="2115550"/>
                    <a:pt x="3773041" y="2099607"/>
                    <a:pt x="3806110" y="2090497"/>
                  </a:cubicBezTo>
                  <a:cubicBezTo>
                    <a:pt x="3819794" y="2085941"/>
                    <a:pt x="3998823" y="2036973"/>
                    <a:pt x="4010226" y="2033557"/>
                  </a:cubicBezTo>
                  <a:close/>
                  <a:moveTo>
                    <a:pt x="2708476" y="2033557"/>
                  </a:moveTo>
                  <a:cubicBezTo>
                    <a:pt x="2708476" y="2033557"/>
                    <a:pt x="2708476" y="2033557"/>
                    <a:pt x="2709617" y="2033557"/>
                  </a:cubicBezTo>
                  <a:cubicBezTo>
                    <a:pt x="2709617" y="2033557"/>
                    <a:pt x="2709617" y="2033557"/>
                    <a:pt x="3041449" y="2033557"/>
                  </a:cubicBezTo>
                  <a:cubicBezTo>
                    <a:pt x="3041449" y="2033557"/>
                    <a:pt x="3231882" y="2085941"/>
                    <a:pt x="3246706" y="2090497"/>
                  </a:cubicBezTo>
                  <a:cubicBezTo>
                    <a:pt x="3279775" y="2099607"/>
                    <a:pt x="3279775" y="2115550"/>
                    <a:pt x="3279775" y="2147436"/>
                  </a:cubicBezTo>
                  <a:cubicBezTo>
                    <a:pt x="3279775" y="2147436"/>
                    <a:pt x="3279775" y="2147436"/>
                    <a:pt x="3279775" y="2598398"/>
                  </a:cubicBezTo>
                  <a:cubicBezTo>
                    <a:pt x="3279775" y="2608647"/>
                    <a:pt x="3271793" y="2617757"/>
                    <a:pt x="3260390" y="2617757"/>
                  </a:cubicBezTo>
                  <a:cubicBezTo>
                    <a:pt x="3260390" y="2617757"/>
                    <a:pt x="3260390" y="2617757"/>
                    <a:pt x="2490676" y="2617757"/>
                  </a:cubicBezTo>
                  <a:cubicBezTo>
                    <a:pt x="2479273" y="2617757"/>
                    <a:pt x="2470150" y="2608647"/>
                    <a:pt x="2470150" y="2598398"/>
                  </a:cubicBezTo>
                  <a:cubicBezTo>
                    <a:pt x="2470150" y="2598398"/>
                    <a:pt x="2470150" y="2598398"/>
                    <a:pt x="2470150" y="2147436"/>
                  </a:cubicBezTo>
                  <a:cubicBezTo>
                    <a:pt x="2470150" y="2115550"/>
                    <a:pt x="2471291" y="2099607"/>
                    <a:pt x="2504360" y="2090497"/>
                  </a:cubicBezTo>
                  <a:cubicBezTo>
                    <a:pt x="2518044" y="2085941"/>
                    <a:pt x="2698214" y="2036973"/>
                    <a:pt x="2708476" y="2033557"/>
                  </a:cubicBezTo>
                  <a:close/>
                  <a:moveTo>
                    <a:pt x="1407173" y="2033557"/>
                  </a:moveTo>
                  <a:cubicBezTo>
                    <a:pt x="1407173" y="2033557"/>
                    <a:pt x="1407173" y="2033557"/>
                    <a:pt x="1408313" y="2033557"/>
                  </a:cubicBezTo>
                  <a:cubicBezTo>
                    <a:pt x="1408313" y="2033557"/>
                    <a:pt x="1408313" y="2033557"/>
                    <a:pt x="1740146" y="2033557"/>
                  </a:cubicBezTo>
                  <a:cubicBezTo>
                    <a:pt x="1740146" y="2033557"/>
                    <a:pt x="1931719" y="2085941"/>
                    <a:pt x="1945403" y="2090497"/>
                  </a:cubicBezTo>
                  <a:cubicBezTo>
                    <a:pt x="1978472" y="2099607"/>
                    <a:pt x="1979612" y="2115550"/>
                    <a:pt x="1979612" y="2147436"/>
                  </a:cubicBezTo>
                  <a:cubicBezTo>
                    <a:pt x="1979612" y="2147436"/>
                    <a:pt x="1979612" y="2147436"/>
                    <a:pt x="1979612" y="2598398"/>
                  </a:cubicBezTo>
                  <a:cubicBezTo>
                    <a:pt x="1979612" y="2608647"/>
                    <a:pt x="1970490" y="2617757"/>
                    <a:pt x="1959087" y="2617757"/>
                  </a:cubicBezTo>
                  <a:cubicBezTo>
                    <a:pt x="1959087" y="2617757"/>
                    <a:pt x="1959087" y="2617757"/>
                    <a:pt x="1189373" y="2617757"/>
                  </a:cubicBezTo>
                  <a:cubicBezTo>
                    <a:pt x="1177969" y="2617757"/>
                    <a:pt x="1169987" y="2608647"/>
                    <a:pt x="1169987" y="2598398"/>
                  </a:cubicBezTo>
                  <a:cubicBezTo>
                    <a:pt x="1169987" y="2598398"/>
                    <a:pt x="1169987" y="2598398"/>
                    <a:pt x="1169987" y="2147436"/>
                  </a:cubicBezTo>
                  <a:cubicBezTo>
                    <a:pt x="1169987" y="2115550"/>
                    <a:pt x="1169987" y="2099607"/>
                    <a:pt x="1203056" y="2090497"/>
                  </a:cubicBezTo>
                  <a:cubicBezTo>
                    <a:pt x="1216740" y="2085941"/>
                    <a:pt x="1396910" y="2036973"/>
                    <a:pt x="1407173" y="2033557"/>
                  </a:cubicBezTo>
                  <a:close/>
                  <a:moveTo>
                    <a:pt x="4174332" y="1536670"/>
                  </a:moveTo>
                  <a:cubicBezTo>
                    <a:pt x="4266830" y="1536670"/>
                    <a:pt x="4341814" y="1633687"/>
                    <a:pt x="4341814" y="1753364"/>
                  </a:cubicBezTo>
                  <a:cubicBezTo>
                    <a:pt x="4341814" y="1873041"/>
                    <a:pt x="4266830" y="1970058"/>
                    <a:pt x="4174332" y="1970058"/>
                  </a:cubicBezTo>
                  <a:cubicBezTo>
                    <a:pt x="4081834" y="1970058"/>
                    <a:pt x="4006850" y="1873041"/>
                    <a:pt x="4006850" y="1753364"/>
                  </a:cubicBezTo>
                  <a:cubicBezTo>
                    <a:pt x="4006850" y="1633687"/>
                    <a:pt x="4081834" y="1536670"/>
                    <a:pt x="4174332" y="1536670"/>
                  </a:cubicBezTo>
                  <a:close/>
                  <a:moveTo>
                    <a:pt x="2872582" y="1536670"/>
                  </a:moveTo>
                  <a:cubicBezTo>
                    <a:pt x="2965080" y="1536670"/>
                    <a:pt x="3040064" y="1633687"/>
                    <a:pt x="3040064" y="1753364"/>
                  </a:cubicBezTo>
                  <a:cubicBezTo>
                    <a:pt x="3040064" y="1873041"/>
                    <a:pt x="2965080" y="1970058"/>
                    <a:pt x="2872582" y="1970058"/>
                  </a:cubicBezTo>
                  <a:cubicBezTo>
                    <a:pt x="2780084" y="1970058"/>
                    <a:pt x="2705100" y="1873041"/>
                    <a:pt x="2705100" y="1753364"/>
                  </a:cubicBezTo>
                  <a:cubicBezTo>
                    <a:pt x="2705100" y="1633687"/>
                    <a:pt x="2780084" y="1536670"/>
                    <a:pt x="2872582" y="1536670"/>
                  </a:cubicBezTo>
                  <a:close/>
                  <a:moveTo>
                    <a:pt x="1570832" y="1536670"/>
                  </a:moveTo>
                  <a:cubicBezTo>
                    <a:pt x="1663330" y="1536670"/>
                    <a:pt x="1738314" y="1633687"/>
                    <a:pt x="1738314" y="1753364"/>
                  </a:cubicBezTo>
                  <a:cubicBezTo>
                    <a:pt x="1738314" y="1873041"/>
                    <a:pt x="1663330" y="1970058"/>
                    <a:pt x="1570832" y="1970058"/>
                  </a:cubicBezTo>
                  <a:cubicBezTo>
                    <a:pt x="1478334" y="1970058"/>
                    <a:pt x="1403350" y="1873041"/>
                    <a:pt x="1403350" y="1753364"/>
                  </a:cubicBezTo>
                  <a:cubicBezTo>
                    <a:pt x="1403350" y="1633687"/>
                    <a:pt x="1478334" y="1536670"/>
                    <a:pt x="1570832" y="1536670"/>
                  </a:cubicBezTo>
                  <a:close/>
                  <a:moveTo>
                    <a:pt x="1922737" y="376207"/>
                  </a:moveTo>
                  <a:cubicBezTo>
                    <a:pt x="1922737" y="376207"/>
                    <a:pt x="1922737" y="376207"/>
                    <a:pt x="3828330" y="376207"/>
                  </a:cubicBezTo>
                  <a:cubicBezTo>
                    <a:pt x="3850024" y="376207"/>
                    <a:pt x="3867150" y="394435"/>
                    <a:pt x="3867150" y="416081"/>
                  </a:cubicBezTo>
                  <a:cubicBezTo>
                    <a:pt x="3867150" y="416081"/>
                    <a:pt x="3867150" y="416081"/>
                    <a:pt x="3867150" y="1647609"/>
                  </a:cubicBezTo>
                  <a:cubicBezTo>
                    <a:pt x="3867150" y="1669255"/>
                    <a:pt x="3850024" y="1687483"/>
                    <a:pt x="3828330" y="1687483"/>
                  </a:cubicBezTo>
                  <a:cubicBezTo>
                    <a:pt x="3828330" y="1687483"/>
                    <a:pt x="3828330" y="1687483"/>
                    <a:pt x="3064494" y="1687483"/>
                  </a:cubicBezTo>
                  <a:cubicBezTo>
                    <a:pt x="3041659" y="1582672"/>
                    <a:pt x="2964020" y="1504064"/>
                    <a:pt x="2872679" y="1504064"/>
                  </a:cubicBezTo>
                  <a:cubicBezTo>
                    <a:pt x="2781339" y="1504064"/>
                    <a:pt x="2703699" y="1582672"/>
                    <a:pt x="2680864" y="1687483"/>
                  </a:cubicBezTo>
                  <a:cubicBezTo>
                    <a:pt x="2680864" y="1687483"/>
                    <a:pt x="2680864" y="1687483"/>
                    <a:pt x="1922737" y="1687483"/>
                  </a:cubicBezTo>
                  <a:cubicBezTo>
                    <a:pt x="1901043" y="1687483"/>
                    <a:pt x="1882775" y="1669255"/>
                    <a:pt x="1882775" y="1647609"/>
                  </a:cubicBezTo>
                  <a:cubicBezTo>
                    <a:pt x="1882775" y="1647609"/>
                    <a:pt x="1882775" y="1647609"/>
                    <a:pt x="1882775" y="416081"/>
                  </a:cubicBezTo>
                  <a:cubicBezTo>
                    <a:pt x="1882775" y="394435"/>
                    <a:pt x="1901043" y="376207"/>
                    <a:pt x="1922737" y="376207"/>
                  </a:cubicBezTo>
                  <a:close/>
                  <a:moveTo>
                    <a:pt x="37056" y="3080"/>
                  </a:moveTo>
                  <a:cubicBezTo>
                    <a:pt x="44275" y="1263"/>
                    <a:pt x="52189" y="1192"/>
                    <a:pt x="60459" y="3187"/>
                  </a:cubicBezTo>
                  <a:cubicBezTo>
                    <a:pt x="60459" y="3187"/>
                    <a:pt x="60459" y="3187"/>
                    <a:pt x="1762429" y="369182"/>
                  </a:cubicBezTo>
                  <a:cubicBezTo>
                    <a:pt x="1776118" y="372602"/>
                    <a:pt x="1787525" y="394265"/>
                    <a:pt x="1787525" y="417069"/>
                  </a:cubicBezTo>
                  <a:cubicBezTo>
                    <a:pt x="1787525" y="417069"/>
                    <a:pt x="1787525" y="417069"/>
                    <a:pt x="1787525" y="1645031"/>
                  </a:cubicBezTo>
                  <a:cubicBezTo>
                    <a:pt x="1787525" y="1667835"/>
                    <a:pt x="1777259" y="1688358"/>
                    <a:pt x="1763570" y="1692918"/>
                  </a:cubicBezTo>
                  <a:cubicBezTo>
                    <a:pt x="1741896" y="1584602"/>
                    <a:pt x="1664326" y="1504790"/>
                    <a:pt x="1570786" y="1504790"/>
                  </a:cubicBezTo>
                  <a:cubicBezTo>
                    <a:pt x="1461276" y="1504790"/>
                    <a:pt x="1371158" y="1616527"/>
                    <a:pt x="1371158" y="1753347"/>
                  </a:cubicBezTo>
                  <a:cubicBezTo>
                    <a:pt x="1371158" y="1761329"/>
                    <a:pt x="1372299" y="1769310"/>
                    <a:pt x="1373440" y="1777291"/>
                  </a:cubicBezTo>
                  <a:cubicBezTo>
                    <a:pt x="1373440" y="1777291"/>
                    <a:pt x="1373440" y="1777291"/>
                    <a:pt x="60459" y="2060053"/>
                  </a:cubicBezTo>
                  <a:cubicBezTo>
                    <a:pt x="27378" y="2066894"/>
                    <a:pt x="0" y="2042951"/>
                    <a:pt x="0" y="2005325"/>
                  </a:cubicBezTo>
                  <a:cubicBezTo>
                    <a:pt x="0" y="2005325"/>
                    <a:pt x="0" y="2005325"/>
                    <a:pt x="0" y="57915"/>
                  </a:cubicBezTo>
                  <a:cubicBezTo>
                    <a:pt x="0" y="29696"/>
                    <a:pt x="15400" y="8532"/>
                    <a:pt x="37056" y="3080"/>
                  </a:cubicBezTo>
                  <a:close/>
                  <a:moveTo>
                    <a:pt x="5720312" y="1080"/>
                  </a:moveTo>
                  <a:cubicBezTo>
                    <a:pt x="5742457" y="5728"/>
                    <a:pt x="5757862" y="24960"/>
                    <a:pt x="5757862" y="50602"/>
                  </a:cubicBezTo>
                  <a:cubicBezTo>
                    <a:pt x="5757862" y="50602"/>
                    <a:pt x="5757862" y="50602"/>
                    <a:pt x="5757862" y="2013087"/>
                  </a:cubicBezTo>
                  <a:cubicBezTo>
                    <a:pt x="5757862" y="2048416"/>
                    <a:pt x="5730475" y="2070070"/>
                    <a:pt x="5696241" y="2063232"/>
                  </a:cubicBezTo>
                  <a:cubicBezTo>
                    <a:pt x="5696241" y="2063232"/>
                    <a:pt x="5696241" y="2063232"/>
                    <a:pt x="4372516" y="1776039"/>
                  </a:cubicBezTo>
                  <a:cubicBezTo>
                    <a:pt x="4373657" y="1769201"/>
                    <a:pt x="4374798" y="1761224"/>
                    <a:pt x="4374798" y="1753246"/>
                  </a:cubicBezTo>
                  <a:cubicBezTo>
                    <a:pt x="4374798" y="1616487"/>
                    <a:pt x="4284648" y="1504801"/>
                    <a:pt x="4175098" y="1504801"/>
                  </a:cubicBezTo>
                  <a:cubicBezTo>
                    <a:pt x="4082666" y="1504801"/>
                    <a:pt x="4006209" y="1583437"/>
                    <a:pt x="3983387" y="1688286"/>
                  </a:cubicBezTo>
                  <a:cubicBezTo>
                    <a:pt x="3971975" y="1681448"/>
                    <a:pt x="3963987" y="1666632"/>
                    <a:pt x="3963987" y="1648398"/>
                  </a:cubicBezTo>
                  <a:cubicBezTo>
                    <a:pt x="3963987" y="1648398"/>
                    <a:pt x="3963987" y="1648398"/>
                    <a:pt x="3963987" y="416431"/>
                  </a:cubicBezTo>
                  <a:cubicBezTo>
                    <a:pt x="3963987" y="394778"/>
                    <a:pt x="3975399" y="374264"/>
                    <a:pt x="3989092" y="370845"/>
                  </a:cubicBezTo>
                  <a:cubicBezTo>
                    <a:pt x="3989092" y="370845"/>
                    <a:pt x="3989092" y="370845"/>
                    <a:pt x="5696241" y="1597"/>
                  </a:cubicBezTo>
                  <a:cubicBezTo>
                    <a:pt x="5704799" y="-398"/>
                    <a:pt x="5712930" y="-469"/>
                    <a:pt x="5720312" y="108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ja-JP" altLang="en-US"/>
            </a:p>
          </p:txBody>
        </p:sp>
        <p:sp>
          <p:nvSpPr>
            <p:cNvPr id="409" name="フリーフォーム 408"/>
            <p:cNvSpPr>
              <a:spLocks noChangeAspect="1"/>
            </p:cNvSpPr>
            <p:nvPr/>
          </p:nvSpPr>
          <p:spPr bwMode="gray">
            <a:xfrm>
              <a:off x="2873375" y="-1978025"/>
              <a:ext cx="5392738" cy="1263650"/>
            </a:xfrm>
            <a:custGeom>
              <a:avLst/>
              <a:gdLst>
                <a:gd name="connsiteX0" fmla="*/ 4840288 w 5392738"/>
                <a:gd name="connsiteY0" fmla="*/ 1079500 h 1263650"/>
                <a:gd name="connsiteX1" fmla="*/ 5392738 w 5392738"/>
                <a:gd name="connsiteY1" fmla="*/ 1131888 h 1263650"/>
                <a:gd name="connsiteX2" fmla="*/ 5392738 w 5392738"/>
                <a:gd name="connsiteY2" fmla="*/ 1263650 h 1263650"/>
                <a:gd name="connsiteX3" fmla="*/ 4840288 w 5392738"/>
                <a:gd name="connsiteY3" fmla="*/ 1195388 h 1263650"/>
                <a:gd name="connsiteX4" fmla="*/ 4094163 w 5392738"/>
                <a:gd name="connsiteY4" fmla="*/ 1008063 h 1263650"/>
                <a:gd name="connsiteX5" fmla="*/ 4805363 w 5392738"/>
                <a:gd name="connsiteY5" fmla="*/ 1074738 h 1263650"/>
                <a:gd name="connsiteX6" fmla="*/ 4805363 w 5392738"/>
                <a:gd name="connsiteY6" fmla="*/ 1190626 h 1263650"/>
                <a:gd name="connsiteX7" fmla="*/ 4094163 w 5392738"/>
                <a:gd name="connsiteY7" fmla="*/ 1103313 h 1263650"/>
                <a:gd name="connsiteX8" fmla="*/ 3848100 w 5392738"/>
                <a:gd name="connsiteY8" fmla="*/ 985838 h 1263650"/>
                <a:gd name="connsiteX9" fmla="*/ 4062413 w 5392738"/>
                <a:gd name="connsiteY9" fmla="*/ 1006476 h 1263650"/>
                <a:gd name="connsiteX10" fmla="*/ 4062413 w 5392738"/>
                <a:gd name="connsiteY10" fmla="*/ 1100138 h 1263650"/>
                <a:gd name="connsiteX11" fmla="*/ 3848100 w 5392738"/>
                <a:gd name="connsiteY11" fmla="*/ 1073151 h 1263650"/>
                <a:gd name="connsiteX12" fmla="*/ 4840288 w 5392738"/>
                <a:gd name="connsiteY12" fmla="*/ 909637 h 1263650"/>
                <a:gd name="connsiteX13" fmla="*/ 5392738 w 5392738"/>
                <a:gd name="connsiteY13" fmla="*/ 939800 h 1263650"/>
                <a:gd name="connsiteX14" fmla="*/ 5392738 w 5392738"/>
                <a:gd name="connsiteY14" fmla="*/ 1071562 h 1263650"/>
                <a:gd name="connsiteX15" fmla="*/ 4840288 w 5392738"/>
                <a:gd name="connsiteY15" fmla="*/ 1027112 h 1263650"/>
                <a:gd name="connsiteX16" fmla="*/ 4094163 w 5392738"/>
                <a:gd name="connsiteY16" fmla="*/ 869950 h 1263650"/>
                <a:gd name="connsiteX17" fmla="*/ 4805363 w 5392738"/>
                <a:gd name="connsiteY17" fmla="*/ 909638 h 1263650"/>
                <a:gd name="connsiteX18" fmla="*/ 4805363 w 5392738"/>
                <a:gd name="connsiteY18" fmla="*/ 1022350 h 1263650"/>
                <a:gd name="connsiteX19" fmla="*/ 4094163 w 5392738"/>
                <a:gd name="connsiteY19" fmla="*/ 965200 h 1263650"/>
                <a:gd name="connsiteX20" fmla="*/ 3848100 w 5392738"/>
                <a:gd name="connsiteY20" fmla="*/ 857250 h 1263650"/>
                <a:gd name="connsiteX21" fmla="*/ 4062413 w 5392738"/>
                <a:gd name="connsiteY21" fmla="*/ 869950 h 1263650"/>
                <a:gd name="connsiteX22" fmla="*/ 4062413 w 5392738"/>
                <a:gd name="connsiteY22" fmla="*/ 963613 h 1263650"/>
                <a:gd name="connsiteX23" fmla="*/ 3848100 w 5392738"/>
                <a:gd name="connsiteY23" fmla="*/ 946150 h 1263650"/>
                <a:gd name="connsiteX24" fmla="*/ 4840288 w 5392738"/>
                <a:gd name="connsiteY24" fmla="*/ 744537 h 1263650"/>
                <a:gd name="connsiteX25" fmla="*/ 5392738 w 5392738"/>
                <a:gd name="connsiteY25" fmla="*/ 752475 h 1263650"/>
                <a:gd name="connsiteX26" fmla="*/ 5392738 w 5392738"/>
                <a:gd name="connsiteY26" fmla="*/ 884237 h 1263650"/>
                <a:gd name="connsiteX27" fmla="*/ 4840288 w 5392738"/>
                <a:gd name="connsiteY27" fmla="*/ 860425 h 1263650"/>
                <a:gd name="connsiteX28" fmla="*/ 4094163 w 5392738"/>
                <a:gd name="connsiteY28" fmla="*/ 735012 h 1263650"/>
                <a:gd name="connsiteX29" fmla="*/ 4805363 w 5392738"/>
                <a:gd name="connsiteY29" fmla="*/ 744537 h 1263650"/>
                <a:gd name="connsiteX30" fmla="*/ 4805363 w 5392738"/>
                <a:gd name="connsiteY30" fmla="*/ 858837 h 1263650"/>
                <a:gd name="connsiteX31" fmla="*/ 4094163 w 5392738"/>
                <a:gd name="connsiteY31" fmla="*/ 828675 h 1263650"/>
                <a:gd name="connsiteX32" fmla="*/ 3848100 w 5392738"/>
                <a:gd name="connsiteY32" fmla="*/ 731837 h 1263650"/>
                <a:gd name="connsiteX33" fmla="*/ 4062413 w 5392738"/>
                <a:gd name="connsiteY33" fmla="*/ 735012 h 1263650"/>
                <a:gd name="connsiteX34" fmla="*/ 4062413 w 5392738"/>
                <a:gd name="connsiteY34" fmla="*/ 828675 h 1263650"/>
                <a:gd name="connsiteX35" fmla="*/ 3848100 w 5392738"/>
                <a:gd name="connsiteY35" fmla="*/ 820738 h 1263650"/>
                <a:gd name="connsiteX36" fmla="*/ 4062413 w 5392738"/>
                <a:gd name="connsiteY36" fmla="*/ 600075 h 1263650"/>
                <a:gd name="connsiteX37" fmla="*/ 4062413 w 5392738"/>
                <a:gd name="connsiteY37" fmla="*/ 695325 h 1263650"/>
                <a:gd name="connsiteX38" fmla="*/ 3848100 w 5392738"/>
                <a:gd name="connsiteY38" fmla="*/ 695325 h 1263650"/>
                <a:gd name="connsiteX39" fmla="*/ 3848100 w 5392738"/>
                <a:gd name="connsiteY39" fmla="*/ 606425 h 1263650"/>
                <a:gd name="connsiteX40" fmla="*/ 4805363 w 5392738"/>
                <a:gd name="connsiteY40" fmla="*/ 581025 h 1263650"/>
                <a:gd name="connsiteX41" fmla="*/ 4805363 w 5392738"/>
                <a:gd name="connsiteY41" fmla="*/ 695325 h 1263650"/>
                <a:gd name="connsiteX42" fmla="*/ 4094163 w 5392738"/>
                <a:gd name="connsiteY42" fmla="*/ 695325 h 1263650"/>
                <a:gd name="connsiteX43" fmla="*/ 4094163 w 5392738"/>
                <a:gd name="connsiteY43" fmla="*/ 600075 h 1263650"/>
                <a:gd name="connsiteX44" fmla="*/ 5392738 w 5392738"/>
                <a:gd name="connsiteY44" fmla="*/ 565150 h 1263650"/>
                <a:gd name="connsiteX45" fmla="*/ 5392738 w 5392738"/>
                <a:gd name="connsiteY45" fmla="*/ 695325 h 1263650"/>
                <a:gd name="connsiteX46" fmla="*/ 4840288 w 5392738"/>
                <a:gd name="connsiteY46" fmla="*/ 695325 h 1263650"/>
                <a:gd name="connsiteX47" fmla="*/ 4840288 w 5392738"/>
                <a:gd name="connsiteY47" fmla="*/ 579438 h 1263650"/>
                <a:gd name="connsiteX48" fmla="*/ 4062413 w 5392738"/>
                <a:gd name="connsiteY48" fmla="*/ 465137 h 1263650"/>
                <a:gd name="connsiteX49" fmla="*/ 4062413 w 5392738"/>
                <a:gd name="connsiteY49" fmla="*/ 560388 h 1263650"/>
                <a:gd name="connsiteX50" fmla="*/ 3848100 w 5392738"/>
                <a:gd name="connsiteY50" fmla="*/ 568325 h 1263650"/>
                <a:gd name="connsiteX51" fmla="*/ 3848100 w 5392738"/>
                <a:gd name="connsiteY51" fmla="*/ 481012 h 1263650"/>
                <a:gd name="connsiteX52" fmla="*/ 4805363 w 5392738"/>
                <a:gd name="connsiteY52" fmla="*/ 415925 h 1263650"/>
                <a:gd name="connsiteX53" fmla="*/ 4805363 w 5392738"/>
                <a:gd name="connsiteY53" fmla="*/ 531813 h 1263650"/>
                <a:gd name="connsiteX54" fmla="*/ 4094163 w 5392738"/>
                <a:gd name="connsiteY54" fmla="*/ 558800 h 1263650"/>
                <a:gd name="connsiteX55" fmla="*/ 4094163 w 5392738"/>
                <a:gd name="connsiteY55" fmla="*/ 465138 h 1263650"/>
                <a:gd name="connsiteX56" fmla="*/ 2316163 w 5392738"/>
                <a:gd name="connsiteY56" fmla="*/ 385762 h 1263650"/>
                <a:gd name="connsiteX57" fmla="*/ 2316163 w 5392738"/>
                <a:gd name="connsiteY57" fmla="*/ 730250 h 1263650"/>
                <a:gd name="connsiteX58" fmla="*/ 3051176 w 5392738"/>
                <a:gd name="connsiteY58" fmla="*/ 730250 h 1263650"/>
                <a:gd name="connsiteX59" fmla="*/ 3051176 w 5392738"/>
                <a:gd name="connsiteY59" fmla="*/ 385762 h 1263650"/>
                <a:gd name="connsiteX60" fmla="*/ 5392738 w 5392738"/>
                <a:gd name="connsiteY60" fmla="*/ 376237 h 1263650"/>
                <a:gd name="connsiteX61" fmla="*/ 5392738 w 5392738"/>
                <a:gd name="connsiteY61" fmla="*/ 508000 h 1263650"/>
                <a:gd name="connsiteX62" fmla="*/ 4840288 w 5392738"/>
                <a:gd name="connsiteY62" fmla="*/ 530225 h 1263650"/>
                <a:gd name="connsiteX63" fmla="*/ 4840288 w 5392738"/>
                <a:gd name="connsiteY63" fmla="*/ 414337 h 1263650"/>
                <a:gd name="connsiteX64" fmla="*/ 4062413 w 5392738"/>
                <a:gd name="connsiteY64" fmla="*/ 331787 h 1263650"/>
                <a:gd name="connsiteX65" fmla="*/ 4062413 w 5392738"/>
                <a:gd name="connsiteY65" fmla="*/ 425450 h 1263650"/>
                <a:gd name="connsiteX66" fmla="*/ 3848100 w 5392738"/>
                <a:gd name="connsiteY66" fmla="*/ 442912 h 1263650"/>
                <a:gd name="connsiteX67" fmla="*/ 3848100 w 5392738"/>
                <a:gd name="connsiteY67" fmla="*/ 355600 h 1263650"/>
                <a:gd name="connsiteX68" fmla="*/ 4805363 w 5392738"/>
                <a:gd name="connsiteY68" fmla="*/ 252412 h 1263650"/>
                <a:gd name="connsiteX69" fmla="*/ 4805363 w 5392738"/>
                <a:gd name="connsiteY69" fmla="*/ 368300 h 1263650"/>
                <a:gd name="connsiteX70" fmla="*/ 4094163 w 5392738"/>
                <a:gd name="connsiteY70" fmla="*/ 423862 h 1263650"/>
                <a:gd name="connsiteX71" fmla="*/ 4094163 w 5392738"/>
                <a:gd name="connsiteY71" fmla="*/ 328612 h 1263650"/>
                <a:gd name="connsiteX72" fmla="*/ 4062413 w 5392738"/>
                <a:gd name="connsiteY72" fmla="*/ 198437 h 1263650"/>
                <a:gd name="connsiteX73" fmla="*/ 4062413 w 5392738"/>
                <a:gd name="connsiteY73" fmla="*/ 290512 h 1263650"/>
                <a:gd name="connsiteX74" fmla="*/ 3848100 w 5392738"/>
                <a:gd name="connsiteY74" fmla="*/ 317500 h 1263650"/>
                <a:gd name="connsiteX75" fmla="*/ 3848100 w 5392738"/>
                <a:gd name="connsiteY75" fmla="*/ 228600 h 1263650"/>
                <a:gd name="connsiteX76" fmla="*/ 5392738 w 5392738"/>
                <a:gd name="connsiteY76" fmla="*/ 188912 h 1263650"/>
                <a:gd name="connsiteX77" fmla="*/ 5392738 w 5392738"/>
                <a:gd name="connsiteY77" fmla="*/ 320675 h 1263650"/>
                <a:gd name="connsiteX78" fmla="*/ 4840288 w 5392738"/>
                <a:gd name="connsiteY78" fmla="*/ 363537 h 1263650"/>
                <a:gd name="connsiteX79" fmla="*/ 4840288 w 5392738"/>
                <a:gd name="connsiteY79" fmla="*/ 249237 h 1263650"/>
                <a:gd name="connsiteX80" fmla="*/ 1784350 w 5392738"/>
                <a:gd name="connsiteY80" fmla="*/ 144462 h 1263650"/>
                <a:gd name="connsiteX81" fmla="*/ 3582988 w 5392738"/>
                <a:gd name="connsiteY81" fmla="*/ 144462 h 1263650"/>
                <a:gd name="connsiteX82" fmla="*/ 3074988 w 5392738"/>
                <a:gd name="connsiteY82" fmla="*/ 382587 h 1263650"/>
                <a:gd name="connsiteX83" fmla="*/ 3074988 w 5392738"/>
                <a:gd name="connsiteY83" fmla="*/ 735012 h 1263650"/>
                <a:gd name="connsiteX84" fmla="*/ 3582988 w 5392738"/>
                <a:gd name="connsiteY84" fmla="*/ 1084262 h 1263650"/>
                <a:gd name="connsiteX85" fmla="*/ 1784350 w 5392738"/>
                <a:gd name="connsiteY85" fmla="*/ 1084262 h 1263650"/>
                <a:gd name="connsiteX86" fmla="*/ 2290763 w 5392738"/>
                <a:gd name="connsiteY86" fmla="*/ 736600 h 1263650"/>
                <a:gd name="connsiteX87" fmla="*/ 2290763 w 5392738"/>
                <a:gd name="connsiteY87" fmla="*/ 382587 h 1263650"/>
                <a:gd name="connsiteX88" fmla="*/ 4805363 w 5392738"/>
                <a:gd name="connsiteY88" fmla="*/ 88900 h 1263650"/>
                <a:gd name="connsiteX89" fmla="*/ 4805363 w 5392738"/>
                <a:gd name="connsiteY89" fmla="*/ 203200 h 1263650"/>
                <a:gd name="connsiteX90" fmla="*/ 4094163 w 5392738"/>
                <a:gd name="connsiteY90" fmla="*/ 288925 h 1263650"/>
                <a:gd name="connsiteX91" fmla="*/ 4094163 w 5392738"/>
                <a:gd name="connsiteY91" fmla="*/ 193675 h 1263650"/>
                <a:gd name="connsiteX92" fmla="*/ 65034 w 5392738"/>
                <a:gd name="connsiteY92" fmla="*/ 61706 h 1263650"/>
                <a:gd name="connsiteX93" fmla="*/ 126645 w 5392738"/>
                <a:gd name="connsiteY93" fmla="*/ 132330 h 1263650"/>
                <a:gd name="connsiteX94" fmla="*/ 480336 w 5392738"/>
                <a:gd name="connsiteY94" fmla="*/ 175615 h 1263650"/>
                <a:gd name="connsiteX95" fmla="*/ 531679 w 5392738"/>
                <a:gd name="connsiteY95" fmla="*/ 125495 h 1263650"/>
                <a:gd name="connsiteX96" fmla="*/ 580739 w 5392738"/>
                <a:gd name="connsiteY96" fmla="*/ 188145 h 1263650"/>
                <a:gd name="connsiteX97" fmla="*/ 869397 w 5392738"/>
                <a:gd name="connsiteY97" fmla="*/ 222318 h 1263650"/>
                <a:gd name="connsiteX98" fmla="*/ 911612 w 5392738"/>
                <a:gd name="connsiteY98" fmla="*/ 177893 h 1263650"/>
                <a:gd name="connsiteX99" fmla="*/ 953827 w 5392738"/>
                <a:gd name="connsiteY99" fmla="*/ 245100 h 1263650"/>
                <a:gd name="connsiteX100" fmla="*/ 948122 w 5392738"/>
                <a:gd name="connsiteY100" fmla="*/ 272438 h 1263650"/>
                <a:gd name="connsiteX101" fmla="*/ 1208257 w 5392738"/>
                <a:gd name="connsiteY101" fmla="*/ 642641 h 1263650"/>
                <a:gd name="connsiteX102" fmla="*/ 1226512 w 5392738"/>
                <a:gd name="connsiteY102" fmla="*/ 633529 h 1263650"/>
                <a:gd name="connsiteX103" fmla="*/ 1260740 w 5392738"/>
                <a:gd name="connsiteY103" fmla="*/ 677953 h 1263650"/>
                <a:gd name="connsiteX104" fmla="*/ 1452418 w 5392738"/>
                <a:gd name="connsiteY104" fmla="*/ 677953 h 1263650"/>
                <a:gd name="connsiteX105" fmla="*/ 1482083 w 5392738"/>
                <a:gd name="connsiteY105" fmla="*/ 638085 h 1263650"/>
                <a:gd name="connsiteX106" fmla="*/ 1512888 w 5392738"/>
                <a:gd name="connsiteY106" fmla="*/ 690483 h 1263650"/>
                <a:gd name="connsiteX107" fmla="*/ 1482083 w 5392738"/>
                <a:gd name="connsiteY107" fmla="*/ 742881 h 1263650"/>
                <a:gd name="connsiteX108" fmla="*/ 1452418 w 5392738"/>
                <a:gd name="connsiteY108" fmla="*/ 701874 h 1263650"/>
                <a:gd name="connsiteX109" fmla="*/ 1260740 w 5392738"/>
                <a:gd name="connsiteY109" fmla="*/ 701874 h 1263650"/>
                <a:gd name="connsiteX110" fmla="*/ 1226512 w 5392738"/>
                <a:gd name="connsiteY110" fmla="*/ 746298 h 1263650"/>
                <a:gd name="connsiteX111" fmla="*/ 1208257 w 5392738"/>
                <a:gd name="connsiteY111" fmla="*/ 738325 h 1263650"/>
                <a:gd name="connsiteX112" fmla="*/ 948122 w 5392738"/>
                <a:gd name="connsiteY112" fmla="*/ 1108528 h 1263650"/>
                <a:gd name="connsiteX113" fmla="*/ 953827 w 5392738"/>
                <a:gd name="connsiteY113" fmla="*/ 1135867 h 1263650"/>
                <a:gd name="connsiteX114" fmla="*/ 911612 w 5392738"/>
                <a:gd name="connsiteY114" fmla="*/ 1201934 h 1263650"/>
                <a:gd name="connsiteX115" fmla="*/ 869397 w 5392738"/>
                <a:gd name="connsiteY115" fmla="*/ 1157509 h 1263650"/>
                <a:gd name="connsiteX116" fmla="*/ 580739 w 5392738"/>
                <a:gd name="connsiteY116" fmla="*/ 1192821 h 1263650"/>
                <a:gd name="connsiteX117" fmla="*/ 531679 w 5392738"/>
                <a:gd name="connsiteY117" fmla="*/ 1254332 h 1263650"/>
                <a:gd name="connsiteX118" fmla="*/ 478054 w 5392738"/>
                <a:gd name="connsiteY118" fmla="*/ 1192821 h 1263650"/>
                <a:gd name="connsiteX119" fmla="*/ 531679 w 5392738"/>
                <a:gd name="connsiteY119" fmla="*/ 1118780 h 1263650"/>
                <a:gd name="connsiteX120" fmla="*/ 580739 w 5392738"/>
                <a:gd name="connsiteY120" fmla="*/ 1168900 h 1263650"/>
                <a:gd name="connsiteX121" fmla="*/ 869397 w 5392738"/>
                <a:gd name="connsiteY121" fmla="*/ 1133588 h 1263650"/>
                <a:gd name="connsiteX122" fmla="*/ 911612 w 5392738"/>
                <a:gd name="connsiteY122" fmla="*/ 1078912 h 1263650"/>
                <a:gd name="connsiteX123" fmla="*/ 934431 w 5392738"/>
                <a:gd name="connsiteY123" fmla="*/ 1086886 h 1263650"/>
                <a:gd name="connsiteX124" fmla="*/ 1194566 w 5392738"/>
                <a:gd name="connsiteY124" fmla="*/ 715543 h 1263650"/>
                <a:gd name="connsiteX125" fmla="*/ 1192284 w 5392738"/>
                <a:gd name="connsiteY125" fmla="*/ 701874 h 1263650"/>
                <a:gd name="connsiteX126" fmla="*/ 951545 w 5392738"/>
                <a:gd name="connsiteY126" fmla="*/ 701874 h 1263650"/>
                <a:gd name="connsiteX127" fmla="*/ 911612 w 5392738"/>
                <a:gd name="connsiteY127" fmla="*/ 751994 h 1263650"/>
                <a:gd name="connsiteX128" fmla="*/ 869397 w 5392738"/>
                <a:gd name="connsiteY128" fmla="*/ 701874 h 1263650"/>
                <a:gd name="connsiteX129" fmla="*/ 580739 w 5392738"/>
                <a:gd name="connsiteY129" fmla="*/ 701874 h 1263650"/>
                <a:gd name="connsiteX130" fmla="*/ 531679 w 5392738"/>
                <a:gd name="connsiteY130" fmla="*/ 757689 h 1263650"/>
                <a:gd name="connsiteX131" fmla="*/ 480336 w 5392738"/>
                <a:gd name="connsiteY131" fmla="*/ 701874 h 1263650"/>
                <a:gd name="connsiteX132" fmla="*/ 126645 w 5392738"/>
                <a:gd name="connsiteY132" fmla="*/ 701874 h 1263650"/>
                <a:gd name="connsiteX133" fmla="*/ 65034 w 5392738"/>
                <a:gd name="connsiteY133" fmla="*/ 765663 h 1263650"/>
                <a:gd name="connsiteX134" fmla="*/ 0 w 5392738"/>
                <a:gd name="connsiteY134" fmla="*/ 690483 h 1263650"/>
                <a:gd name="connsiteX135" fmla="*/ 65034 w 5392738"/>
                <a:gd name="connsiteY135" fmla="*/ 614164 h 1263650"/>
                <a:gd name="connsiteX136" fmla="*/ 126645 w 5392738"/>
                <a:gd name="connsiteY136" fmla="*/ 677953 h 1263650"/>
                <a:gd name="connsiteX137" fmla="*/ 480336 w 5392738"/>
                <a:gd name="connsiteY137" fmla="*/ 677953 h 1263650"/>
                <a:gd name="connsiteX138" fmla="*/ 531679 w 5392738"/>
                <a:gd name="connsiteY138" fmla="*/ 622138 h 1263650"/>
                <a:gd name="connsiteX139" fmla="*/ 580739 w 5392738"/>
                <a:gd name="connsiteY139" fmla="*/ 677953 h 1263650"/>
                <a:gd name="connsiteX140" fmla="*/ 869397 w 5392738"/>
                <a:gd name="connsiteY140" fmla="*/ 677953 h 1263650"/>
                <a:gd name="connsiteX141" fmla="*/ 911612 w 5392738"/>
                <a:gd name="connsiteY141" fmla="*/ 628972 h 1263650"/>
                <a:gd name="connsiteX142" fmla="*/ 951545 w 5392738"/>
                <a:gd name="connsiteY142" fmla="*/ 677953 h 1263650"/>
                <a:gd name="connsiteX143" fmla="*/ 1192284 w 5392738"/>
                <a:gd name="connsiteY143" fmla="*/ 677953 h 1263650"/>
                <a:gd name="connsiteX144" fmla="*/ 1194566 w 5392738"/>
                <a:gd name="connsiteY144" fmla="*/ 665423 h 1263650"/>
                <a:gd name="connsiteX145" fmla="*/ 934431 w 5392738"/>
                <a:gd name="connsiteY145" fmla="*/ 292941 h 1263650"/>
                <a:gd name="connsiteX146" fmla="*/ 911612 w 5392738"/>
                <a:gd name="connsiteY146" fmla="*/ 300915 h 1263650"/>
                <a:gd name="connsiteX147" fmla="*/ 869397 w 5392738"/>
                <a:gd name="connsiteY147" fmla="*/ 246239 h 1263650"/>
                <a:gd name="connsiteX148" fmla="*/ 580739 w 5392738"/>
                <a:gd name="connsiteY148" fmla="*/ 212066 h 1263650"/>
                <a:gd name="connsiteX149" fmla="*/ 531679 w 5392738"/>
                <a:gd name="connsiteY149" fmla="*/ 262186 h 1263650"/>
                <a:gd name="connsiteX150" fmla="*/ 480336 w 5392738"/>
                <a:gd name="connsiteY150" fmla="*/ 199536 h 1263650"/>
                <a:gd name="connsiteX151" fmla="*/ 126645 w 5392738"/>
                <a:gd name="connsiteY151" fmla="*/ 157390 h 1263650"/>
                <a:gd name="connsiteX152" fmla="*/ 65034 w 5392738"/>
                <a:gd name="connsiteY152" fmla="*/ 213205 h 1263650"/>
                <a:gd name="connsiteX153" fmla="*/ 0 w 5392738"/>
                <a:gd name="connsiteY153" fmla="*/ 130052 h 1263650"/>
                <a:gd name="connsiteX154" fmla="*/ 65034 w 5392738"/>
                <a:gd name="connsiteY154" fmla="*/ 61706 h 1263650"/>
                <a:gd name="connsiteX155" fmla="*/ 5392738 w 5392738"/>
                <a:gd name="connsiteY155" fmla="*/ 0 h 1263650"/>
                <a:gd name="connsiteX156" fmla="*/ 5392738 w 5392738"/>
                <a:gd name="connsiteY156" fmla="*/ 133350 h 1263650"/>
                <a:gd name="connsiteX157" fmla="*/ 4840288 w 5392738"/>
                <a:gd name="connsiteY157" fmla="*/ 198438 h 1263650"/>
                <a:gd name="connsiteX158" fmla="*/ 4840288 w 5392738"/>
                <a:gd name="connsiteY158" fmla="*/ 82550 h 126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392738" h="1263650">
                  <a:moveTo>
                    <a:pt x="4840288" y="1079500"/>
                  </a:moveTo>
                  <a:lnTo>
                    <a:pt x="5392738" y="1131888"/>
                  </a:lnTo>
                  <a:lnTo>
                    <a:pt x="5392738" y="1263650"/>
                  </a:lnTo>
                  <a:lnTo>
                    <a:pt x="4840288" y="1195388"/>
                  </a:lnTo>
                  <a:close/>
                  <a:moveTo>
                    <a:pt x="4094163" y="1008063"/>
                  </a:moveTo>
                  <a:lnTo>
                    <a:pt x="4805363" y="1074738"/>
                  </a:lnTo>
                  <a:lnTo>
                    <a:pt x="4805363" y="1190626"/>
                  </a:lnTo>
                  <a:lnTo>
                    <a:pt x="4094163" y="1103313"/>
                  </a:lnTo>
                  <a:close/>
                  <a:moveTo>
                    <a:pt x="3848100" y="985838"/>
                  </a:moveTo>
                  <a:lnTo>
                    <a:pt x="4062413" y="1006476"/>
                  </a:lnTo>
                  <a:lnTo>
                    <a:pt x="4062413" y="1100138"/>
                  </a:lnTo>
                  <a:lnTo>
                    <a:pt x="3848100" y="1073151"/>
                  </a:lnTo>
                  <a:close/>
                  <a:moveTo>
                    <a:pt x="4840288" y="909637"/>
                  </a:moveTo>
                  <a:lnTo>
                    <a:pt x="5392738" y="939800"/>
                  </a:lnTo>
                  <a:lnTo>
                    <a:pt x="5392738" y="1071562"/>
                  </a:lnTo>
                  <a:lnTo>
                    <a:pt x="4840288" y="1027112"/>
                  </a:lnTo>
                  <a:close/>
                  <a:moveTo>
                    <a:pt x="4094163" y="869950"/>
                  </a:moveTo>
                  <a:lnTo>
                    <a:pt x="4805363" y="909638"/>
                  </a:lnTo>
                  <a:lnTo>
                    <a:pt x="4805363" y="1022350"/>
                  </a:lnTo>
                  <a:lnTo>
                    <a:pt x="4094163" y="965200"/>
                  </a:lnTo>
                  <a:close/>
                  <a:moveTo>
                    <a:pt x="3848100" y="857250"/>
                  </a:moveTo>
                  <a:lnTo>
                    <a:pt x="4062413" y="869950"/>
                  </a:lnTo>
                  <a:lnTo>
                    <a:pt x="4062413" y="963613"/>
                  </a:lnTo>
                  <a:lnTo>
                    <a:pt x="3848100" y="946150"/>
                  </a:lnTo>
                  <a:close/>
                  <a:moveTo>
                    <a:pt x="4840288" y="744537"/>
                  </a:moveTo>
                  <a:lnTo>
                    <a:pt x="5392738" y="752475"/>
                  </a:lnTo>
                  <a:lnTo>
                    <a:pt x="5392738" y="884237"/>
                  </a:lnTo>
                  <a:lnTo>
                    <a:pt x="4840288" y="860425"/>
                  </a:lnTo>
                  <a:close/>
                  <a:moveTo>
                    <a:pt x="4094163" y="735012"/>
                  </a:moveTo>
                  <a:lnTo>
                    <a:pt x="4805363" y="744537"/>
                  </a:lnTo>
                  <a:lnTo>
                    <a:pt x="4805363" y="858837"/>
                  </a:lnTo>
                  <a:lnTo>
                    <a:pt x="4094163" y="828675"/>
                  </a:lnTo>
                  <a:close/>
                  <a:moveTo>
                    <a:pt x="3848100" y="731837"/>
                  </a:moveTo>
                  <a:lnTo>
                    <a:pt x="4062413" y="735012"/>
                  </a:lnTo>
                  <a:lnTo>
                    <a:pt x="4062413" y="828675"/>
                  </a:lnTo>
                  <a:lnTo>
                    <a:pt x="3848100" y="820738"/>
                  </a:lnTo>
                  <a:close/>
                  <a:moveTo>
                    <a:pt x="4062413" y="600075"/>
                  </a:moveTo>
                  <a:lnTo>
                    <a:pt x="4062413" y="695325"/>
                  </a:lnTo>
                  <a:lnTo>
                    <a:pt x="3848100" y="695325"/>
                  </a:lnTo>
                  <a:lnTo>
                    <a:pt x="3848100" y="606425"/>
                  </a:lnTo>
                  <a:close/>
                  <a:moveTo>
                    <a:pt x="4805363" y="581025"/>
                  </a:moveTo>
                  <a:lnTo>
                    <a:pt x="4805363" y="695325"/>
                  </a:lnTo>
                  <a:lnTo>
                    <a:pt x="4094163" y="695325"/>
                  </a:lnTo>
                  <a:lnTo>
                    <a:pt x="4094163" y="600075"/>
                  </a:lnTo>
                  <a:close/>
                  <a:moveTo>
                    <a:pt x="5392738" y="565150"/>
                  </a:moveTo>
                  <a:lnTo>
                    <a:pt x="5392738" y="695325"/>
                  </a:lnTo>
                  <a:lnTo>
                    <a:pt x="4840288" y="695325"/>
                  </a:lnTo>
                  <a:lnTo>
                    <a:pt x="4840288" y="579438"/>
                  </a:lnTo>
                  <a:close/>
                  <a:moveTo>
                    <a:pt x="4062413" y="465137"/>
                  </a:moveTo>
                  <a:lnTo>
                    <a:pt x="4062413" y="560388"/>
                  </a:lnTo>
                  <a:lnTo>
                    <a:pt x="3848100" y="568325"/>
                  </a:lnTo>
                  <a:lnTo>
                    <a:pt x="3848100" y="481012"/>
                  </a:lnTo>
                  <a:close/>
                  <a:moveTo>
                    <a:pt x="4805363" y="415925"/>
                  </a:moveTo>
                  <a:lnTo>
                    <a:pt x="4805363" y="531813"/>
                  </a:lnTo>
                  <a:lnTo>
                    <a:pt x="4094163" y="558800"/>
                  </a:lnTo>
                  <a:lnTo>
                    <a:pt x="4094163" y="465138"/>
                  </a:lnTo>
                  <a:close/>
                  <a:moveTo>
                    <a:pt x="2316163" y="385762"/>
                  </a:moveTo>
                  <a:lnTo>
                    <a:pt x="2316163" y="730250"/>
                  </a:lnTo>
                  <a:lnTo>
                    <a:pt x="3051176" y="730250"/>
                  </a:lnTo>
                  <a:lnTo>
                    <a:pt x="3051176" y="385762"/>
                  </a:lnTo>
                  <a:close/>
                  <a:moveTo>
                    <a:pt x="5392738" y="376237"/>
                  </a:moveTo>
                  <a:lnTo>
                    <a:pt x="5392738" y="508000"/>
                  </a:lnTo>
                  <a:lnTo>
                    <a:pt x="4840288" y="530225"/>
                  </a:lnTo>
                  <a:lnTo>
                    <a:pt x="4840288" y="414337"/>
                  </a:lnTo>
                  <a:close/>
                  <a:moveTo>
                    <a:pt x="4062413" y="331787"/>
                  </a:moveTo>
                  <a:lnTo>
                    <a:pt x="4062413" y="425450"/>
                  </a:lnTo>
                  <a:lnTo>
                    <a:pt x="3848100" y="442912"/>
                  </a:lnTo>
                  <a:lnTo>
                    <a:pt x="3848100" y="355600"/>
                  </a:lnTo>
                  <a:close/>
                  <a:moveTo>
                    <a:pt x="4805363" y="252412"/>
                  </a:moveTo>
                  <a:lnTo>
                    <a:pt x="4805363" y="368300"/>
                  </a:lnTo>
                  <a:lnTo>
                    <a:pt x="4094163" y="423862"/>
                  </a:lnTo>
                  <a:lnTo>
                    <a:pt x="4094163" y="328612"/>
                  </a:lnTo>
                  <a:close/>
                  <a:moveTo>
                    <a:pt x="4062413" y="198437"/>
                  </a:moveTo>
                  <a:lnTo>
                    <a:pt x="4062413" y="290512"/>
                  </a:lnTo>
                  <a:lnTo>
                    <a:pt x="3848100" y="317500"/>
                  </a:lnTo>
                  <a:lnTo>
                    <a:pt x="3848100" y="228600"/>
                  </a:lnTo>
                  <a:close/>
                  <a:moveTo>
                    <a:pt x="5392738" y="188912"/>
                  </a:moveTo>
                  <a:lnTo>
                    <a:pt x="5392738" y="320675"/>
                  </a:lnTo>
                  <a:lnTo>
                    <a:pt x="4840288" y="363537"/>
                  </a:lnTo>
                  <a:lnTo>
                    <a:pt x="4840288" y="249237"/>
                  </a:lnTo>
                  <a:close/>
                  <a:moveTo>
                    <a:pt x="1784350" y="144462"/>
                  </a:moveTo>
                  <a:lnTo>
                    <a:pt x="3582988" y="144462"/>
                  </a:lnTo>
                  <a:lnTo>
                    <a:pt x="3074988" y="382587"/>
                  </a:lnTo>
                  <a:lnTo>
                    <a:pt x="3074988" y="735012"/>
                  </a:lnTo>
                  <a:lnTo>
                    <a:pt x="3582988" y="1084262"/>
                  </a:lnTo>
                  <a:lnTo>
                    <a:pt x="1784350" y="1084262"/>
                  </a:lnTo>
                  <a:lnTo>
                    <a:pt x="2290763" y="736600"/>
                  </a:lnTo>
                  <a:lnTo>
                    <a:pt x="2290763" y="382587"/>
                  </a:lnTo>
                  <a:close/>
                  <a:moveTo>
                    <a:pt x="4805363" y="88900"/>
                  </a:moveTo>
                  <a:lnTo>
                    <a:pt x="4805363" y="203200"/>
                  </a:lnTo>
                  <a:lnTo>
                    <a:pt x="4094163" y="288925"/>
                  </a:lnTo>
                  <a:lnTo>
                    <a:pt x="4094163" y="193675"/>
                  </a:lnTo>
                  <a:close/>
                  <a:moveTo>
                    <a:pt x="65034" y="61706"/>
                  </a:moveTo>
                  <a:cubicBezTo>
                    <a:pt x="96980" y="66263"/>
                    <a:pt x="122081" y="97018"/>
                    <a:pt x="126645" y="132330"/>
                  </a:cubicBezTo>
                  <a:cubicBezTo>
                    <a:pt x="126645" y="132330"/>
                    <a:pt x="126645" y="132330"/>
                    <a:pt x="480336" y="175615"/>
                  </a:cubicBezTo>
                  <a:cubicBezTo>
                    <a:pt x="484900" y="143721"/>
                    <a:pt x="505437" y="122078"/>
                    <a:pt x="531679" y="125495"/>
                  </a:cubicBezTo>
                  <a:cubicBezTo>
                    <a:pt x="556779" y="128913"/>
                    <a:pt x="576175" y="156251"/>
                    <a:pt x="580739" y="188145"/>
                  </a:cubicBezTo>
                  <a:cubicBezTo>
                    <a:pt x="580739" y="188145"/>
                    <a:pt x="580739" y="188145"/>
                    <a:pt x="869397" y="222318"/>
                  </a:cubicBezTo>
                  <a:cubicBezTo>
                    <a:pt x="873961" y="194980"/>
                    <a:pt x="889934" y="175615"/>
                    <a:pt x="911612" y="177893"/>
                  </a:cubicBezTo>
                  <a:cubicBezTo>
                    <a:pt x="934431" y="181311"/>
                    <a:pt x="953827" y="210927"/>
                    <a:pt x="953827" y="245100"/>
                  </a:cubicBezTo>
                  <a:cubicBezTo>
                    <a:pt x="953827" y="255351"/>
                    <a:pt x="951545" y="263325"/>
                    <a:pt x="948122" y="272438"/>
                  </a:cubicBezTo>
                  <a:cubicBezTo>
                    <a:pt x="948122" y="272438"/>
                    <a:pt x="948122" y="272438"/>
                    <a:pt x="1208257" y="642641"/>
                  </a:cubicBezTo>
                  <a:cubicBezTo>
                    <a:pt x="1213962" y="636946"/>
                    <a:pt x="1219666" y="633529"/>
                    <a:pt x="1226512" y="633529"/>
                  </a:cubicBezTo>
                  <a:cubicBezTo>
                    <a:pt x="1243626" y="633529"/>
                    <a:pt x="1257317" y="652893"/>
                    <a:pt x="1260740" y="677953"/>
                  </a:cubicBezTo>
                  <a:cubicBezTo>
                    <a:pt x="1260740" y="677953"/>
                    <a:pt x="1260740" y="677953"/>
                    <a:pt x="1452418" y="677953"/>
                  </a:cubicBezTo>
                  <a:cubicBezTo>
                    <a:pt x="1455841" y="655171"/>
                    <a:pt x="1467251" y="638085"/>
                    <a:pt x="1482083" y="638085"/>
                  </a:cubicBezTo>
                  <a:cubicBezTo>
                    <a:pt x="1499197" y="638085"/>
                    <a:pt x="1512888" y="662006"/>
                    <a:pt x="1512888" y="690483"/>
                  </a:cubicBezTo>
                  <a:cubicBezTo>
                    <a:pt x="1512888" y="718960"/>
                    <a:pt x="1499197" y="741742"/>
                    <a:pt x="1482083" y="742881"/>
                  </a:cubicBezTo>
                  <a:cubicBezTo>
                    <a:pt x="1467251" y="742881"/>
                    <a:pt x="1455841" y="725795"/>
                    <a:pt x="1452418" y="701874"/>
                  </a:cubicBezTo>
                  <a:cubicBezTo>
                    <a:pt x="1452418" y="701874"/>
                    <a:pt x="1452418" y="701874"/>
                    <a:pt x="1260740" y="701874"/>
                  </a:cubicBezTo>
                  <a:cubicBezTo>
                    <a:pt x="1257317" y="726934"/>
                    <a:pt x="1243626" y="746298"/>
                    <a:pt x="1226512" y="746298"/>
                  </a:cubicBezTo>
                  <a:cubicBezTo>
                    <a:pt x="1219666" y="746298"/>
                    <a:pt x="1213962" y="742881"/>
                    <a:pt x="1208257" y="738325"/>
                  </a:cubicBezTo>
                  <a:cubicBezTo>
                    <a:pt x="1208257" y="738325"/>
                    <a:pt x="1208257" y="738325"/>
                    <a:pt x="948122" y="1108528"/>
                  </a:cubicBezTo>
                  <a:cubicBezTo>
                    <a:pt x="951545" y="1116502"/>
                    <a:pt x="953827" y="1125615"/>
                    <a:pt x="953827" y="1135867"/>
                  </a:cubicBezTo>
                  <a:cubicBezTo>
                    <a:pt x="953827" y="1168900"/>
                    <a:pt x="934431" y="1199655"/>
                    <a:pt x="911612" y="1201934"/>
                  </a:cubicBezTo>
                  <a:cubicBezTo>
                    <a:pt x="889934" y="1205351"/>
                    <a:pt x="873961" y="1185986"/>
                    <a:pt x="869397" y="1157509"/>
                  </a:cubicBezTo>
                  <a:cubicBezTo>
                    <a:pt x="869397" y="1157509"/>
                    <a:pt x="869397" y="1157509"/>
                    <a:pt x="580739" y="1192821"/>
                  </a:cubicBezTo>
                  <a:cubicBezTo>
                    <a:pt x="576175" y="1224715"/>
                    <a:pt x="556779" y="1250914"/>
                    <a:pt x="531679" y="1254332"/>
                  </a:cubicBezTo>
                  <a:cubicBezTo>
                    <a:pt x="502014" y="1258888"/>
                    <a:pt x="478054" y="1231550"/>
                    <a:pt x="478054" y="1192821"/>
                  </a:cubicBezTo>
                  <a:cubicBezTo>
                    <a:pt x="478054" y="1155231"/>
                    <a:pt x="502014" y="1121058"/>
                    <a:pt x="531679" y="1118780"/>
                  </a:cubicBezTo>
                  <a:cubicBezTo>
                    <a:pt x="556779" y="1116502"/>
                    <a:pt x="576175" y="1138145"/>
                    <a:pt x="580739" y="1168900"/>
                  </a:cubicBezTo>
                  <a:cubicBezTo>
                    <a:pt x="580739" y="1168900"/>
                    <a:pt x="580739" y="1168900"/>
                    <a:pt x="869397" y="1133588"/>
                  </a:cubicBezTo>
                  <a:cubicBezTo>
                    <a:pt x="873961" y="1105111"/>
                    <a:pt x="889934" y="1081190"/>
                    <a:pt x="911612" y="1078912"/>
                  </a:cubicBezTo>
                  <a:cubicBezTo>
                    <a:pt x="919599" y="1077773"/>
                    <a:pt x="927585" y="1082329"/>
                    <a:pt x="934431" y="1086886"/>
                  </a:cubicBezTo>
                  <a:cubicBezTo>
                    <a:pt x="934431" y="1086886"/>
                    <a:pt x="934431" y="1086886"/>
                    <a:pt x="1194566" y="715543"/>
                  </a:cubicBezTo>
                  <a:cubicBezTo>
                    <a:pt x="1193425" y="710987"/>
                    <a:pt x="1192284" y="706430"/>
                    <a:pt x="1192284" y="701874"/>
                  </a:cubicBezTo>
                  <a:cubicBezTo>
                    <a:pt x="1192284" y="701874"/>
                    <a:pt x="1192284" y="701874"/>
                    <a:pt x="951545" y="701874"/>
                  </a:cubicBezTo>
                  <a:cubicBezTo>
                    <a:pt x="948122" y="730351"/>
                    <a:pt x="932149" y="751994"/>
                    <a:pt x="911612" y="751994"/>
                  </a:cubicBezTo>
                  <a:cubicBezTo>
                    <a:pt x="889934" y="751994"/>
                    <a:pt x="873961" y="730351"/>
                    <a:pt x="869397" y="701874"/>
                  </a:cubicBezTo>
                  <a:cubicBezTo>
                    <a:pt x="869397" y="701874"/>
                    <a:pt x="869397" y="701874"/>
                    <a:pt x="580739" y="701874"/>
                  </a:cubicBezTo>
                  <a:cubicBezTo>
                    <a:pt x="576175" y="733768"/>
                    <a:pt x="556779" y="757689"/>
                    <a:pt x="531679" y="757689"/>
                  </a:cubicBezTo>
                  <a:cubicBezTo>
                    <a:pt x="505437" y="758828"/>
                    <a:pt x="484900" y="733768"/>
                    <a:pt x="480336" y="701874"/>
                  </a:cubicBezTo>
                  <a:cubicBezTo>
                    <a:pt x="480336" y="701874"/>
                    <a:pt x="480336" y="701874"/>
                    <a:pt x="126645" y="701874"/>
                  </a:cubicBezTo>
                  <a:cubicBezTo>
                    <a:pt x="122081" y="737186"/>
                    <a:pt x="96980" y="765663"/>
                    <a:pt x="65034" y="765663"/>
                  </a:cubicBezTo>
                  <a:cubicBezTo>
                    <a:pt x="29665" y="766802"/>
                    <a:pt x="0" y="732629"/>
                    <a:pt x="0" y="690483"/>
                  </a:cubicBezTo>
                  <a:cubicBezTo>
                    <a:pt x="0" y="648337"/>
                    <a:pt x="29665" y="614164"/>
                    <a:pt x="65034" y="614164"/>
                  </a:cubicBezTo>
                  <a:cubicBezTo>
                    <a:pt x="96980" y="615303"/>
                    <a:pt x="122081" y="642641"/>
                    <a:pt x="126645" y="677953"/>
                  </a:cubicBezTo>
                  <a:cubicBezTo>
                    <a:pt x="126645" y="677953"/>
                    <a:pt x="126645" y="677953"/>
                    <a:pt x="480336" y="677953"/>
                  </a:cubicBezTo>
                  <a:cubicBezTo>
                    <a:pt x="484900" y="646059"/>
                    <a:pt x="505437" y="622138"/>
                    <a:pt x="531679" y="622138"/>
                  </a:cubicBezTo>
                  <a:cubicBezTo>
                    <a:pt x="556779" y="622138"/>
                    <a:pt x="576175" y="647198"/>
                    <a:pt x="580739" y="677953"/>
                  </a:cubicBezTo>
                  <a:cubicBezTo>
                    <a:pt x="580739" y="677953"/>
                    <a:pt x="580739" y="677953"/>
                    <a:pt x="869397" y="677953"/>
                  </a:cubicBezTo>
                  <a:cubicBezTo>
                    <a:pt x="873961" y="649476"/>
                    <a:pt x="889934" y="627833"/>
                    <a:pt x="911612" y="628972"/>
                  </a:cubicBezTo>
                  <a:cubicBezTo>
                    <a:pt x="932149" y="628972"/>
                    <a:pt x="948122" y="650615"/>
                    <a:pt x="951545" y="677953"/>
                  </a:cubicBezTo>
                  <a:cubicBezTo>
                    <a:pt x="951545" y="677953"/>
                    <a:pt x="951545" y="677953"/>
                    <a:pt x="1192284" y="677953"/>
                  </a:cubicBezTo>
                  <a:cubicBezTo>
                    <a:pt x="1192284" y="673397"/>
                    <a:pt x="1193425" y="668840"/>
                    <a:pt x="1194566" y="665423"/>
                  </a:cubicBezTo>
                  <a:cubicBezTo>
                    <a:pt x="1194566" y="665423"/>
                    <a:pt x="1194566" y="665423"/>
                    <a:pt x="934431" y="292941"/>
                  </a:cubicBezTo>
                  <a:cubicBezTo>
                    <a:pt x="927585" y="298637"/>
                    <a:pt x="919599" y="302054"/>
                    <a:pt x="911612" y="300915"/>
                  </a:cubicBezTo>
                  <a:cubicBezTo>
                    <a:pt x="889934" y="299776"/>
                    <a:pt x="873961" y="275855"/>
                    <a:pt x="869397" y="246239"/>
                  </a:cubicBezTo>
                  <a:cubicBezTo>
                    <a:pt x="869397" y="246239"/>
                    <a:pt x="869397" y="246239"/>
                    <a:pt x="580739" y="212066"/>
                  </a:cubicBezTo>
                  <a:cubicBezTo>
                    <a:pt x="576175" y="242821"/>
                    <a:pt x="556779" y="264464"/>
                    <a:pt x="531679" y="262186"/>
                  </a:cubicBezTo>
                  <a:cubicBezTo>
                    <a:pt x="505437" y="258769"/>
                    <a:pt x="484900" y="232570"/>
                    <a:pt x="480336" y="199536"/>
                  </a:cubicBezTo>
                  <a:cubicBezTo>
                    <a:pt x="480336" y="199536"/>
                    <a:pt x="480336" y="199536"/>
                    <a:pt x="126645" y="157390"/>
                  </a:cubicBezTo>
                  <a:cubicBezTo>
                    <a:pt x="122081" y="191562"/>
                    <a:pt x="96980" y="216622"/>
                    <a:pt x="65034" y="213205"/>
                  </a:cubicBezTo>
                  <a:cubicBezTo>
                    <a:pt x="29665" y="209788"/>
                    <a:pt x="0" y="172198"/>
                    <a:pt x="0" y="130052"/>
                  </a:cubicBezTo>
                  <a:cubicBezTo>
                    <a:pt x="0" y="86766"/>
                    <a:pt x="29665" y="57150"/>
                    <a:pt x="65034" y="61706"/>
                  </a:cubicBezTo>
                  <a:close/>
                  <a:moveTo>
                    <a:pt x="5392738" y="0"/>
                  </a:moveTo>
                  <a:lnTo>
                    <a:pt x="5392738" y="133350"/>
                  </a:lnTo>
                  <a:lnTo>
                    <a:pt x="4840288" y="198438"/>
                  </a:lnTo>
                  <a:lnTo>
                    <a:pt x="4840288" y="8255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ja-JP" altLang="en-US"/>
            </a:p>
          </p:txBody>
        </p:sp>
      </p:grpSp>
      <p:sp>
        <p:nvSpPr>
          <p:cNvPr id="410" name="フリーフォーム 409"/>
          <p:cNvSpPr>
            <a:spLocks noChangeAspect="1"/>
          </p:cNvSpPr>
          <p:nvPr/>
        </p:nvSpPr>
        <p:spPr bwMode="auto">
          <a:xfrm>
            <a:off x="1350311" y="3117514"/>
            <a:ext cx="628499" cy="648000"/>
          </a:xfrm>
          <a:custGeom>
            <a:avLst/>
            <a:gdLst>
              <a:gd name="connsiteX0" fmla="*/ 263032 w 6651624"/>
              <a:gd name="connsiteY0" fmla="*/ 6332538 h 6858001"/>
              <a:gd name="connsiteX1" fmla="*/ 6388173 w 6651624"/>
              <a:gd name="connsiteY1" fmla="*/ 6332538 h 6858001"/>
              <a:gd name="connsiteX2" fmla="*/ 6651624 w 6651624"/>
              <a:gd name="connsiteY2" fmla="*/ 6594433 h 6858001"/>
              <a:gd name="connsiteX3" fmla="*/ 6388173 w 6651624"/>
              <a:gd name="connsiteY3" fmla="*/ 6858001 h 6858001"/>
              <a:gd name="connsiteX4" fmla="*/ 263032 w 6651624"/>
              <a:gd name="connsiteY4" fmla="*/ 6858001 h 6858001"/>
              <a:gd name="connsiteX5" fmla="*/ 0 w 6651624"/>
              <a:gd name="connsiteY5" fmla="*/ 6594433 h 6858001"/>
              <a:gd name="connsiteX6" fmla="*/ 263032 w 6651624"/>
              <a:gd name="connsiteY6" fmla="*/ 6332538 h 6858001"/>
              <a:gd name="connsiteX7" fmla="*/ 5433654 w 6651624"/>
              <a:gd name="connsiteY7" fmla="*/ 4567238 h 6858001"/>
              <a:gd name="connsiteX8" fmla="*/ 5574697 w 6651624"/>
              <a:gd name="connsiteY8" fmla="*/ 4825583 h 6858001"/>
              <a:gd name="connsiteX9" fmla="*/ 5558745 w 6651624"/>
              <a:gd name="connsiteY9" fmla="*/ 5344786 h 6858001"/>
              <a:gd name="connsiteX10" fmla="*/ 5316537 w 6651624"/>
              <a:gd name="connsiteY10" fmla="*/ 5526088 h 6858001"/>
              <a:gd name="connsiteX11" fmla="*/ 5433654 w 6651624"/>
              <a:gd name="connsiteY11" fmla="*/ 4567238 h 6858001"/>
              <a:gd name="connsiteX12" fmla="*/ 1217972 w 6651624"/>
              <a:gd name="connsiteY12" fmla="*/ 4567238 h 6858001"/>
              <a:gd name="connsiteX13" fmla="*/ 1335087 w 6651624"/>
              <a:gd name="connsiteY13" fmla="*/ 5526088 h 6858001"/>
              <a:gd name="connsiteX14" fmla="*/ 1092880 w 6651624"/>
              <a:gd name="connsiteY14" fmla="*/ 5344786 h 6858001"/>
              <a:gd name="connsiteX15" fmla="*/ 1076929 w 6651624"/>
              <a:gd name="connsiteY15" fmla="*/ 4825583 h 6858001"/>
              <a:gd name="connsiteX16" fmla="*/ 1217972 w 6651624"/>
              <a:gd name="connsiteY16" fmla="*/ 4567238 h 6858001"/>
              <a:gd name="connsiteX17" fmla="*/ 1289050 w 6651624"/>
              <a:gd name="connsiteY17" fmla="*/ 4144963 h 6858001"/>
              <a:gd name="connsiteX18" fmla="*/ 5362574 w 6651624"/>
              <a:gd name="connsiteY18" fmla="*/ 4144963 h 6858001"/>
              <a:gd name="connsiteX19" fmla="*/ 5111749 w 6651624"/>
              <a:gd name="connsiteY19" fmla="*/ 6197601 h 6858001"/>
              <a:gd name="connsiteX20" fmla="*/ 1538287 w 6651624"/>
              <a:gd name="connsiteY20" fmla="*/ 6197601 h 6858001"/>
              <a:gd name="connsiteX21" fmla="*/ 3148012 w 6651624"/>
              <a:gd name="connsiteY21" fmla="*/ 2946400 h 6858001"/>
              <a:gd name="connsiteX22" fmla="*/ 3503612 w 6651624"/>
              <a:gd name="connsiteY22" fmla="*/ 2946400 h 6858001"/>
              <a:gd name="connsiteX23" fmla="*/ 3657599 w 6651624"/>
              <a:gd name="connsiteY23" fmla="*/ 4022725 h 6858001"/>
              <a:gd name="connsiteX24" fmla="*/ 2994024 w 6651624"/>
              <a:gd name="connsiteY24" fmla="*/ 4022725 h 6858001"/>
              <a:gd name="connsiteX25" fmla="*/ 3947163 w 6651624"/>
              <a:gd name="connsiteY25" fmla="*/ 2732553 h 6858001"/>
              <a:gd name="connsiteX26" fmla="*/ 4657980 w 6651624"/>
              <a:gd name="connsiteY26" fmla="*/ 3142960 h 6858001"/>
              <a:gd name="connsiteX27" fmla="*/ 5137150 w 6651624"/>
              <a:gd name="connsiteY27" fmla="*/ 4022725 h 6858001"/>
              <a:gd name="connsiteX28" fmla="*/ 3662362 w 6651624"/>
              <a:gd name="connsiteY28" fmla="*/ 4022725 h 6858001"/>
              <a:gd name="connsiteX29" fmla="*/ 3925822 w 6651624"/>
              <a:gd name="connsiteY29" fmla="*/ 2733436 h 6858001"/>
              <a:gd name="connsiteX30" fmla="*/ 3947163 w 6651624"/>
              <a:gd name="connsiteY30" fmla="*/ 2732553 h 6858001"/>
              <a:gd name="connsiteX31" fmla="*/ 2702874 w 6651624"/>
              <a:gd name="connsiteY31" fmla="*/ 2732553 h 6858001"/>
              <a:gd name="connsiteX32" fmla="*/ 2724216 w 6651624"/>
              <a:gd name="connsiteY32" fmla="*/ 2733436 h 6858001"/>
              <a:gd name="connsiteX33" fmla="*/ 2987675 w 6651624"/>
              <a:gd name="connsiteY33" fmla="*/ 4022725 h 6858001"/>
              <a:gd name="connsiteX34" fmla="*/ 1512887 w 6651624"/>
              <a:gd name="connsiteY34" fmla="*/ 4022725 h 6858001"/>
              <a:gd name="connsiteX35" fmla="*/ 1992057 w 6651624"/>
              <a:gd name="connsiteY35" fmla="*/ 3142960 h 6858001"/>
              <a:gd name="connsiteX36" fmla="*/ 2702874 w 6651624"/>
              <a:gd name="connsiteY36" fmla="*/ 2732553 h 6858001"/>
              <a:gd name="connsiteX37" fmla="*/ 3329362 w 6651624"/>
              <a:gd name="connsiteY37" fmla="*/ 0 h 6858001"/>
              <a:gd name="connsiteX38" fmla="*/ 4384675 w 6651624"/>
              <a:gd name="connsiteY38" fmla="*/ 1205078 h 6858001"/>
              <a:gd name="connsiteX39" fmla="*/ 3329362 w 6651624"/>
              <a:gd name="connsiteY39" fmla="*/ 2411413 h 6858001"/>
              <a:gd name="connsiteX40" fmla="*/ 2274887 w 6651624"/>
              <a:gd name="connsiteY40" fmla="*/ 1205078 h 6858001"/>
              <a:gd name="connsiteX41" fmla="*/ 3329362 w 6651624"/>
              <a:gd name="connsiteY4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651624" h="6858001">
                <a:moveTo>
                  <a:pt x="263032" y="6332538"/>
                </a:moveTo>
                <a:cubicBezTo>
                  <a:pt x="263032" y="6332538"/>
                  <a:pt x="263032" y="6332538"/>
                  <a:pt x="6388173" y="6332538"/>
                </a:cubicBezTo>
                <a:cubicBezTo>
                  <a:pt x="6546495" y="6332538"/>
                  <a:pt x="6651624" y="6437129"/>
                  <a:pt x="6651624" y="6594433"/>
                </a:cubicBezTo>
                <a:cubicBezTo>
                  <a:pt x="6651624" y="6752574"/>
                  <a:pt x="6546495" y="6858001"/>
                  <a:pt x="6388173" y="6858001"/>
                </a:cubicBezTo>
                <a:cubicBezTo>
                  <a:pt x="5914044" y="6858001"/>
                  <a:pt x="737580" y="6858001"/>
                  <a:pt x="263032" y="6858001"/>
                </a:cubicBezTo>
                <a:cubicBezTo>
                  <a:pt x="105129" y="6858001"/>
                  <a:pt x="0" y="6752574"/>
                  <a:pt x="0" y="6594433"/>
                </a:cubicBezTo>
                <a:cubicBezTo>
                  <a:pt x="0" y="6437129"/>
                  <a:pt x="105129" y="6332538"/>
                  <a:pt x="263032" y="6332538"/>
                </a:cubicBezTo>
                <a:close/>
                <a:moveTo>
                  <a:pt x="5433654" y="4567238"/>
                </a:moveTo>
                <a:cubicBezTo>
                  <a:pt x="5573437" y="4823071"/>
                  <a:pt x="5574697" y="4825583"/>
                  <a:pt x="5574697" y="4825583"/>
                </a:cubicBezTo>
                <a:cubicBezTo>
                  <a:pt x="5665787" y="4993486"/>
                  <a:pt x="5665787" y="5192374"/>
                  <a:pt x="5558745" y="5344786"/>
                </a:cubicBezTo>
                <a:cubicBezTo>
                  <a:pt x="5499977" y="5433134"/>
                  <a:pt x="5413924" y="5492591"/>
                  <a:pt x="5316537" y="5526088"/>
                </a:cubicBezTo>
                <a:cubicBezTo>
                  <a:pt x="5316537" y="5526088"/>
                  <a:pt x="5316537" y="5526088"/>
                  <a:pt x="5433654" y="4567238"/>
                </a:cubicBezTo>
                <a:close/>
                <a:moveTo>
                  <a:pt x="1217972" y="4567238"/>
                </a:moveTo>
                <a:lnTo>
                  <a:pt x="1335087" y="5526088"/>
                </a:lnTo>
                <a:cubicBezTo>
                  <a:pt x="1237700" y="5492591"/>
                  <a:pt x="1151648" y="5433134"/>
                  <a:pt x="1092880" y="5344786"/>
                </a:cubicBezTo>
                <a:cubicBezTo>
                  <a:pt x="985838" y="5192374"/>
                  <a:pt x="985838" y="4993486"/>
                  <a:pt x="1076929" y="4825583"/>
                </a:cubicBezTo>
                <a:cubicBezTo>
                  <a:pt x="1076929" y="4825583"/>
                  <a:pt x="1078188" y="4823071"/>
                  <a:pt x="1217972" y="4567238"/>
                </a:cubicBezTo>
                <a:close/>
                <a:moveTo>
                  <a:pt x="1289050" y="4144963"/>
                </a:moveTo>
                <a:lnTo>
                  <a:pt x="5362574" y="4144963"/>
                </a:lnTo>
                <a:lnTo>
                  <a:pt x="5111749" y="6197601"/>
                </a:lnTo>
                <a:lnTo>
                  <a:pt x="1538287" y="6197601"/>
                </a:lnTo>
                <a:close/>
                <a:moveTo>
                  <a:pt x="3148012" y="2946400"/>
                </a:moveTo>
                <a:lnTo>
                  <a:pt x="3503612" y="2946400"/>
                </a:lnTo>
                <a:lnTo>
                  <a:pt x="3657599" y="4022725"/>
                </a:lnTo>
                <a:lnTo>
                  <a:pt x="2994024" y="4022725"/>
                </a:lnTo>
                <a:close/>
                <a:moveTo>
                  <a:pt x="3947163" y="2732553"/>
                </a:moveTo>
                <a:cubicBezTo>
                  <a:pt x="4043455" y="2730858"/>
                  <a:pt x="4442113" y="2748720"/>
                  <a:pt x="4657980" y="3142960"/>
                </a:cubicBezTo>
                <a:cubicBezTo>
                  <a:pt x="4859449" y="3513123"/>
                  <a:pt x="5014426" y="3797863"/>
                  <a:pt x="5137150" y="4022725"/>
                </a:cubicBezTo>
                <a:lnTo>
                  <a:pt x="3662362" y="4022725"/>
                </a:lnTo>
                <a:cubicBezTo>
                  <a:pt x="3662362" y="4022725"/>
                  <a:pt x="3662362" y="4022725"/>
                  <a:pt x="3925822" y="2733436"/>
                </a:cubicBezTo>
                <a:cubicBezTo>
                  <a:pt x="3925822" y="2733436"/>
                  <a:pt x="3933407" y="2732795"/>
                  <a:pt x="3947163" y="2732553"/>
                </a:cubicBezTo>
                <a:close/>
                <a:moveTo>
                  <a:pt x="2702874" y="2732553"/>
                </a:moveTo>
                <a:cubicBezTo>
                  <a:pt x="2716630" y="2732795"/>
                  <a:pt x="2724216" y="2733436"/>
                  <a:pt x="2724216" y="2733436"/>
                </a:cubicBezTo>
                <a:cubicBezTo>
                  <a:pt x="2724216" y="2733436"/>
                  <a:pt x="2724216" y="2733436"/>
                  <a:pt x="2987675" y="4022725"/>
                </a:cubicBezTo>
                <a:lnTo>
                  <a:pt x="1512887" y="4022725"/>
                </a:lnTo>
                <a:cubicBezTo>
                  <a:pt x="1635612" y="3797863"/>
                  <a:pt x="1790588" y="3513123"/>
                  <a:pt x="1992057" y="3142960"/>
                </a:cubicBezTo>
                <a:cubicBezTo>
                  <a:pt x="2207924" y="2748720"/>
                  <a:pt x="2606583" y="2730858"/>
                  <a:pt x="2702874" y="2732553"/>
                </a:cubicBezTo>
                <a:close/>
                <a:moveTo>
                  <a:pt x="3329362" y="0"/>
                </a:moveTo>
                <a:cubicBezTo>
                  <a:pt x="3912109" y="0"/>
                  <a:pt x="4384675" y="539500"/>
                  <a:pt x="4384675" y="1205078"/>
                </a:cubicBezTo>
                <a:cubicBezTo>
                  <a:pt x="4384675" y="1872332"/>
                  <a:pt x="3912109" y="2411413"/>
                  <a:pt x="3329362" y="2411413"/>
                </a:cubicBezTo>
                <a:cubicBezTo>
                  <a:pt x="2747034" y="2411413"/>
                  <a:pt x="2274887" y="1872332"/>
                  <a:pt x="2274887" y="1205078"/>
                </a:cubicBezTo>
                <a:cubicBezTo>
                  <a:pt x="2274887" y="539500"/>
                  <a:pt x="2747034" y="0"/>
                  <a:pt x="3329362" y="0"/>
                </a:cubicBezTo>
                <a:close/>
              </a:path>
            </a:pathLst>
          </a:custGeom>
          <a:solidFill>
            <a:schemeClr val="accent6"/>
          </a:solidFill>
          <a:ln>
            <a:noFill/>
          </a:ln>
          <a:effectLst>
            <a:glow rad="38100">
              <a:schemeClr val="bg1"/>
            </a:glow>
          </a:effectLst>
        </p:spPr>
        <p:txBody>
          <a:bodyPr vert="horz" wrap="square" lIns="91440" tIns="45720" rIns="91440" bIns="45720" numCol="1" anchor="t" anchorCtr="0" compatLnSpc="1">
            <a:prstTxWarp prst="textNoShape">
              <a:avLst/>
            </a:prstTxWarp>
            <a:noAutofit/>
          </a:bodyPr>
          <a:lstStyle/>
          <a:p>
            <a:endParaRPr lang="ja-JP" altLang="en-US"/>
          </a:p>
        </p:txBody>
      </p:sp>
      <p:sp>
        <p:nvSpPr>
          <p:cNvPr id="411" name="下矢印 410"/>
          <p:cNvSpPr/>
          <p:nvPr/>
        </p:nvSpPr>
        <p:spPr bwMode="auto">
          <a:xfrm rot="900000">
            <a:off x="1067965" y="3811688"/>
            <a:ext cx="252000" cy="1326702"/>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12" name="テキスト ボックス 411"/>
          <p:cNvSpPr txBox="1"/>
          <p:nvPr/>
        </p:nvSpPr>
        <p:spPr>
          <a:xfrm>
            <a:off x="648921" y="4016827"/>
            <a:ext cx="1135246" cy="415498"/>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Register/Edit</a:t>
            </a:r>
            <a:br>
              <a:rPr lang="en-US" altLang="ja-JP" sz="1050" b="1" dirty="0" smtClean="0">
                <a:solidFill>
                  <a:srgbClr val="002B62"/>
                </a:solidFill>
                <a:effectLst>
                  <a:glow rad="101600">
                    <a:schemeClr val="bg1"/>
                  </a:glow>
                </a:effectLst>
              </a:rPr>
            </a:br>
            <a:r>
              <a:rPr lang="en-US" altLang="ja-JP" sz="1050" b="1" dirty="0" smtClean="0">
                <a:solidFill>
                  <a:srgbClr val="002B62"/>
                </a:solidFill>
                <a:effectLst>
                  <a:glow rad="101600">
                    <a:schemeClr val="bg1"/>
                  </a:glow>
                </a:effectLst>
              </a:rPr>
              <a:t>Parameter</a:t>
            </a:r>
            <a:endParaRPr kumimoji="1" lang="ja-JP" altLang="en-US" sz="1050" b="1" dirty="0">
              <a:solidFill>
                <a:srgbClr val="002B62"/>
              </a:solidFill>
              <a:effectLst>
                <a:glow rad="101600">
                  <a:schemeClr val="bg1"/>
                </a:glow>
              </a:effectLst>
            </a:endParaRPr>
          </a:p>
        </p:txBody>
      </p:sp>
      <p:sp>
        <p:nvSpPr>
          <p:cNvPr id="413" name="下矢印 412"/>
          <p:cNvSpPr/>
          <p:nvPr/>
        </p:nvSpPr>
        <p:spPr bwMode="auto">
          <a:xfrm rot="20700000" flipH="1">
            <a:off x="1965995" y="3816704"/>
            <a:ext cx="252000" cy="1032282"/>
          </a:xfrm>
          <a:prstGeom prst="downArrow">
            <a:avLst/>
          </a:prstGeom>
          <a:solidFill>
            <a:srgbClr val="002B62"/>
          </a:solidFill>
          <a:ln w="12700">
            <a:solidFill>
              <a:schemeClr val="bg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14" name="テキスト ボックス 413"/>
          <p:cNvSpPr txBox="1"/>
          <p:nvPr/>
        </p:nvSpPr>
        <p:spPr>
          <a:xfrm>
            <a:off x="1640199" y="4016827"/>
            <a:ext cx="920445" cy="415498"/>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Run </a:t>
            </a:r>
            <a:br>
              <a:rPr lang="en-US" altLang="ja-JP" sz="1050" b="1" dirty="0" smtClean="0">
                <a:solidFill>
                  <a:srgbClr val="002B62"/>
                </a:solidFill>
                <a:effectLst>
                  <a:glow rad="101600">
                    <a:schemeClr val="bg1"/>
                  </a:glow>
                </a:effectLst>
              </a:rPr>
            </a:br>
            <a:r>
              <a:rPr lang="en-US" altLang="ja-JP" sz="1050" b="1" dirty="0" smtClean="0">
                <a:solidFill>
                  <a:srgbClr val="002B62"/>
                </a:solidFill>
                <a:effectLst>
                  <a:glow rad="101600">
                    <a:schemeClr val="bg1"/>
                  </a:glow>
                </a:effectLst>
              </a:rPr>
              <a:t>Conductor</a:t>
            </a:r>
            <a:endParaRPr kumimoji="1" lang="ja-JP" altLang="en-US" sz="1050" b="1" dirty="0">
              <a:solidFill>
                <a:srgbClr val="002B62"/>
              </a:solidFill>
              <a:effectLst>
                <a:glow rad="101600">
                  <a:schemeClr val="bg1"/>
                </a:glow>
              </a:effectLst>
            </a:endParaRPr>
          </a:p>
        </p:txBody>
      </p:sp>
      <p:sp>
        <p:nvSpPr>
          <p:cNvPr id="415" name="テキスト ボックス 414"/>
          <p:cNvSpPr txBox="1"/>
          <p:nvPr/>
        </p:nvSpPr>
        <p:spPr>
          <a:xfrm>
            <a:off x="1152242" y="2904460"/>
            <a:ext cx="1024640" cy="253916"/>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Constructor</a:t>
            </a:r>
            <a:endParaRPr kumimoji="1" lang="ja-JP" altLang="en-US" sz="1050" b="1" dirty="0">
              <a:solidFill>
                <a:srgbClr val="002B62"/>
              </a:solidFill>
              <a:effectLst>
                <a:glow rad="101600">
                  <a:schemeClr val="bg1"/>
                </a:glow>
              </a:effectLst>
            </a:endParaRPr>
          </a:p>
        </p:txBody>
      </p:sp>
      <p:sp>
        <p:nvSpPr>
          <p:cNvPr id="417" name="テキスト ボックス 416"/>
          <p:cNvSpPr txBox="1"/>
          <p:nvPr/>
        </p:nvSpPr>
        <p:spPr>
          <a:xfrm>
            <a:off x="10885407" y="2238954"/>
            <a:ext cx="821059" cy="253916"/>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Operator</a:t>
            </a:r>
            <a:endParaRPr kumimoji="1" lang="ja-JP" altLang="en-US" sz="1050" b="1" dirty="0">
              <a:solidFill>
                <a:srgbClr val="002B62"/>
              </a:solidFill>
              <a:effectLst>
                <a:glow rad="101600">
                  <a:schemeClr val="bg1"/>
                </a:glow>
              </a:effectLst>
            </a:endParaRPr>
          </a:p>
        </p:txBody>
      </p:sp>
      <p:grpSp>
        <p:nvGrpSpPr>
          <p:cNvPr id="35" name="グループ化 34"/>
          <p:cNvGrpSpPr/>
          <p:nvPr/>
        </p:nvGrpSpPr>
        <p:grpSpPr>
          <a:xfrm>
            <a:off x="4805861" y="3580635"/>
            <a:ext cx="2013799" cy="1000505"/>
            <a:chOff x="4677392" y="3515005"/>
            <a:chExt cx="2013799" cy="1000505"/>
          </a:xfrm>
        </p:grpSpPr>
        <p:grpSp>
          <p:nvGrpSpPr>
            <p:cNvPr id="418" name="グループ化 417"/>
            <p:cNvGrpSpPr>
              <a:grpSpLocks noChangeAspect="1"/>
            </p:cNvGrpSpPr>
            <p:nvPr/>
          </p:nvGrpSpPr>
          <p:grpSpPr>
            <a:xfrm>
              <a:off x="5351668" y="3515005"/>
              <a:ext cx="601667" cy="720000"/>
              <a:chOff x="8081981" y="2125431"/>
              <a:chExt cx="601667" cy="720000"/>
            </a:xfrm>
            <a:effectLst>
              <a:glow rad="38100">
                <a:schemeClr val="bg1"/>
              </a:glow>
            </a:effectLst>
          </p:grpSpPr>
          <p:sp>
            <p:nvSpPr>
              <p:cNvPr id="419" name="フリーフォーム 418"/>
              <p:cNvSpPr>
                <a:spLocks noChangeAspect="1"/>
              </p:cNvSpPr>
              <p:nvPr/>
            </p:nvSpPr>
            <p:spPr bwMode="auto">
              <a:xfrm>
                <a:off x="8081981" y="2225931"/>
                <a:ext cx="229509" cy="619500"/>
              </a:xfrm>
              <a:custGeom>
                <a:avLst/>
                <a:gdLst>
                  <a:gd name="connsiteX0" fmla="*/ 493044 w 2186072"/>
                  <a:gd name="connsiteY0" fmla="*/ 1084262 h 5900737"/>
                  <a:gd name="connsiteX1" fmla="*/ 960535 w 2186072"/>
                  <a:gd name="connsiteY1" fmla="*/ 1420188 h 5900737"/>
                  <a:gd name="connsiteX2" fmla="*/ 1218995 w 2186072"/>
                  <a:gd name="connsiteY2" fmla="*/ 1974759 h 5900737"/>
                  <a:gd name="connsiteX3" fmla="*/ 2015740 w 2186072"/>
                  <a:gd name="connsiteY3" fmla="*/ 2265029 h 5900737"/>
                  <a:gd name="connsiteX4" fmla="*/ 2170314 w 2186072"/>
                  <a:gd name="connsiteY4" fmla="*/ 2596767 h 5900737"/>
                  <a:gd name="connsiteX5" fmla="*/ 1838546 w 2186072"/>
                  <a:gd name="connsiteY5" fmla="*/ 2751745 h 5900737"/>
                  <a:gd name="connsiteX6" fmla="*/ 1029653 w 2186072"/>
                  <a:gd name="connsiteY6" fmla="*/ 2457286 h 5900737"/>
                  <a:gd name="connsiteX7" fmla="*/ 986506 w 2186072"/>
                  <a:gd name="connsiteY7" fmla="*/ 2437600 h 5900737"/>
                  <a:gd name="connsiteX8" fmla="*/ 986088 w 2186072"/>
                  <a:gd name="connsiteY8" fmla="*/ 3165160 h 5900737"/>
                  <a:gd name="connsiteX9" fmla="*/ 816434 w 2186072"/>
                  <a:gd name="connsiteY9" fmla="*/ 3537108 h 5900737"/>
                  <a:gd name="connsiteX10" fmla="*/ 816434 w 2186072"/>
                  <a:gd name="connsiteY10" fmla="*/ 5577377 h 5900737"/>
                  <a:gd name="connsiteX11" fmla="*/ 493044 w 2186072"/>
                  <a:gd name="connsiteY11" fmla="*/ 5900737 h 5900737"/>
                  <a:gd name="connsiteX12" fmla="*/ 169654 w 2186072"/>
                  <a:gd name="connsiteY12" fmla="*/ 5577377 h 5900737"/>
                  <a:gd name="connsiteX13" fmla="*/ 169654 w 2186072"/>
                  <a:gd name="connsiteY13" fmla="*/ 3536689 h 5900737"/>
                  <a:gd name="connsiteX14" fmla="*/ 0 w 2186072"/>
                  <a:gd name="connsiteY14" fmla="*/ 3165160 h 5900737"/>
                  <a:gd name="connsiteX15" fmla="*/ 0 w 2186072"/>
                  <a:gd name="connsiteY15" fmla="*/ 1577261 h 5900737"/>
                  <a:gd name="connsiteX16" fmla="*/ 493044 w 2186072"/>
                  <a:gd name="connsiteY16" fmla="*/ 1084262 h 5900737"/>
                  <a:gd name="connsiteX17" fmla="*/ 492710 w 2186072"/>
                  <a:gd name="connsiteY17" fmla="*/ 0 h 5900737"/>
                  <a:gd name="connsiteX18" fmla="*/ 985420 w 2186072"/>
                  <a:gd name="connsiteY18" fmla="*/ 492710 h 5900737"/>
                  <a:gd name="connsiteX19" fmla="*/ 492710 w 2186072"/>
                  <a:gd name="connsiteY19" fmla="*/ 985838 h 5900737"/>
                  <a:gd name="connsiteX20" fmla="*/ 0 w 2186072"/>
                  <a:gd name="connsiteY20" fmla="*/ 493128 h 5900737"/>
                  <a:gd name="connsiteX21" fmla="*/ 492710 w 2186072"/>
                  <a:gd name="connsiteY21" fmla="*/ 0 h 590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86072" h="5900737">
                    <a:moveTo>
                      <a:pt x="493044" y="1084262"/>
                    </a:moveTo>
                    <a:cubicBezTo>
                      <a:pt x="710452" y="1084262"/>
                      <a:pt x="894349" y="1224999"/>
                      <a:pt x="960535" y="1420188"/>
                    </a:cubicBezTo>
                    <a:cubicBezTo>
                      <a:pt x="960535" y="1420188"/>
                      <a:pt x="960535" y="1420188"/>
                      <a:pt x="1218995" y="1974759"/>
                    </a:cubicBezTo>
                    <a:cubicBezTo>
                      <a:pt x="1218995" y="1974759"/>
                      <a:pt x="1218995" y="1974759"/>
                      <a:pt x="2015740" y="2265029"/>
                    </a:cubicBezTo>
                    <a:cubicBezTo>
                      <a:pt x="2150207" y="2313617"/>
                      <a:pt x="2219325" y="2462313"/>
                      <a:pt x="2170314" y="2596767"/>
                    </a:cubicBezTo>
                    <a:cubicBezTo>
                      <a:pt x="2121303" y="2731221"/>
                      <a:pt x="1973013" y="2800752"/>
                      <a:pt x="1838546" y="2751745"/>
                    </a:cubicBezTo>
                    <a:cubicBezTo>
                      <a:pt x="1838546" y="2751745"/>
                      <a:pt x="1838546" y="2751745"/>
                      <a:pt x="1029653" y="2457286"/>
                    </a:cubicBezTo>
                    <a:cubicBezTo>
                      <a:pt x="1015410" y="2452260"/>
                      <a:pt x="1000749" y="2445558"/>
                      <a:pt x="986506" y="2437600"/>
                    </a:cubicBezTo>
                    <a:cubicBezTo>
                      <a:pt x="986506" y="2437600"/>
                      <a:pt x="986506" y="2437600"/>
                      <a:pt x="986088" y="3165160"/>
                    </a:cubicBezTo>
                    <a:cubicBezTo>
                      <a:pt x="986088" y="3313856"/>
                      <a:pt x="920320" y="3446634"/>
                      <a:pt x="816434" y="3537108"/>
                    </a:cubicBezTo>
                    <a:cubicBezTo>
                      <a:pt x="816434" y="3537108"/>
                      <a:pt x="816434" y="3537108"/>
                      <a:pt x="816434" y="5577377"/>
                    </a:cubicBezTo>
                    <a:cubicBezTo>
                      <a:pt x="816434" y="5755393"/>
                      <a:pt x="670657" y="5900737"/>
                      <a:pt x="493044" y="5900737"/>
                    </a:cubicBezTo>
                    <a:cubicBezTo>
                      <a:pt x="315012" y="5900737"/>
                      <a:pt x="169654" y="5755393"/>
                      <a:pt x="169654" y="5577377"/>
                    </a:cubicBezTo>
                    <a:cubicBezTo>
                      <a:pt x="169654" y="5577377"/>
                      <a:pt x="169654" y="5577377"/>
                      <a:pt x="169654" y="3536689"/>
                    </a:cubicBezTo>
                    <a:cubicBezTo>
                      <a:pt x="65767" y="3446634"/>
                      <a:pt x="0" y="3313856"/>
                      <a:pt x="0" y="3165160"/>
                    </a:cubicBezTo>
                    <a:cubicBezTo>
                      <a:pt x="0" y="3165160"/>
                      <a:pt x="0" y="3165160"/>
                      <a:pt x="0" y="1577261"/>
                    </a:cubicBezTo>
                    <a:cubicBezTo>
                      <a:pt x="0" y="1305002"/>
                      <a:pt x="220760" y="1084262"/>
                      <a:pt x="493044" y="1084262"/>
                    </a:cubicBezTo>
                    <a:close/>
                    <a:moveTo>
                      <a:pt x="492710" y="0"/>
                    </a:moveTo>
                    <a:cubicBezTo>
                      <a:pt x="764810" y="0"/>
                      <a:pt x="985838" y="220610"/>
                      <a:pt x="985420" y="492710"/>
                    </a:cubicBezTo>
                    <a:cubicBezTo>
                      <a:pt x="985838" y="765228"/>
                      <a:pt x="764810" y="985838"/>
                      <a:pt x="492710" y="985838"/>
                    </a:cubicBezTo>
                    <a:cubicBezTo>
                      <a:pt x="220610" y="985838"/>
                      <a:pt x="0" y="765228"/>
                      <a:pt x="0" y="493128"/>
                    </a:cubicBezTo>
                    <a:cubicBezTo>
                      <a:pt x="0" y="220610"/>
                      <a:pt x="220610" y="0"/>
                      <a:pt x="49271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effectLst/>
                </a:endParaRPr>
              </a:p>
            </p:txBody>
          </p:sp>
          <p:grpSp>
            <p:nvGrpSpPr>
              <p:cNvPr id="420" name="グループ化 419"/>
              <p:cNvGrpSpPr>
                <a:grpSpLocks noChangeAspect="1"/>
              </p:cNvGrpSpPr>
              <p:nvPr/>
            </p:nvGrpSpPr>
            <p:grpSpPr>
              <a:xfrm>
                <a:off x="8169481" y="2125431"/>
                <a:ext cx="209167" cy="164500"/>
                <a:chOff x="2540001" y="0"/>
                <a:chExt cx="1992313" cy="1566863"/>
              </a:xfrm>
            </p:grpSpPr>
            <p:sp>
              <p:nvSpPr>
                <p:cNvPr id="425" name="Freeform 341"/>
                <p:cNvSpPr>
                  <a:spLocks noChangeAspect="1"/>
                </p:cNvSpPr>
                <p:nvPr/>
              </p:nvSpPr>
              <p:spPr bwMode="auto">
                <a:xfrm>
                  <a:off x="2540001" y="0"/>
                  <a:ext cx="1992313" cy="1566863"/>
                </a:xfrm>
                <a:custGeom>
                  <a:avLst/>
                  <a:gdLst>
                    <a:gd name="T0" fmla="*/ 2380 w 4760"/>
                    <a:gd name="T1" fmla="*/ 0 h 3740"/>
                    <a:gd name="T2" fmla="*/ 0 w 4760"/>
                    <a:gd name="T3" fmla="*/ 1641 h 3740"/>
                    <a:gd name="T4" fmla="*/ 1195 w 4760"/>
                    <a:gd name="T5" fmla="*/ 3064 h 3740"/>
                    <a:gd name="T6" fmla="*/ 1016 w 4760"/>
                    <a:gd name="T7" fmla="*/ 3591 h 3740"/>
                    <a:gd name="T8" fmla="*/ 1056 w 4760"/>
                    <a:gd name="T9" fmla="*/ 3710 h 3740"/>
                    <a:gd name="T10" fmla="*/ 1115 w 4760"/>
                    <a:gd name="T11" fmla="*/ 3740 h 3740"/>
                    <a:gd name="T12" fmla="*/ 1185 w 4760"/>
                    <a:gd name="T13" fmla="*/ 3720 h 3740"/>
                    <a:gd name="T14" fmla="*/ 1852 w 4760"/>
                    <a:gd name="T15" fmla="*/ 3233 h 3740"/>
                    <a:gd name="T16" fmla="*/ 4760 w 4760"/>
                    <a:gd name="T17" fmla="*/ 1641 h 3740"/>
                    <a:gd name="T18" fmla="*/ 2380 w 4760"/>
                    <a:gd name="T19" fmla="*/ 0 h 3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0" h="3740">
                      <a:moveTo>
                        <a:pt x="2380" y="0"/>
                      </a:moveTo>
                      <a:cubicBezTo>
                        <a:pt x="1066" y="0"/>
                        <a:pt x="0" y="736"/>
                        <a:pt x="0" y="1641"/>
                      </a:cubicBezTo>
                      <a:cubicBezTo>
                        <a:pt x="0" y="2238"/>
                        <a:pt x="458" y="2775"/>
                        <a:pt x="1195" y="3064"/>
                      </a:cubicBezTo>
                      <a:cubicBezTo>
                        <a:pt x="1195" y="3064"/>
                        <a:pt x="1195" y="3064"/>
                        <a:pt x="1016" y="3591"/>
                      </a:cubicBezTo>
                      <a:cubicBezTo>
                        <a:pt x="996" y="3631"/>
                        <a:pt x="1016" y="3690"/>
                        <a:pt x="1056" y="3710"/>
                      </a:cubicBezTo>
                      <a:cubicBezTo>
                        <a:pt x="1076" y="3730"/>
                        <a:pt x="1096" y="3740"/>
                        <a:pt x="1115" y="3740"/>
                      </a:cubicBezTo>
                      <a:cubicBezTo>
                        <a:pt x="1145" y="3740"/>
                        <a:pt x="1165" y="3730"/>
                        <a:pt x="1185" y="3720"/>
                      </a:cubicBezTo>
                      <a:cubicBezTo>
                        <a:pt x="1185" y="3720"/>
                        <a:pt x="1185" y="3720"/>
                        <a:pt x="1852" y="3233"/>
                      </a:cubicBezTo>
                      <a:cubicBezTo>
                        <a:pt x="3386" y="3481"/>
                        <a:pt x="4760" y="2666"/>
                        <a:pt x="4760" y="1641"/>
                      </a:cubicBezTo>
                      <a:cubicBezTo>
                        <a:pt x="4760" y="736"/>
                        <a:pt x="3695" y="0"/>
                        <a:pt x="238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effectLst/>
                  </a:endParaRPr>
                </a:p>
              </p:txBody>
            </p:sp>
            <p:sp>
              <p:nvSpPr>
                <p:cNvPr id="426" name="フリーフォーム 425"/>
                <p:cNvSpPr>
                  <a:spLocks noChangeAspect="1" noChangeArrowheads="1"/>
                </p:cNvSpPr>
                <p:nvPr/>
              </p:nvSpPr>
              <p:spPr bwMode="auto">
                <a:xfrm>
                  <a:off x="2640013" y="92074"/>
                  <a:ext cx="1808163" cy="1295400"/>
                </a:xfrm>
                <a:custGeom>
                  <a:avLst/>
                  <a:gdLst>
                    <a:gd name="connsiteX0" fmla="*/ 1339850 w 1808163"/>
                    <a:gd name="connsiteY0" fmla="*/ 477839 h 1295400"/>
                    <a:gd name="connsiteX1" fmla="*/ 1225550 w 1808163"/>
                    <a:gd name="connsiteY1" fmla="*/ 591346 h 1295400"/>
                    <a:gd name="connsiteX2" fmla="*/ 1339850 w 1808163"/>
                    <a:gd name="connsiteY2" fmla="*/ 704853 h 1295400"/>
                    <a:gd name="connsiteX3" fmla="*/ 1454150 w 1808163"/>
                    <a:gd name="connsiteY3" fmla="*/ 591346 h 1295400"/>
                    <a:gd name="connsiteX4" fmla="*/ 1339850 w 1808163"/>
                    <a:gd name="connsiteY4" fmla="*/ 477839 h 1295400"/>
                    <a:gd name="connsiteX5" fmla="*/ 904082 w 1808163"/>
                    <a:gd name="connsiteY5" fmla="*/ 477839 h 1295400"/>
                    <a:gd name="connsiteX6" fmla="*/ 790575 w 1808163"/>
                    <a:gd name="connsiteY6" fmla="*/ 591346 h 1295400"/>
                    <a:gd name="connsiteX7" fmla="*/ 904082 w 1808163"/>
                    <a:gd name="connsiteY7" fmla="*/ 704853 h 1295400"/>
                    <a:gd name="connsiteX8" fmla="*/ 1017589 w 1808163"/>
                    <a:gd name="connsiteY8" fmla="*/ 591346 h 1295400"/>
                    <a:gd name="connsiteX9" fmla="*/ 904082 w 1808163"/>
                    <a:gd name="connsiteY9" fmla="*/ 477839 h 1295400"/>
                    <a:gd name="connsiteX10" fmla="*/ 468313 w 1808163"/>
                    <a:gd name="connsiteY10" fmla="*/ 477838 h 1295400"/>
                    <a:gd name="connsiteX11" fmla="*/ 354013 w 1808163"/>
                    <a:gd name="connsiteY11" fmla="*/ 591345 h 1295400"/>
                    <a:gd name="connsiteX12" fmla="*/ 468313 w 1808163"/>
                    <a:gd name="connsiteY12" fmla="*/ 704852 h 1295400"/>
                    <a:gd name="connsiteX13" fmla="*/ 582613 w 1808163"/>
                    <a:gd name="connsiteY13" fmla="*/ 591345 h 1295400"/>
                    <a:gd name="connsiteX14" fmla="*/ 468313 w 1808163"/>
                    <a:gd name="connsiteY14" fmla="*/ 477838 h 1295400"/>
                    <a:gd name="connsiteX15" fmla="*/ 904082 w 1808163"/>
                    <a:gd name="connsiteY15" fmla="*/ 0 h 1295400"/>
                    <a:gd name="connsiteX16" fmla="*/ 1808163 w 1808163"/>
                    <a:gd name="connsiteY16" fmla="*/ 591597 h 1295400"/>
                    <a:gd name="connsiteX17" fmla="*/ 678898 w 1808163"/>
                    <a:gd name="connsiteY17" fmla="*/ 1162259 h 1295400"/>
                    <a:gd name="connsiteX18" fmla="*/ 645832 w 1808163"/>
                    <a:gd name="connsiteY18" fmla="*/ 1170633 h 1295400"/>
                    <a:gd name="connsiteX19" fmla="*/ 466690 w 1808163"/>
                    <a:gd name="connsiteY19" fmla="*/ 1295400 h 1295400"/>
                    <a:gd name="connsiteX20" fmla="*/ 512313 w 1808163"/>
                    <a:gd name="connsiteY20" fmla="*/ 1170633 h 1295400"/>
                    <a:gd name="connsiteX21" fmla="*/ 483433 w 1808163"/>
                    <a:gd name="connsiteY21" fmla="*/ 1112436 h 1295400"/>
                    <a:gd name="connsiteX22" fmla="*/ 0 w 1808163"/>
                    <a:gd name="connsiteY22" fmla="*/ 591597 h 1295400"/>
                    <a:gd name="connsiteX23" fmla="*/ 904082 w 1808163"/>
                    <a:gd name="connsiteY23" fmla="*/ 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8163" h="1295400">
                      <a:moveTo>
                        <a:pt x="1339850" y="477839"/>
                      </a:moveTo>
                      <a:cubicBezTo>
                        <a:pt x="1276724" y="477839"/>
                        <a:pt x="1225550" y="528658"/>
                        <a:pt x="1225550" y="591346"/>
                      </a:cubicBezTo>
                      <a:cubicBezTo>
                        <a:pt x="1225550" y="654034"/>
                        <a:pt x="1276724" y="704853"/>
                        <a:pt x="1339850" y="704853"/>
                      </a:cubicBezTo>
                      <a:cubicBezTo>
                        <a:pt x="1402976" y="704853"/>
                        <a:pt x="1454150" y="654034"/>
                        <a:pt x="1454150" y="591346"/>
                      </a:cubicBezTo>
                      <a:cubicBezTo>
                        <a:pt x="1454150" y="528658"/>
                        <a:pt x="1402976" y="477839"/>
                        <a:pt x="1339850" y="477839"/>
                      </a:cubicBezTo>
                      <a:close/>
                      <a:moveTo>
                        <a:pt x="904082" y="477839"/>
                      </a:moveTo>
                      <a:cubicBezTo>
                        <a:pt x="841394" y="477839"/>
                        <a:pt x="790575" y="528658"/>
                        <a:pt x="790575" y="591346"/>
                      </a:cubicBezTo>
                      <a:cubicBezTo>
                        <a:pt x="790575" y="654034"/>
                        <a:pt x="841394" y="704853"/>
                        <a:pt x="904082" y="704853"/>
                      </a:cubicBezTo>
                      <a:cubicBezTo>
                        <a:pt x="966770" y="704853"/>
                        <a:pt x="1017589" y="654034"/>
                        <a:pt x="1017589" y="591346"/>
                      </a:cubicBezTo>
                      <a:cubicBezTo>
                        <a:pt x="1017589" y="528658"/>
                        <a:pt x="966770" y="477839"/>
                        <a:pt x="904082" y="477839"/>
                      </a:cubicBezTo>
                      <a:close/>
                      <a:moveTo>
                        <a:pt x="468313" y="477838"/>
                      </a:moveTo>
                      <a:cubicBezTo>
                        <a:pt x="405187" y="477838"/>
                        <a:pt x="354013" y="528657"/>
                        <a:pt x="354013" y="591345"/>
                      </a:cubicBezTo>
                      <a:cubicBezTo>
                        <a:pt x="354013" y="654033"/>
                        <a:pt x="405187" y="704852"/>
                        <a:pt x="468313" y="704852"/>
                      </a:cubicBezTo>
                      <a:cubicBezTo>
                        <a:pt x="531439" y="704852"/>
                        <a:pt x="582613" y="654033"/>
                        <a:pt x="582613" y="591345"/>
                      </a:cubicBezTo>
                      <a:cubicBezTo>
                        <a:pt x="582613" y="528657"/>
                        <a:pt x="531439" y="477838"/>
                        <a:pt x="468313" y="477838"/>
                      </a:cubicBezTo>
                      <a:close/>
                      <a:moveTo>
                        <a:pt x="904082" y="0"/>
                      </a:moveTo>
                      <a:cubicBezTo>
                        <a:pt x="1404256" y="0"/>
                        <a:pt x="1808163" y="266700"/>
                        <a:pt x="1808163" y="591597"/>
                      </a:cubicBezTo>
                      <a:cubicBezTo>
                        <a:pt x="1808163" y="966317"/>
                        <a:pt x="1274923" y="1262324"/>
                        <a:pt x="678898" y="1162259"/>
                      </a:cubicBezTo>
                      <a:cubicBezTo>
                        <a:pt x="666760" y="1158073"/>
                        <a:pt x="654204" y="1162259"/>
                        <a:pt x="645832" y="1170633"/>
                      </a:cubicBezTo>
                      <a:cubicBezTo>
                        <a:pt x="645832" y="1170633"/>
                        <a:pt x="645832" y="1170633"/>
                        <a:pt x="466690" y="1295400"/>
                      </a:cubicBezTo>
                      <a:cubicBezTo>
                        <a:pt x="466690" y="1295400"/>
                        <a:pt x="466690" y="1295400"/>
                        <a:pt x="512313" y="1170633"/>
                      </a:cubicBezTo>
                      <a:cubicBezTo>
                        <a:pt x="521103" y="1145512"/>
                        <a:pt x="508127" y="1120810"/>
                        <a:pt x="483433" y="1112436"/>
                      </a:cubicBezTo>
                      <a:cubicBezTo>
                        <a:pt x="183328" y="1008185"/>
                        <a:pt x="0" y="808055"/>
                        <a:pt x="0" y="591597"/>
                      </a:cubicBezTo>
                      <a:cubicBezTo>
                        <a:pt x="0" y="266700"/>
                        <a:pt x="408511" y="0"/>
                        <a:pt x="9040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effectLst/>
                  </a:endParaRPr>
                </a:p>
              </p:txBody>
            </p:sp>
          </p:grpSp>
          <p:sp>
            <p:nvSpPr>
              <p:cNvPr id="421" name="フリーフォーム 420"/>
              <p:cNvSpPr>
                <a:spLocks noChangeAspect="1"/>
              </p:cNvSpPr>
              <p:nvPr/>
            </p:nvSpPr>
            <p:spPr bwMode="auto">
              <a:xfrm>
                <a:off x="8414872" y="2225931"/>
                <a:ext cx="268776" cy="619500"/>
              </a:xfrm>
              <a:custGeom>
                <a:avLst/>
                <a:gdLst>
                  <a:gd name="connsiteX0" fmla="*/ 2067355 w 2560093"/>
                  <a:gd name="connsiteY0" fmla="*/ 1084262 h 5900737"/>
                  <a:gd name="connsiteX1" fmla="*/ 2560093 w 2560093"/>
                  <a:gd name="connsiteY1" fmla="*/ 1577261 h 5900737"/>
                  <a:gd name="connsiteX2" fmla="*/ 2560093 w 2560093"/>
                  <a:gd name="connsiteY2" fmla="*/ 3165160 h 5900737"/>
                  <a:gd name="connsiteX3" fmla="*/ 2390544 w 2560093"/>
                  <a:gd name="connsiteY3" fmla="*/ 3536689 h 5900737"/>
                  <a:gd name="connsiteX4" fmla="*/ 2390544 w 2560093"/>
                  <a:gd name="connsiteY4" fmla="*/ 5577377 h 5900737"/>
                  <a:gd name="connsiteX5" fmla="*/ 2067355 w 2560093"/>
                  <a:gd name="connsiteY5" fmla="*/ 5900737 h 5900737"/>
                  <a:gd name="connsiteX6" fmla="*/ 1744165 w 2560093"/>
                  <a:gd name="connsiteY6" fmla="*/ 5577377 h 5900737"/>
                  <a:gd name="connsiteX7" fmla="*/ 1744165 w 2560093"/>
                  <a:gd name="connsiteY7" fmla="*/ 3537108 h 5900737"/>
                  <a:gd name="connsiteX8" fmla="*/ 1574198 w 2560093"/>
                  <a:gd name="connsiteY8" fmla="*/ 3165160 h 5900737"/>
                  <a:gd name="connsiteX9" fmla="*/ 1574198 w 2560093"/>
                  <a:gd name="connsiteY9" fmla="*/ 2646611 h 5900737"/>
                  <a:gd name="connsiteX10" fmla="*/ 1274871 w 2560093"/>
                  <a:gd name="connsiteY10" fmla="*/ 2711953 h 5900737"/>
                  <a:gd name="connsiteX11" fmla="*/ 147057 w 2560093"/>
                  <a:gd name="connsiteY11" fmla="*/ 2185865 h 5900737"/>
                  <a:gd name="connsiteX12" fmla="*/ 23977 w 2560093"/>
                  <a:gd name="connsiteY12" fmla="*/ 1847426 h 5900737"/>
                  <a:gd name="connsiteX13" fmla="*/ 362237 w 2560093"/>
                  <a:gd name="connsiteY13" fmla="*/ 1724281 h 5900737"/>
                  <a:gd name="connsiteX14" fmla="*/ 1258963 w 2560093"/>
                  <a:gd name="connsiteY14" fmla="*/ 2142722 h 5900737"/>
                  <a:gd name="connsiteX15" fmla="*/ 1629458 w 2560093"/>
                  <a:gd name="connsiteY15" fmla="*/ 1347725 h 5900737"/>
                  <a:gd name="connsiteX16" fmla="*/ 1662531 w 2560093"/>
                  <a:gd name="connsiteY16" fmla="*/ 1296205 h 5900737"/>
                  <a:gd name="connsiteX17" fmla="*/ 2067355 w 2560093"/>
                  <a:gd name="connsiteY17" fmla="*/ 1084262 h 5900737"/>
                  <a:gd name="connsiteX18" fmla="*/ 2067384 w 2560093"/>
                  <a:gd name="connsiteY18" fmla="*/ 0 h 5900737"/>
                  <a:gd name="connsiteX19" fmla="*/ 2560093 w 2560093"/>
                  <a:gd name="connsiteY19" fmla="*/ 493128 h 5900737"/>
                  <a:gd name="connsiteX20" fmla="*/ 2067384 w 2560093"/>
                  <a:gd name="connsiteY20" fmla="*/ 985838 h 5900737"/>
                  <a:gd name="connsiteX21" fmla="*/ 1574255 w 2560093"/>
                  <a:gd name="connsiteY21" fmla="*/ 492710 h 5900737"/>
                  <a:gd name="connsiteX22" fmla="*/ 2067384 w 2560093"/>
                  <a:gd name="connsiteY22" fmla="*/ 0 h 590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0093" h="5900737">
                    <a:moveTo>
                      <a:pt x="2067355" y="1084262"/>
                    </a:moveTo>
                    <a:cubicBezTo>
                      <a:pt x="2339470" y="1084262"/>
                      <a:pt x="2560093" y="1305002"/>
                      <a:pt x="2560093" y="1577261"/>
                    </a:cubicBezTo>
                    <a:cubicBezTo>
                      <a:pt x="2560093" y="1577261"/>
                      <a:pt x="2560093" y="1577261"/>
                      <a:pt x="2560093" y="3165160"/>
                    </a:cubicBezTo>
                    <a:cubicBezTo>
                      <a:pt x="2560093" y="3313856"/>
                      <a:pt x="2493948" y="3446634"/>
                      <a:pt x="2390544" y="3536689"/>
                    </a:cubicBezTo>
                    <a:cubicBezTo>
                      <a:pt x="2390544" y="3536689"/>
                      <a:pt x="2390544" y="3536689"/>
                      <a:pt x="2390544" y="5577377"/>
                    </a:cubicBezTo>
                    <a:cubicBezTo>
                      <a:pt x="2390544" y="5755393"/>
                      <a:pt x="2244858" y="5900737"/>
                      <a:pt x="2067355" y="5900737"/>
                    </a:cubicBezTo>
                    <a:cubicBezTo>
                      <a:pt x="1889433" y="5900737"/>
                      <a:pt x="1744165" y="5755393"/>
                      <a:pt x="1744165" y="5577377"/>
                    </a:cubicBezTo>
                    <a:cubicBezTo>
                      <a:pt x="1744165" y="5577377"/>
                      <a:pt x="1744165" y="5577377"/>
                      <a:pt x="1744165" y="3537108"/>
                    </a:cubicBezTo>
                    <a:cubicBezTo>
                      <a:pt x="1640343" y="3446634"/>
                      <a:pt x="1574198" y="3313856"/>
                      <a:pt x="1574198" y="3165160"/>
                    </a:cubicBezTo>
                    <a:cubicBezTo>
                      <a:pt x="1574198" y="3165160"/>
                      <a:pt x="1574198" y="3165160"/>
                      <a:pt x="1574198" y="2646611"/>
                    </a:cubicBezTo>
                    <a:cubicBezTo>
                      <a:pt x="1501773" y="2730383"/>
                      <a:pt x="1379949" y="2761379"/>
                      <a:pt x="1274871" y="2711953"/>
                    </a:cubicBezTo>
                    <a:cubicBezTo>
                      <a:pt x="1274871" y="2711953"/>
                      <a:pt x="1274871" y="2711953"/>
                      <a:pt x="147057" y="2185865"/>
                    </a:cubicBezTo>
                    <a:cubicBezTo>
                      <a:pt x="19372" y="2126387"/>
                      <a:pt x="-35470" y="1974759"/>
                      <a:pt x="23977" y="1847426"/>
                    </a:cubicBezTo>
                    <a:cubicBezTo>
                      <a:pt x="83005" y="1720092"/>
                      <a:pt x="234971" y="1664803"/>
                      <a:pt x="362237" y="1724281"/>
                    </a:cubicBezTo>
                    <a:cubicBezTo>
                      <a:pt x="362237" y="1724281"/>
                      <a:pt x="362237" y="1724281"/>
                      <a:pt x="1258963" y="2142722"/>
                    </a:cubicBezTo>
                    <a:cubicBezTo>
                      <a:pt x="1258963" y="2142722"/>
                      <a:pt x="1258963" y="2142722"/>
                      <a:pt x="1629458" y="1347725"/>
                    </a:cubicBezTo>
                    <a:cubicBezTo>
                      <a:pt x="1638668" y="1328877"/>
                      <a:pt x="1649972" y="1312122"/>
                      <a:pt x="1662531" y="1296205"/>
                    </a:cubicBezTo>
                    <a:cubicBezTo>
                      <a:pt x="1751282" y="1168453"/>
                      <a:pt x="1899481" y="1084262"/>
                      <a:pt x="2067355" y="1084262"/>
                    </a:cubicBezTo>
                    <a:close/>
                    <a:moveTo>
                      <a:pt x="2067384" y="0"/>
                    </a:moveTo>
                    <a:cubicBezTo>
                      <a:pt x="2339483" y="0"/>
                      <a:pt x="2560093" y="220610"/>
                      <a:pt x="2560093" y="493128"/>
                    </a:cubicBezTo>
                    <a:cubicBezTo>
                      <a:pt x="2560093" y="765228"/>
                      <a:pt x="2339483" y="985838"/>
                      <a:pt x="2067384" y="985838"/>
                    </a:cubicBezTo>
                    <a:cubicBezTo>
                      <a:pt x="1795284" y="985838"/>
                      <a:pt x="1574255" y="765228"/>
                      <a:pt x="1574255" y="492710"/>
                    </a:cubicBezTo>
                    <a:cubicBezTo>
                      <a:pt x="1574255" y="220610"/>
                      <a:pt x="1794865" y="0"/>
                      <a:pt x="2067384"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effectLst/>
                </a:endParaRPr>
              </a:p>
            </p:txBody>
          </p:sp>
          <p:grpSp>
            <p:nvGrpSpPr>
              <p:cNvPr id="422" name="グループ化 421"/>
              <p:cNvGrpSpPr>
                <a:grpSpLocks noChangeAspect="1"/>
              </p:cNvGrpSpPr>
              <p:nvPr/>
            </p:nvGrpSpPr>
            <p:grpSpPr>
              <a:xfrm>
                <a:off x="8354981" y="2212764"/>
                <a:ext cx="209167" cy="164500"/>
                <a:chOff x="4306888" y="831850"/>
                <a:chExt cx="1992313" cy="1566863"/>
              </a:xfrm>
            </p:grpSpPr>
            <p:sp>
              <p:nvSpPr>
                <p:cNvPr id="423" name="Freeform 348"/>
                <p:cNvSpPr>
                  <a:spLocks noChangeAspect="1"/>
                </p:cNvSpPr>
                <p:nvPr/>
              </p:nvSpPr>
              <p:spPr bwMode="auto">
                <a:xfrm>
                  <a:off x="4306888" y="831850"/>
                  <a:ext cx="1992313" cy="1566863"/>
                </a:xfrm>
                <a:custGeom>
                  <a:avLst/>
                  <a:gdLst>
                    <a:gd name="T0" fmla="*/ 0 w 4759"/>
                    <a:gd name="T1" fmla="*/ 1641 h 3740"/>
                    <a:gd name="T2" fmla="*/ 2907 w 4759"/>
                    <a:gd name="T3" fmla="*/ 3233 h 3740"/>
                    <a:gd name="T4" fmla="*/ 3574 w 4759"/>
                    <a:gd name="T5" fmla="*/ 3720 h 3740"/>
                    <a:gd name="T6" fmla="*/ 3644 w 4759"/>
                    <a:gd name="T7" fmla="*/ 3740 h 3740"/>
                    <a:gd name="T8" fmla="*/ 3704 w 4759"/>
                    <a:gd name="T9" fmla="*/ 3710 h 3740"/>
                    <a:gd name="T10" fmla="*/ 3744 w 4759"/>
                    <a:gd name="T11" fmla="*/ 3591 h 3740"/>
                    <a:gd name="T12" fmla="*/ 3564 w 4759"/>
                    <a:gd name="T13" fmla="*/ 3063 h 3740"/>
                    <a:gd name="T14" fmla="*/ 4759 w 4759"/>
                    <a:gd name="T15" fmla="*/ 1641 h 3740"/>
                    <a:gd name="T16" fmla="*/ 2379 w 4759"/>
                    <a:gd name="T17" fmla="*/ 0 h 3740"/>
                    <a:gd name="T18" fmla="*/ 0 w 4759"/>
                    <a:gd name="T19" fmla="*/ 1641 h 3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59" h="3740">
                      <a:moveTo>
                        <a:pt x="0" y="1641"/>
                      </a:moveTo>
                      <a:cubicBezTo>
                        <a:pt x="0" y="2666"/>
                        <a:pt x="1374" y="3481"/>
                        <a:pt x="2907" y="3233"/>
                      </a:cubicBezTo>
                      <a:cubicBezTo>
                        <a:pt x="3574" y="3720"/>
                        <a:pt x="3574" y="3720"/>
                        <a:pt x="3574" y="3720"/>
                      </a:cubicBezTo>
                      <a:cubicBezTo>
                        <a:pt x="3594" y="3730"/>
                        <a:pt x="3614" y="3740"/>
                        <a:pt x="3644" y="3740"/>
                      </a:cubicBezTo>
                      <a:cubicBezTo>
                        <a:pt x="3664" y="3740"/>
                        <a:pt x="3684" y="3730"/>
                        <a:pt x="3704" y="3710"/>
                      </a:cubicBezTo>
                      <a:cubicBezTo>
                        <a:pt x="3744" y="3690"/>
                        <a:pt x="3763" y="3631"/>
                        <a:pt x="3744" y="3591"/>
                      </a:cubicBezTo>
                      <a:cubicBezTo>
                        <a:pt x="3564" y="3063"/>
                        <a:pt x="3564" y="3063"/>
                        <a:pt x="3564" y="3063"/>
                      </a:cubicBezTo>
                      <a:cubicBezTo>
                        <a:pt x="4301" y="2775"/>
                        <a:pt x="4759" y="2238"/>
                        <a:pt x="4759" y="1641"/>
                      </a:cubicBezTo>
                      <a:cubicBezTo>
                        <a:pt x="4759" y="736"/>
                        <a:pt x="3694" y="0"/>
                        <a:pt x="2379" y="0"/>
                      </a:cubicBezTo>
                      <a:cubicBezTo>
                        <a:pt x="1065" y="0"/>
                        <a:pt x="0" y="736"/>
                        <a:pt x="0" y="164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effectLst/>
                  </a:endParaRPr>
                </a:p>
              </p:txBody>
            </p:sp>
            <p:sp>
              <p:nvSpPr>
                <p:cNvPr id="424" name="フリーフォーム 423"/>
                <p:cNvSpPr>
                  <a:spLocks noChangeAspect="1"/>
                </p:cNvSpPr>
                <p:nvPr/>
              </p:nvSpPr>
              <p:spPr bwMode="auto">
                <a:xfrm>
                  <a:off x="4391026" y="922338"/>
                  <a:ext cx="1808163" cy="1296988"/>
                </a:xfrm>
                <a:custGeom>
                  <a:avLst/>
                  <a:gdLst>
                    <a:gd name="connsiteX0" fmla="*/ 1340644 w 1808163"/>
                    <a:gd name="connsiteY0" fmla="*/ 477837 h 1296988"/>
                    <a:gd name="connsiteX1" fmla="*/ 1227137 w 1808163"/>
                    <a:gd name="connsiteY1" fmla="*/ 592137 h 1296988"/>
                    <a:gd name="connsiteX2" fmla="*/ 1340644 w 1808163"/>
                    <a:gd name="connsiteY2" fmla="*/ 706437 h 1296988"/>
                    <a:gd name="connsiteX3" fmla="*/ 1454151 w 1808163"/>
                    <a:gd name="connsiteY3" fmla="*/ 592137 h 1296988"/>
                    <a:gd name="connsiteX4" fmla="*/ 1340644 w 1808163"/>
                    <a:gd name="connsiteY4" fmla="*/ 477837 h 1296988"/>
                    <a:gd name="connsiteX5" fmla="*/ 904291 w 1808163"/>
                    <a:gd name="connsiteY5" fmla="*/ 477837 h 1296988"/>
                    <a:gd name="connsiteX6" fmla="*/ 790575 w 1808163"/>
                    <a:gd name="connsiteY6" fmla="*/ 592137 h 1296988"/>
                    <a:gd name="connsiteX7" fmla="*/ 904291 w 1808163"/>
                    <a:gd name="connsiteY7" fmla="*/ 706437 h 1296988"/>
                    <a:gd name="connsiteX8" fmla="*/ 1017588 w 1808163"/>
                    <a:gd name="connsiteY8" fmla="*/ 592137 h 1296988"/>
                    <a:gd name="connsiteX9" fmla="*/ 904291 w 1808163"/>
                    <a:gd name="connsiteY9" fmla="*/ 477837 h 1296988"/>
                    <a:gd name="connsiteX10" fmla="*/ 468312 w 1808163"/>
                    <a:gd name="connsiteY10" fmla="*/ 477837 h 1296988"/>
                    <a:gd name="connsiteX11" fmla="*/ 354012 w 1808163"/>
                    <a:gd name="connsiteY11" fmla="*/ 592137 h 1296988"/>
                    <a:gd name="connsiteX12" fmla="*/ 468312 w 1808163"/>
                    <a:gd name="connsiteY12" fmla="*/ 706437 h 1296988"/>
                    <a:gd name="connsiteX13" fmla="*/ 582612 w 1808163"/>
                    <a:gd name="connsiteY13" fmla="*/ 592137 h 1296988"/>
                    <a:gd name="connsiteX14" fmla="*/ 468312 w 1808163"/>
                    <a:gd name="connsiteY14" fmla="*/ 477837 h 1296988"/>
                    <a:gd name="connsiteX15" fmla="*/ 904082 w 1808163"/>
                    <a:gd name="connsiteY15" fmla="*/ 0 h 1296988"/>
                    <a:gd name="connsiteX16" fmla="*/ 1808163 w 1808163"/>
                    <a:gd name="connsiteY16" fmla="*/ 592322 h 1296988"/>
                    <a:gd name="connsiteX17" fmla="*/ 1325149 w 1808163"/>
                    <a:gd name="connsiteY17" fmla="*/ 1113381 h 1296988"/>
                    <a:gd name="connsiteX18" fmla="*/ 1295850 w 1808163"/>
                    <a:gd name="connsiteY18" fmla="*/ 1172068 h 1296988"/>
                    <a:gd name="connsiteX19" fmla="*/ 1341892 w 1808163"/>
                    <a:gd name="connsiteY19" fmla="*/ 1296988 h 1296988"/>
                    <a:gd name="connsiteX20" fmla="*/ 1162749 w 1808163"/>
                    <a:gd name="connsiteY20" fmla="*/ 1172068 h 1296988"/>
                    <a:gd name="connsiteX21" fmla="*/ 1129265 w 1808163"/>
                    <a:gd name="connsiteY21" fmla="*/ 1163684 h 1296988"/>
                    <a:gd name="connsiteX22" fmla="*/ 0 w 1808163"/>
                    <a:gd name="connsiteY22" fmla="*/ 592322 h 1296988"/>
                    <a:gd name="connsiteX23" fmla="*/ 904082 w 1808163"/>
                    <a:gd name="connsiteY23" fmla="*/ 0 h 129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8163" h="1296988">
                      <a:moveTo>
                        <a:pt x="1340644" y="477837"/>
                      </a:moveTo>
                      <a:cubicBezTo>
                        <a:pt x="1277956" y="477837"/>
                        <a:pt x="1227137" y="529011"/>
                        <a:pt x="1227137" y="592137"/>
                      </a:cubicBezTo>
                      <a:cubicBezTo>
                        <a:pt x="1227137" y="655263"/>
                        <a:pt x="1277956" y="706437"/>
                        <a:pt x="1340644" y="706437"/>
                      </a:cubicBezTo>
                      <a:cubicBezTo>
                        <a:pt x="1403332" y="706437"/>
                        <a:pt x="1454151" y="655263"/>
                        <a:pt x="1454151" y="592137"/>
                      </a:cubicBezTo>
                      <a:cubicBezTo>
                        <a:pt x="1454151" y="529011"/>
                        <a:pt x="1403332" y="477837"/>
                        <a:pt x="1340644" y="477837"/>
                      </a:cubicBezTo>
                      <a:close/>
                      <a:moveTo>
                        <a:pt x="904291" y="477837"/>
                      </a:moveTo>
                      <a:cubicBezTo>
                        <a:pt x="841162" y="477837"/>
                        <a:pt x="790575" y="529104"/>
                        <a:pt x="790575" y="592137"/>
                      </a:cubicBezTo>
                      <a:cubicBezTo>
                        <a:pt x="790575" y="655170"/>
                        <a:pt x="841162" y="706437"/>
                        <a:pt x="904291" y="706437"/>
                      </a:cubicBezTo>
                      <a:cubicBezTo>
                        <a:pt x="966583" y="706437"/>
                        <a:pt x="1017588" y="655170"/>
                        <a:pt x="1017588" y="592137"/>
                      </a:cubicBezTo>
                      <a:cubicBezTo>
                        <a:pt x="1017588" y="529104"/>
                        <a:pt x="966583" y="477837"/>
                        <a:pt x="904291" y="477837"/>
                      </a:cubicBezTo>
                      <a:close/>
                      <a:moveTo>
                        <a:pt x="468312" y="477837"/>
                      </a:moveTo>
                      <a:cubicBezTo>
                        <a:pt x="405186" y="477837"/>
                        <a:pt x="354012" y="529011"/>
                        <a:pt x="354012" y="592137"/>
                      </a:cubicBezTo>
                      <a:cubicBezTo>
                        <a:pt x="354012" y="655263"/>
                        <a:pt x="405186" y="706437"/>
                        <a:pt x="468312" y="706437"/>
                      </a:cubicBezTo>
                      <a:cubicBezTo>
                        <a:pt x="531438" y="706437"/>
                        <a:pt x="582612" y="655263"/>
                        <a:pt x="582612" y="592137"/>
                      </a:cubicBezTo>
                      <a:cubicBezTo>
                        <a:pt x="582612" y="529011"/>
                        <a:pt x="531438" y="477837"/>
                        <a:pt x="468312" y="477837"/>
                      </a:cubicBezTo>
                      <a:close/>
                      <a:moveTo>
                        <a:pt x="904082" y="0"/>
                      </a:moveTo>
                      <a:cubicBezTo>
                        <a:pt x="1400071" y="0"/>
                        <a:pt x="1808163" y="267027"/>
                        <a:pt x="1808163" y="592322"/>
                      </a:cubicBezTo>
                      <a:cubicBezTo>
                        <a:pt x="1808163" y="809046"/>
                        <a:pt x="1625254" y="1009421"/>
                        <a:pt x="1325149" y="1113381"/>
                      </a:cubicBezTo>
                      <a:cubicBezTo>
                        <a:pt x="1300036" y="1122184"/>
                        <a:pt x="1287479" y="1146916"/>
                        <a:pt x="1295850" y="1172068"/>
                      </a:cubicBezTo>
                      <a:cubicBezTo>
                        <a:pt x="1341892" y="1296988"/>
                        <a:pt x="1341892" y="1296988"/>
                        <a:pt x="1341892" y="1296988"/>
                      </a:cubicBezTo>
                      <a:cubicBezTo>
                        <a:pt x="1162749" y="1172068"/>
                        <a:pt x="1162749" y="1172068"/>
                        <a:pt x="1162749" y="1172068"/>
                      </a:cubicBezTo>
                      <a:cubicBezTo>
                        <a:pt x="1154378" y="1163684"/>
                        <a:pt x="1141822" y="1159492"/>
                        <a:pt x="1129265" y="1163684"/>
                      </a:cubicBezTo>
                      <a:cubicBezTo>
                        <a:pt x="533659" y="1263872"/>
                        <a:pt x="0" y="967501"/>
                        <a:pt x="0" y="592322"/>
                      </a:cubicBezTo>
                      <a:cubicBezTo>
                        <a:pt x="0" y="267027"/>
                        <a:pt x="404326" y="0"/>
                        <a:pt x="9040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ja-JP" altLang="en-US">
                    <a:effectLst/>
                  </a:endParaRPr>
                </a:p>
              </p:txBody>
            </p:sp>
          </p:grpSp>
        </p:grpSp>
        <p:sp>
          <p:nvSpPr>
            <p:cNvPr id="427" name="テキスト ボックス 426"/>
            <p:cNvSpPr txBox="1"/>
            <p:nvPr/>
          </p:nvSpPr>
          <p:spPr>
            <a:xfrm>
              <a:off x="4677392" y="4261594"/>
              <a:ext cx="1024640" cy="253916"/>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Constructor</a:t>
              </a:r>
              <a:endParaRPr kumimoji="1" lang="ja-JP" altLang="en-US" sz="1050" b="1" dirty="0">
                <a:solidFill>
                  <a:srgbClr val="002B62"/>
                </a:solidFill>
                <a:effectLst>
                  <a:glow rad="101600">
                    <a:schemeClr val="bg1"/>
                  </a:glow>
                </a:effectLst>
              </a:endParaRPr>
            </a:p>
          </p:txBody>
        </p:sp>
        <p:sp>
          <p:nvSpPr>
            <p:cNvPr id="428" name="テキスト ボックス 427"/>
            <p:cNvSpPr txBox="1"/>
            <p:nvPr/>
          </p:nvSpPr>
          <p:spPr>
            <a:xfrm>
              <a:off x="5870132" y="4251579"/>
              <a:ext cx="821059" cy="253916"/>
            </a:xfrm>
            <a:prstGeom prst="rect">
              <a:avLst/>
            </a:prstGeom>
            <a:noFill/>
          </p:spPr>
          <p:txBody>
            <a:bodyPr wrap="none" rtlCol="0">
              <a:spAutoFit/>
            </a:bodyPr>
            <a:lstStyle/>
            <a:p>
              <a:pPr algn="ctr"/>
              <a:r>
                <a:rPr lang="en-US" altLang="ja-JP" sz="1050" b="1" dirty="0" smtClean="0">
                  <a:solidFill>
                    <a:srgbClr val="002B62"/>
                  </a:solidFill>
                  <a:effectLst>
                    <a:glow rad="101600">
                      <a:schemeClr val="bg1"/>
                    </a:glow>
                  </a:effectLst>
                </a:rPr>
                <a:t>Operator</a:t>
              </a:r>
              <a:endParaRPr kumimoji="1" lang="ja-JP" altLang="en-US" sz="1050" b="1" dirty="0">
                <a:solidFill>
                  <a:srgbClr val="002B62"/>
                </a:solidFill>
                <a:effectLst>
                  <a:glow rad="101600">
                    <a:schemeClr val="bg1"/>
                  </a:glow>
                </a:effectLst>
              </a:endParaRPr>
            </a:p>
          </p:txBody>
        </p:sp>
      </p:grpSp>
      <p:pic>
        <p:nvPicPr>
          <p:cNvPr id="152" name="図 15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5755" y="5477933"/>
            <a:ext cx="480000" cy="144000"/>
          </a:xfrm>
          <a:prstGeom prst="rect">
            <a:avLst/>
          </a:prstGeom>
          <a:effectLst>
            <a:glow rad="12700">
              <a:schemeClr val="bg1"/>
            </a:glow>
          </a:effectLst>
        </p:spPr>
      </p:pic>
      <p:pic>
        <p:nvPicPr>
          <p:cNvPr id="153" name="図 152"/>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7060" y="5698696"/>
            <a:ext cx="417390" cy="144000"/>
          </a:xfrm>
          <a:prstGeom prst="rect">
            <a:avLst/>
          </a:prstGeom>
          <a:effectLst>
            <a:glow rad="12700">
              <a:schemeClr val="bg1"/>
            </a:glow>
          </a:effectLst>
        </p:spPr>
      </p:pic>
      <p:pic>
        <p:nvPicPr>
          <p:cNvPr id="154" name="図 15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51306" y="5477933"/>
            <a:ext cx="480000" cy="144000"/>
          </a:xfrm>
          <a:prstGeom prst="rect">
            <a:avLst/>
          </a:prstGeom>
          <a:effectLst>
            <a:glow rad="12700">
              <a:schemeClr val="bg1"/>
            </a:glow>
          </a:effectLst>
        </p:spPr>
      </p:pic>
      <p:pic>
        <p:nvPicPr>
          <p:cNvPr id="155" name="図 154"/>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82611" y="5698696"/>
            <a:ext cx="417390" cy="144000"/>
          </a:xfrm>
          <a:prstGeom prst="rect">
            <a:avLst/>
          </a:prstGeom>
          <a:effectLst>
            <a:glow rad="12700">
              <a:schemeClr val="bg1"/>
            </a:glow>
          </a:effectLst>
        </p:spPr>
      </p:pic>
      <p:sp>
        <p:nvSpPr>
          <p:cNvPr id="156" name="正方形/長方形 155"/>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en-US" altLang="ja-JP" sz="2800" b="1" dirty="0" smtClean="0">
                <a:solidFill>
                  <a:srgbClr val="173E70"/>
                </a:solidFill>
                <a:effectLst>
                  <a:glow rad="63500">
                    <a:schemeClr val="bg1"/>
                  </a:glow>
                </a:effectLst>
                <a:latin typeface="+mn-ea"/>
              </a:rPr>
              <a:t>Ref.</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1503206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smtClean="0"/>
              <a:t>Reference 6) Setting Samples</a:t>
            </a:r>
            <a:endParaRPr kumimoji="1" lang="ja-JP" altLang="en-US" sz="3600" b="1" dirty="0"/>
          </a:p>
        </p:txBody>
      </p:sp>
      <p:sp>
        <p:nvSpPr>
          <p:cNvPr id="3" name="正方形/長方形 2"/>
          <p:cNvSpPr/>
          <p:nvPr/>
        </p:nvSpPr>
        <p:spPr bwMode="auto">
          <a:xfrm>
            <a:off x="11208710" y="116600"/>
            <a:ext cx="864000" cy="432000"/>
          </a:xfrm>
          <a:prstGeom prst="rect">
            <a:avLst/>
          </a:prstGeom>
          <a:noFill/>
          <a:ln w="38100">
            <a:solidFill>
              <a:srgbClr val="0A3468"/>
            </a:solidFill>
          </a:ln>
          <a:effectLst>
            <a:glow rad="25400">
              <a:schemeClr val="bg1"/>
            </a:glow>
          </a:effectLst>
          <a:extLst/>
        </p:spPr>
        <p:txBody>
          <a:bodyPr rot="0" spcFirstLastPara="0" vertOverflow="overflow" horzOverflow="overflow" vert="horz" wrap="none" lIns="0" tIns="90000" rIns="0" bIns="0" numCol="1" spcCol="0" rtlCol="0" fromWordArt="0" anchor="ctr" anchorCtr="0" forceAA="0" compatLnSpc="1">
            <a:prstTxWarp prst="textNoShape">
              <a:avLst/>
            </a:prstTxWarp>
            <a:noAutofit/>
          </a:bodyPr>
          <a:lstStyle/>
          <a:p>
            <a:pPr algn="ctr"/>
            <a:r>
              <a:rPr lang="ja-JP" altLang="en-US" sz="2800" b="1" dirty="0">
                <a:solidFill>
                  <a:srgbClr val="173E70"/>
                </a:solidFill>
                <a:effectLst>
                  <a:glow rad="63500">
                    <a:schemeClr val="bg1"/>
                  </a:glow>
                </a:effectLst>
                <a:latin typeface="+mn-ea"/>
              </a:rPr>
              <a:t>参考</a:t>
            </a:r>
            <a:endParaRPr kumimoji="1" lang="ja-JP" altLang="en-US" sz="2800" b="1" dirty="0" smtClean="0">
              <a:solidFill>
                <a:srgbClr val="173E70"/>
              </a:solidFill>
              <a:effectLst>
                <a:glow rad="63500">
                  <a:schemeClr val="bg1"/>
                </a:glow>
              </a:effectLst>
              <a:latin typeface="+mn-ea"/>
            </a:endParaRPr>
          </a:p>
        </p:txBody>
      </p:sp>
    </p:spTree>
    <p:extLst>
      <p:ext uri="{BB962C8B-B14F-4D97-AF65-F5344CB8AC3E}">
        <p14:creationId xmlns:p14="http://schemas.microsoft.com/office/powerpoint/2010/main" val="973227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183" y="2943018"/>
            <a:ext cx="11787716" cy="590349"/>
          </a:xfrm>
        </p:spPr>
        <p:txBody>
          <a:bodyPr/>
          <a:lstStyle/>
          <a:p>
            <a:r>
              <a:rPr lang="en-US" altLang="ja-JP" sz="3600" b="1" dirty="0"/>
              <a:t>How to proceed with </a:t>
            </a:r>
            <a:r>
              <a:rPr lang="en-US" altLang="ja-JP" sz="3600" b="1" dirty="0" smtClean="0"/>
              <a:t>“Offensive Automation”</a:t>
            </a:r>
            <a:endParaRPr kumimoji="1" lang="ja-JP" altLang="en-US" sz="3600" b="1" dirty="0"/>
          </a:p>
        </p:txBody>
      </p:sp>
    </p:spTree>
    <p:extLst>
      <p:ext uri="{BB962C8B-B14F-4D97-AF65-F5344CB8AC3E}">
        <p14:creationId xmlns:p14="http://schemas.microsoft.com/office/powerpoint/2010/main" val="3808164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p:cNvSpPr>
            <a:spLocks noGrp="1"/>
          </p:cNvSpPr>
          <p:nvPr>
            <p:ph type="title"/>
          </p:nvPr>
        </p:nvSpPr>
        <p:spPr/>
        <p:txBody>
          <a:bodyPr>
            <a:normAutofit/>
          </a:bodyPr>
          <a:lstStyle/>
          <a:p>
            <a:r>
              <a:rPr lang="en-US" altLang="ja-JP" dirty="0"/>
              <a:t>Exastro IT Automation</a:t>
            </a:r>
            <a:r>
              <a:rPr lang="ja-JP" altLang="en-US" dirty="0" smtClean="0"/>
              <a:t>：</a:t>
            </a:r>
            <a:r>
              <a:rPr lang="en-US" altLang="ja-JP" dirty="0" smtClean="0"/>
              <a:t>The thought behind Setting Samples.</a:t>
            </a:r>
            <a:endParaRPr kumimoji="1" lang="ja-JP" altLang="en-US" dirty="0"/>
          </a:p>
        </p:txBody>
      </p:sp>
      <p:sp>
        <p:nvSpPr>
          <p:cNvPr id="259" name="角丸四角形 258"/>
          <p:cNvSpPr/>
          <p:nvPr/>
        </p:nvSpPr>
        <p:spPr bwMode="auto">
          <a:xfrm>
            <a:off x="225804" y="3492463"/>
            <a:ext cx="8240163" cy="2997555"/>
          </a:xfrm>
          <a:prstGeom prst="roundRect">
            <a:avLst>
              <a:gd name="adj" fmla="val 7336"/>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8100000" scaled="1"/>
            <a:tileRect/>
          </a:gradFill>
          <a:ln>
            <a:noFill/>
          </a:ln>
          <a:effectLst>
            <a:outerShdw blurRad="50800" dist="38100" dir="5400000" algn="t" rotWithShape="0">
              <a:schemeClr val="bg1">
                <a:lumMod val="95000"/>
                <a:alpha val="40000"/>
              </a:schemeClr>
            </a:outerShdw>
          </a:effectLst>
          <a:extLst/>
        </p:spPr>
        <p:txBody>
          <a:bodyPr rot="0" spcFirstLastPara="0" vertOverflow="overflow" horzOverflow="overflow" vert="horz" wrap="none" lIns="121920" tIns="624000" rIns="121920" bIns="60960" numCol="1" spcCol="0" rtlCol="0" fromWordArt="0" anchor="t" anchorCtr="0" forceAA="0" compatLnSpc="1">
            <a:prstTxWarp prst="textNoShape">
              <a:avLst/>
            </a:prstTxWarp>
            <a:noAutofit/>
          </a:bodyPr>
          <a:lstStyle/>
          <a:p>
            <a:endParaRPr lang="ja-JP" altLang="en-US" sz="1867" b="1" dirty="0">
              <a:solidFill>
                <a:schemeClr val="accent6"/>
              </a:solidFill>
              <a:latin typeface="+mj-ea"/>
              <a:ea typeface="+mj-ea"/>
            </a:endParaRPr>
          </a:p>
        </p:txBody>
      </p:sp>
      <p:sp>
        <p:nvSpPr>
          <p:cNvPr id="260" name="角丸四角形 259"/>
          <p:cNvSpPr/>
          <p:nvPr/>
        </p:nvSpPr>
        <p:spPr bwMode="auto">
          <a:xfrm>
            <a:off x="329856" y="3629298"/>
            <a:ext cx="3360000" cy="2723885"/>
          </a:xfrm>
          <a:prstGeom prst="roundRect">
            <a:avLst>
              <a:gd name="adj" fmla="val 4824"/>
            </a:avLst>
          </a:prstGeom>
          <a:gradFill flip="none" rotWithShape="1">
            <a:gsLst>
              <a:gs pos="0">
                <a:schemeClr val="accent6">
                  <a:lumMod val="90000"/>
                  <a:lumOff val="10000"/>
                </a:schemeClr>
              </a:gs>
              <a:gs pos="100000">
                <a:schemeClr val="accent6">
                  <a:lumMod val="90000"/>
                  <a:lumOff val="10000"/>
                </a:schemeClr>
              </a:gs>
              <a:gs pos="49000">
                <a:schemeClr val="accent6">
                  <a:lumMod val="60000"/>
                  <a:lumOff val="40000"/>
                </a:schemeClr>
              </a:gs>
            </a:gsLst>
            <a:lin ang="16200000" scaled="1"/>
            <a:tileRect/>
          </a:gradFill>
          <a:ln>
            <a:noFill/>
          </a:ln>
          <a:effectLst/>
          <a:extLst/>
        </p:spPr>
        <p:txBody>
          <a:bodyPr rot="0" spcFirstLastPara="0" vertOverflow="overflow" horzOverflow="overflow" vert="horz" wrap="square" lIns="0" tIns="192000" rIns="0" bIns="48000" numCol="1" spcCol="0" rtlCol="0" fromWordArt="0" anchor="ctr" anchorCtr="0" forceAA="0" compatLnSpc="1">
            <a:prstTxWarp prst="textNoShape">
              <a:avLst/>
            </a:prstTxWarp>
            <a:noAutofit/>
          </a:bodyPr>
          <a:lstStyle/>
          <a:p>
            <a:pPr algn="ctr"/>
            <a:r>
              <a:rPr lang="en-US" altLang="ja-JP" sz="2400" b="1" dirty="0">
                <a:solidFill>
                  <a:schemeClr val="bg1"/>
                </a:solidFill>
                <a:latin typeface="+mj-ea"/>
                <a:ea typeface="+mj-ea"/>
              </a:rPr>
              <a:t>Exastro pursues ease </a:t>
            </a:r>
            <a:r>
              <a:rPr lang="en-US" altLang="ja-JP" sz="2400" b="1" dirty="0" smtClean="0">
                <a:solidFill>
                  <a:schemeClr val="bg1"/>
                </a:solidFill>
                <a:latin typeface="+mj-ea"/>
                <a:ea typeface="+mj-ea"/>
              </a:rPr>
              <a:t>of use </a:t>
            </a:r>
            <a:r>
              <a:rPr lang="en-US" altLang="ja-JP" sz="2400" b="1" dirty="0">
                <a:solidFill>
                  <a:schemeClr val="bg1"/>
                </a:solidFill>
                <a:latin typeface="+mj-ea"/>
                <a:ea typeface="+mj-ea"/>
              </a:rPr>
              <a:t>as an execution base for system templates</a:t>
            </a:r>
            <a:endParaRPr lang="en-US" altLang="ja-JP" sz="1467" b="1" dirty="0">
              <a:solidFill>
                <a:schemeClr val="bg1"/>
              </a:solidFill>
              <a:latin typeface="+mj-ea"/>
              <a:ea typeface="+mj-ea"/>
            </a:endParaRPr>
          </a:p>
        </p:txBody>
      </p:sp>
      <p:sp>
        <p:nvSpPr>
          <p:cNvPr id="261" name="角丸四角形 260"/>
          <p:cNvSpPr/>
          <p:nvPr/>
        </p:nvSpPr>
        <p:spPr bwMode="auto">
          <a:xfrm>
            <a:off x="239351" y="1484731"/>
            <a:ext cx="8240163" cy="1773156"/>
          </a:xfrm>
          <a:prstGeom prst="roundRect">
            <a:avLst>
              <a:gd name="adj" fmla="val 11396"/>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8100000" scaled="1"/>
            <a:tileRect/>
          </a:gradFill>
          <a:ln>
            <a:noFill/>
          </a:ln>
          <a:effectLst>
            <a:outerShdw blurRad="50800" dist="38100" dir="5400000" algn="t" rotWithShape="0">
              <a:schemeClr val="bg1">
                <a:lumMod val="95000"/>
                <a:alpha val="40000"/>
              </a:schemeClr>
            </a:outerShdw>
          </a:effectLst>
          <a:extLst/>
        </p:spPr>
        <p:txBody>
          <a:bodyPr rot="0" spcFirstLastPara="0" vertOverflow="overflow" horzOverflow="overflow" vert="horz" wrap="none" lIns="121920" tIns="624000" rIns="121920" bIns="60960" numCol="1" spcCol="0" rtlCol="0" fromWordArt="0" anchor="t" anchorCtr="0" forceAA="0" compatLnSpc="1">
            <a:prstTxWarp prst="textNoShape">
              <a:avLst/>
            </a:prstTxWarp>
            <a:noAutofit/>
          </a:bodyPr>
          <a:lstStyle/>
          <a:p>
            <a:endParaRPr lang="ja-JP" altLang="en-US" sz="1867" b="1" dirty="0">
              <a:solidFill>
                <a:schemeClr val="accent6"/>
              </a:solidFill>
              <a:latin typeface="+mj-ea"/>
              <a:ea typeface="+mj-ea"/>
            </a:endParaRPr>
          </a:p>
        </p:txBody>
      </p:sp>
      <p:grpSp>
        <p:nvGrpSpPr>
          <p:cNvPr id="262" name="グループ化 261"/>
          <p:cNvGrpSpPr/>
          <p:nvPr/>
        </p:nvGrpSpPr>
        <p:grpSpPr>
          <a:xfrm>
            <a:off x="3855006" y="4172312"/>
            <a:ext cx="4466513" cy="2192053"/>
            <a:chOff x="2921188" y="3146140"/>
            <a:chExt cx="3349885" cy="1644040"/>
          </a:xfrm>
        </p:grpSpPr>
        <p:grpSp>
          <p:nvGrpSpPr>
            <p:cNvPr id="263" name="グループ化 262"/>
            <p:cNvGrpSpPr/>
            <p:nvPr/>
          </p:nvGrpSpPr>
          <p:grpSpPr>
            <a:xfrm>
              <a:off x="2921188" y="3146140"/>
              <a:ext cx="3349885" cy="1644040"/>
              <a:chOff x="1619469" y="3146140"/>
              <a:chExt cx="3349885" cy="1644040"/>
            </a:xfrm>
          </p:grpSpPr>
          <p:sp>
            <p:nvSpPr>
              <p:cNvPr id="266" name="平行四辺形 265"/>
              <p:cNvSpPr/>
              <p:nvPr/>
            </p:nvSpPr>
            <p:spPr bwMode="auto">
              <a:xfrm rot="16200000" flipH="1">
                <a:off x="3006587" y="2861682"/>
                <a:ext cx="1392417" cy="2464579"/>
              </a:xfrm>
              <a:prstGeom prst="parallelogram">
                <a:avLst/>
              </a:prstGeom>
              <a:solidFill>
                <a:schemeClr val="bg1"/>
              </a:solidFill>
              <a:ln w="76200">
                <a:solidFill>
                  <a:srgbClr val="002A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267" name="平行四辺形 266"/>
              <p:cNvSpPr/>
              <p:nvPr/>
            </p:nvSpPr>
            <p:spPr bwMode="auto">
              <a:xfrm rot="5400000" flipH="1" flipV="1">
                <a:off x="1346238" y="3669288"/>
                <a:ext cx="1392417" cy="845955"/>
              </a:xfrm>
              <a:prstGeom prst="parallelogram">
                <a:avLst>
                  <a:gd name="adj" fmla="val 41590"/>
                </a:avLst>
              </a:prstGeom>
              <a:gradFill>
                <a:gsLst>
                  <a:gs pos="100000">
                    <a:schemeClr val="bg1">
                      <a:lumMod val="85000"/>
                    </a:schemeClr>
                  </a:gs>
                  <a:gs pos="0">
                    <a:schemeClr val="bg1"/>
                  </a:gs>
                </a:gsLst>
                <a:lin ang="16200000" scaled="1"/>
              </a:gradFill>
              <a:ln w="76200">
                <a:solidFill>
                  <a:srgbClr val="002A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268" name="平行四辺形 267"/>
              <p:cNvSpPr/>
              <p:nvPr/>
            </p:nvSpPr>
            <p:spPr bwMode="auto">
              <a:xfrm rot="10318899" flipV="1">
                <a:off x="1638100" y="3146140"/>
                <a:ext cx="3274881" cy="482201"/>
              </a:xfrm>
              <a:prstGeom prst="parallelogram">
                <a:avLst>
                  <a:gd name="adj" fmla="val 169322"/>
                </a:avLst>
              </a:prstGeom>
              <a:gradFill>
                <a:gsLst>
                  <a:gs pos="100000">
                    <a:schemeClr val="bg1">
                      <a:lumMod val="85000"/>
                    </a:schemeClr>
                  </a:gs>
                  <a:gs pos="0">
                    <a:schemeClr val="bg1"/>
                  </a:gs>
                </a:gsLst>
                <a:lin ang="16200000" scaled="1"/>
              </a:gradFill>
              <a:ln w="76200">
                <a:solidFill>
                  <a:srgbClr val="002A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pic>
            <p:nvPicPr>
              <p:cNvPr id="269" name="図 2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079" y="3604060"/>
                <a:ext cx="2555275" cy="598892"/>
              </a:xfrm>
              <a:prstGeom prst="rect">
                <a:avLst/>
              </a:prstGeom>
              <a:scene3d>
                <a:camera prst="isometricOffAxis1Right">
                  <a:rot lat="900000" lon="20039998" rev="0"/>
                </a:camera>
                <a:lightRig rig="threePt" dir="t"/>
              </a:scene3d>
            </p:spPr>
          </p:pic>
        </p:grpSp>
        <p:pic>
          <p:nvPicPr>
            <p:cNvPr id="264" name="図 26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39288" y="4229803"/>
              <a:ext cx="1312874" cy="393862"/>
            </a:xfrm>
            <a:prstGeom prst="rect">
              <a:avLst/>
            </a:prstGeom>
            <a:effectLst/>
            <a:scene3d>
              <a:camera prst="orthographicFront">
                <a:rot lat="900000" lon="20040000" rev="0"/>
              </a:camera>
              <a:lightRig rig="threePt" dir="t"/>
            </a:scene3d>
          </p:spPr>
        </p:pic>
        <p:pic>
          <p:nvPicPr>
            <p:cNvPr id="265" name="図 26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6326" y="4061124"/>
              <a:ext cx="1193883" cy="411889"/>
            </a:xfrm>
            <a:prstGeom prst="rect">
              <a:avLst/>
            </a:prstGeom>
            <a:effectLst/>
            <a:scene3d>
              <a:camera prst="orthographicFront">
                <a:rot lat="900000" lon="20040000" rev="0"/>
              </a:camera>
              <a:lightRig rig="threePt" dir="t"/>
            </a:scene3d>
          </p:spPr>
        </p:pic>
      </p:grpSp>
      <p:sp>
        <p:nvSpPr>
          <p:cNvPr id="270" name="角丸四角形 269"/>
          <p:cNvSpPr/>
          <p:nvPr/>
        </p:nvSpPr>
        <p:spPr bwMode="auto">
          <a:xfrm>
            <a:off x="8568713" y="1484730"/>
            <a:ext cx="3377121" cy="5005289"/>
          </a:xfrm>
          <a:prstGeom prst="roundRect">
            <a:avLst>
              <a:gd name="adj" fmla="val 4979"/>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8100000" scaled="1"/>
            <a:tileRect/>
          </a:gradFill>
          <a:ln>
            <a:noFill/>
          </a:ln>
          <a:effectLst>
            <a:outerShdw blurRad="50800" dist="38100" dir="5400000" algn="t" rotWithShape="0">
              <a:schemeClr val="bg1">
                <a:lumMod val="95000"/>
                <a:alpha val="40000"/>
              </a:schemeClr>
            </a:outerShdw>
          </a:effectLst>
          <a:extLst/>
        </p:spPr>
        <p:txBody>
          <a:bodyPr rot="0" spcFirstLastPara="0" vertOverflow="overflow" horzOverflow="overflow" vert="horz" wrap="none" lIns="121920" tIns="624000" rIns="121920" bIns="60960" numCol="1" spcCol="0" rtlCol="0" fromWordArt="0" anchor="t" anchorCtr="0" forceAA="0" compatLnSpc="1">
            <a:prstTxWarp prst="textNoShape">
              <a:avLst/>
            </a:prstTxWarp>
            <a:noAutofit/>
          </a:bodyPr>
          <a:lstStyle/>
          <a:p>
            <a:endParaRPr lang="ja-JP" altLang="en-US" sz="1867" b="1" dirty="0">
              <a:solidFill>
                <a:schemeClr val="accent6"/>
              </a:solidFill>
              <a:latin typeface="+mj-ea"/>
              <a:ea typeface="+mj-ea"/>
            </a:endParaRPr>
          </a:p>
        </p:txBody>
      </p:sp>
      <p:sp>
        <p:nvSpPr>
          <p:cNvPr id="271" name="角丸四角形 270"/>
          <p:cNvSpPr/>
          <p:nvPr/>
        </p:nvSpPr>
        <p:spPr bwMode="auto">
          <a:xfrm>
            <a:off x="3803344" y="1604250"/>
            <a:ext cx="4495328" cy="1560408"/>
          </a:xfrm>
          <a:prstGeom prst="roundRect">
            <a:avLst/>
          </a:prstGeom>
          <a:noFill/>
          <a:ln w="38100">
            <a:solidFill>
              <a:srgbClr val="002A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grpSp>
        <p:nvGrpSpPr>
          <p:cNvPr id="272" name="グループ化 271"/>
          <p:cNvGrpSpPr/>
          <p:nvPr/>
        </p:nvGrpSpPr>
        <p:grpSpPr>
          <a:xfrm>
            <a:off x="4973613" y="3684869"/>
            <a:ext cx="2197205" cy="894869"/>
            <a:chOff x="2462535" y="2780559"/>
            <a:chExt cx="1647904" cy="671152"/>
          </a:xfrm>
        </p:grpSpPr>
        <p:sp>
          <p:nvSpPr>
            <p:cNvPr id="273" name="平行四辺形 272"/>
            <p:cNvSpPr/>
            <p:nvPr/>
          </p:nvSpPr>
          <p:spPr bwMode="auto">
            <a:xfrm rot="16200000" flipH="1">
              <a:off x="3012930" y="2469550"/>
              <a:ext cx="651132" cy="1313189"/>
            </a:xfrm>
            <a:prstGeom prst="parallelogram">
              <a:avLst>
                <a:gd name="adj" fmla="val 28191"/>
              </a:avLst>
            </a:prstGeom>
            <a:solidFill>
              <a:schemeClr val="bg1"/>
            </a:solidFill>
            <a:ln w="25400">
              <a:solidFill>
                <a:srgbClr val="002A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274" name="平行四辺形 273"/>
            <p:cNvSpPr/>
            <p:nvPr/>
          </p:nvSpPr>
          <p:spPr bwMode="auto">
            <a:xfrm rot="5400000" flipH="1" flipV="1">
              <a:off x="2286867" y="3068889"/>
              <a:ext cx="558489" cy="207153"/>
            </a:xfrm>
            <a:prstGeom prst="parallelogram">
              <a:avLst>
                <a:gd name="adj" fmla="val 41590"/>
              </a:avLst>
            </a:prstGeom>
            <a:gradFill>
              <a:gsLst>
                <a:gs pos="100000">
                  <a:schemeClr val="bg1">
                    <a:lumMod val="85000"/>
                  </a:schemeClr>
                </a:gs>
                <a:gs pos="0">
                  <a:schemeClr val="bg1"/>
                </a:gs>
              </a:gsLst>
              <a:lin ang="16200000" scaled="1"/>
            </a:gradFill>
            <a:ln w="25400">
              <a:solidFill>
                <a:srgbClr val="002A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275" name="平行四辺形 274"/>
            <p:cNvSpPr/>
            <p:nvPr/>
          </p:nvSpPr>
          <p:spPr bwMode="auto">
            <a:xfrm rot="10318899" flipV="1">
              <a:off x="2464487" y="2780559"/>
              <a:ext cx="1527978" cy="122957"/>
            </a:xfrm>
            <a:prstGeom prst="parallelogram">
              <a:avLst>
                <a:gd name="adj" fmla="val 169322"/>
              </a:avLst>
            </a:prstGeom>
            <a:gradFill>
              <a:gsLst>
                <a:gs pos="100000">
                  <a:schemeClr val="bg1">
                    <a:lumMod val="85000"/>
                  </a:schemeClr>
                </a:gs>
                <a:gs pos="0">
                  <a:schemeClr val="bg1"/>
                </a:gs>
              </a:gsLst>
              <a:lin ang="16200000" scaled="1"/>
            </a:gradFill>
            <a:ln w="25400">
              <a:solidFill>
                <a:srgbClr val="002A62"/>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276" name="テキスト ボックス 275"/>
            <p:cNvSpPr txBox="1"/>
            <p:nvPr/>
          </p:nvSpPr>
          <p:spPr>
            <a:xfrm>
              <a:off x="2577952" y="2881455"/>
              <a:ext cx="1532487" cy="473207"/>
            </a:xfrm>
            <a:prstGeom prst="rect">
              <a:avLst/>
            </a:prstGeom>
            <a:noFill/>
            <a:scene3d>
              <a:camera prst="orthographicFront">
                <a:rot lat="900000" lon="20040000" rev="0"/>
              </a:camera>
              <a:lightRig rig="threePt" dir="t"/>
            </a:scene3d>
          </p:spPr>
          <p:txBody>
            <a:bodyPr wrap="none" rtlCol="0">
              <a:spAutoFit/>
            </a:bodyPr>
            <a:lstStyle/>
            <a:p>
              <a:pPr algn="ctr">
                <a:lnSpc>
                  <a:spcPts val="2133"/>
                </a:lnSpc>
              </a:pPr>
              <a:r>
                <a:rPr lang="en-US" altLang="ja-JP" sz="1600" b="1" dirty="0">
                  <a:solidFill>
                    <a:srgbClr val="002A62"/>
                  </a:solidFill>
                </a:rPr>
                <a:t>System Template</a:t>
              </a:r>
              <a:br>
                <a:rPr lang="en-US" altLang="ja-JP" sz="1600" b="1" dirty="0">
                  <a:solidFill>
                    <a:srgbClr val="002A62"/>
                  </a:solidFill>
                </a:rPr>
              </a:br>
              <a:r>
                <a:rPr lang="en-US" altLang="ja-JP" sz="1600" b="1" dirty="0">
                  <a:solidFill>
                    <a:srgbClr val="002A62"/>
                  </a:solidFill>
                </a:rPr>
                <a:t>(3</a:t>
              </a:r>
              <a:r>
                <a:rPr lang="en-US" altLang="ja-JP" sz="1600" b="1" baseline="30000" dirty="0">
                  <a:solidFill>
                    <a:srgbClr val="002A62"/>
                  </a:solidFill>
                </a:rPr>
                <a:t>rd</a:t>
              </a:r>
              <a:r>
                <a:rPr lang="en-US" altLang="ja-JP" sz="1600" b="1" dirty="0">
                  <a:solidFill>
                    <a:srgbClr val="002A62"/>
                  </a:solidFill>
                </a:rPr>
                <a:t> model)</a:t>
              </a:r>
              <a:endParaRPr lang="ja-JP" altLang="en-US" sz="1600" b="1" dirty="0">
                <a:solidFill>
                  <a:srgbClr val="002A62"/>
                </a:solidFill>
              </a:endParaRPr>
            </a:p>
          </p:txBody>
        </p:sp>
      </p:grpSp>
      <p:sp>
        <p:nvSpPr>
          <p:cNvPr id="277" name="テキスト ボックス 276"/>
          <p:cNvSpPr txBox="1"/>
          <p:nvPr/>
        </p:nvSpPr>
        <p:spPr>
          <a:xfrm>
            <a:off x="4359879" y="1713329"/>
            <a:ext cx="3382259" cy="410433"/>
          </a:xfrm>
          <a:prstGeom prst="rect">
            <a:avLst/>
          </a:prstGeom>
          <a:noFill/>
          <a:effectLst/>
        </p:spPr>
        <p:txBody>
          <a:bodyPr wrap="none" lIns="48000" tIns="0" rIns="48000" bIns="0" rtlCol="0">
            <a:spAutoFit/>
          </a:bodyPr>
          <a:lstStyle/>
          <a:p>
            <a:pPr algn="ctr"/>
            <a:r>
              <a:rPr lang="en-US" altLang="ja-JP" sz="2667" b="1" dirty="0">
                <a:solidFill>
                  <a:srgbClr val="002A62"/>
                </a:solidFill>
              </a:rPr>
              <a:t>System Templates</a:t>
            </a:r>
            <a:endParaRPr lang="ja-JP" altLang="en-US" sz="2667" b="1" dirty="0">
              <a:solidFill>
                <a:srgbClr val="002A62"/>
              </a:solidFill>
            </a:endParaRPr>
          </a:p>
        </p:txBody>
      </p:sp>
      <p:sp>
        <p:nvSpPr>
          <p:cNvPr id="278" name="正方形/長方形 277"/>
          <p:cNvSpPr/>
          <p:nvPr/>
        </p:nvSpPr>
        <p:spPr bwMode="auto">
          <a:xfrm>
            <a:off x="4124204" y="2090721"/>
            <a:ext cx="384000" cy="960000"/>
          </a:xfrm>
          <a:prstGeom prst="rect">
            <a:avLst/>
          </a:prstGeom>
          <a:solidFill>
            <a:schemeClr val="bg1"/>
          </a:solidFill>
          <a:ln w="25400">
            <a:solidFill>
              <a:srgbClr val="002A62"/>
            </a:solidFill>
          </a:ln>
          <a:effectLst/>
          <a:extLst/>
        </p:spPr>
        <p:txBody>
          <a:bodyPr rot="0" spcFirstLastPara="0" vertOverflow="overflow" horzOverflow="overflow" vert="vert270" wrap="square" lIns="121920" tIns="60960" rIns="121920" bIns="60960" numCol="1" spcCol="0" rtlCol="0" fromWordArt="0" anchor="ctr" anchorCtr="0" forceAA="0" compatLnSpc="1">
            <a:prstTxWarp prst="textNoShape">
              <a:avLst/>
            </a:prstTxWarp>
            <a:noAutofit/>
          </a:bodyPr>
          <a:lstStyle/>
          <a:p>
            <a:pPr algn="ctr"/>
            <a:r>
              <a:rPr lang="en-US" altLang="ja-JP" sz="1867" b="1" dirty="0">
                <a:solidFill>
                  <a:srgbClr val="002A62"/>
                </a:solidFill>
                <a:latin typeface="+mj-ea"/>
                <a:ea typeface="+mj-ea"/>
              </a:rPr>
              <a:t>1</a:t>
            </a:r>
            <a:r>
              <a:rPr lang="en-US" altLang="ja-JP" sz="1867" b="1" baseline="30000" dirty="0">
                <a:solidFill>
                  <a:srgbClr val="002A62"/>
                </a:solidFill>
                <a:latin typeface="+mj-ea"/>
                <a:ea typeface="+mj-ea"/>
              </a:rPr>
              <a:t>st</a:t>
            </a:r>
            <a:endParaRPr lang="ja-JP" altLang="en-US" sz="1867" b="1" dirty="0">
              <a:solidFill>
                <a:srgbClr val="002A62"/>
              </a:solidFill>
              <a:latin typeface="+mj-ea"/>
              <a:ea typeface="+mj-ea"/>
            </a:endParaRPr>
          </a:p>
        </p:txBody>
      </p:sp>
      <p:sp>
        <p:nvSpPr>
          <p:cNvPr id="279" name="正方形/長方形 278"/>
          <p:cNvSpPr/>
          <p:nvPr/>
        </p:nvSpPr>
        <p:spPr bwMode="auto">
          <a:xfrm>
            <a:off x="4586207" y="2090721"/>
            <a:ext cx="384000" cy="960000"/>
          </a:xfrm>
          <a:prstGeom prst="rect">
            <a:avLst/>
          </a:prstGeom>
          <a:solidFill>
            <a:schemeClr val="bg1"/>
          </a:solidFill>
          <a:ln w="25400">
            <a:solidFill>
              <a:srgbClr val="002A62"/>
            </a:solidFill>
          </a:ln>
          <a:effectLst/>
          <a:extLst/>
        </p:spPr>
        <p:txBody>
          <a:bodyPr rot="0" spcFirstLastPara="0" vertOverflow="overflow" horzOverflow="overflow" vert="vert270" wrap="square" lIns="121920" tIns="60960" rIns="121920" bIns="60960" numCol="1" spcCol="0" rtlCol="0" fromWordArt="0" anchor="ctr" anchorCtr="0" forceAA="0" compatLnSpc="1">
            <a:prstTxWarp prst="textNoShape">
              <a:avLst/>
            </a:prstTxWarp>
            <a:noAutofit/>
          </a:bodyPr>
          <a:lstStyle/>
          <a:p>
            <a:pPr algn="ctr"/>
            <a:r>
              <a:rPr lang="en-US" altLang="ja-JP" sz="1867" b="1" dirty="0">
                <a:solidFill>
                  <a:srgbClr val="002A62"/>
                </a:solidFill>
                <a:latin typeface="+mj-ea"/>
                <a:ea typeface="+mj-ea"/>
              </a:rPr>
              <a:t>2</a:t>
            </a:r>
            <a:r>
              <a:rPr lang="en-US" altLang="ja-JP" sz="1867" b="1" baseline="30000" dirty="0">
                <a:solidFill>
                  <a:srgbClr val="002A62"/>
                </a:solidFill>
                <a:latin typeface="+mj-ea"/>
                <a:ea typeface="+mj-ea"/>
              </a:rPr>
              <a:t>nd</a:t>
            </a:r>
          </a:p>
        </p:txBody>
      </p:sp>
      <p:sp>
        <p:nvSpPr>
          <p:cNvPr id="280" name="正方形/長方形 279"/>
          <p:cNvSpPr/>
          <p:nvPr/>
        </p:nvSpPr>
        <p:spPr bwMode="auto">
          <a:xfrm>
            <a:off x="5048209" y="2090721"/>
            <a:ext cx="384000" cy="960000"/>
          </a:xfrm>
          <a:prstGeom prst="rect">
            <a:avLst/>
          </a:prstGeom>
          <a:solidFill>
            <a:schemeClr val="bg1"/>
          </a:solidFill>
          <a:ln w="25400">
            <a:solidFill>
              <a:srgbClr val="002A62"/>
            </a:solidFill>
          </a:ln>
          <a:effectLst/>
          <a:extLst/>
        </p:spPr>
        <p:txBody>
          <a:bodyPr rot="0" spcFirstLastPara="0" vertOverflow="overflow" horzOverflow="overflow" vert="vert270" wrap="square" lIns="121920" tIns="60960" rIns="121920" bIns="60960" numCol="1" spcCol="0" rtlCol="0" fromWordArt="0" anchor="ctr" anchorCtr="0" forceAA="0" compatLnSpc="1">
            <a:prstTxWarp prst="textNoShape">
              <a:avLst/>
            </a:prstTxWarp>
            <a:noAutofit/>
          </a:bodyPr>
          <a:lstStyle/>
          <a:p>
            <a:pPr algn="ctr"/>
            <a:r>
              <a:rPr lang="en-US" altLang="ja-JP" sz="1867" b="1" dirty="0">
                <a:solidFill>
                  <a:srgbClr val="002A62"/>
                </a:solidFill>
                <a:latin typeface="+mj-ea"/>
                <a:ea typeface="+mj-ea"/>
              </a:rPr>
              <a:t>3</a:t>
            </a:r>
            <a:r>
              <a:rPr lang="en-US" altLang="ja-JP" sz="1867" b="1" baseline="30000" dirty="0">
                <a:solidFill>
                  <a:srgbClr val="002A62"/>
                </a:solidFill>
                <a:latin typeface="+mj-ea"/>
                <a:ea typeface="+mj-ea"/>
              </a:rPr>
              <a:t>rd</a:t>
            </a:r>
            <a:endParaRPr lang="ja-JP" altLang="en-US" sz="1867" b="1" dirty="0">
              <a:solidFill>
                <a:srgbClr val="002A62"/>
              </a:solidFill>
              <a:latin typeface="+mj-ea"/>
              <a:ea typeface="+mj-ea"/>
            </a:endParaRPr>
          </a:p>
        </p:txBody>
      </p:sp>
      <p:sp>
        <p:nvSpPr>
          <p:cNvPr id="281" name="テキスト ボックス 280"/>
          <p:cNvSpPr txBox="1"/>
          <p:nvPr/>
        </p:nvSpPr>
        <p:spPr>
          <a:xfrm>
            <a:off x="6808261" y="2324500"/>
            <a:ext cx="1107996" cy="461665"/>
          </a:xfrm>
          <a:prstGeom prst="rect">
            <a:avLst/>
          </a:prstGeom>
          <a:noFill/>
        </p:spPr>
        <p:txBody>
          <a:bodyPr wrap="none" rtlCol="0">
            <a:spAutoFit/>
          </a:bodyPr>
          <a:lstStyle/>
          <a:p>
            <a:r>
              <a:rPr lang="ja-JP" altLang="en-US" sz="2400" b="1" dirty="0">
                <a:solidFill>
                  <a:srgbClr val="002A62"/>
                </a:solidFill>
              </a:rPr>
              <a:t>・・・</a:t>
            </a:r>
          </a:p>
        </p:txBody>
      </p:sp>
      <p:sp>
        <p:nvSpPr>
          <p:cNvPr id="282" name="正方形/長方形 281"/>
          <p:cNvSpPr/>
          <p:nvPr/>
        </p:nvSpPr>
        <p:spPr bwMode="auto">
          <a:xfrm>
            <a:off x="5510212" y="2090721"/>
            <a:ext cx="384000" cy="960000"/>
          </a:xfrm>
          <a:prstGeom prst="rect">
            <a:avLst/>
          </a:prstGeom>
          <a:solidFill>
            <a:schemeClr val="bg1"/>
          </a:solidFill>
          <a:ln w="25400">
            <a:solidFill>
              <a:srgbClr val="002A62"/>
            </a:solidFill>
          </a:ln>
          <a:effectLst/>
          <a:extLst/>
        </p:spPr>
        <p:txBody>
          <a:bodyPr rot="0" spcFirstLastPara="0" vertOverflow="overflow" horzOverflow="overflow" vert="vert270" wrap="square" lIns="121920" tIns="60960" rIns="121920" bIns="60960" numCol="1" spcCol="0" rtlCol="0" fromWordArt="0" anchor="ctr" anchorCtr="0" forceAA="0" compatLnSpc="1">
            <a:prstTxWarp prst="textNoShape">
              <a:avLst/>
            </a:prstTxWarp>
            <a:noAutofit/>
          </a:bodyPr>
          <a:lstStyle/>
          <a:p>
            <a:pPr algn="ctr"/>
            <a:r>
              <a:rPr lang="en-US" altLang="ja-JP" sz="1867" b="1" dirty="0">
                <a:solidFill>
                  <a:srgbClr val="002A62"/>
                </a:solidFill>
                <a:latin typeface="+mj-ea"/>
                <a:ea typeface="+mj-ea"/>
              </a:rPr>
              <a:t>4</a:t>
            </a:r>
            <a:r>
              <a:rPr lang="en-US" altLang="ja-JP" sz="1867" b="1" baseline="30000" dirty="0">
                <a:solidFill>
                  <a:srgbClr val="002A62"/>
                </a:solidFill>
                <a:latin typeface="+mj-ea"/>
                <a:ea typeface="+mj-ea"/>
              </a:rPr>
              <a:t>th</a:t>
            </a:r>
            <a:endParaRPr lang="ja-JP" altLang="en-US" sz="1867" b="1" dirty="0">
              <a:solidFill>
                <a:srgbClr val="002A62"/>
              </a:solidFill>
              <a:latin typeface="+mj-ea"/>
              <a:ea typeface="+mj-ea"/>
            </a:endParaRPr>
          </a:p>
        </p:txBody>
      </p:sp>
      <p:sp>
        <p:nvSpPr>
          <p:cNvPr id="283" name="正方形/長方形 282"/>
          <p:cNvSpPr/>
          <p:nvPr/>
        </p:nvSpPr>
        <p:spPr bwMode="auto">
          <a:xfrm>
            <a:off x="5972215" y="2090721"/>
            <a:ext cx="384000" cy="960000"/>
          </a:xfrm>
          <a:prstGeom prst="rect">
            <a:avLst/>
          </a:prstGeom>
          <a:solidFill>
            <a:schemeClr val="bg1"/>
          </a:solidFill>
          <a:ln w="25400">
            <a:solidFill>
              <a:srgbClr val="002A62"/>
            </a:solidFill>
          </a:ln>
          <a:effectLst/>
          <a:extLst/>
        </p:spPr>
        <p:txBody>
          <a:bodyPr rot="0" spcFirstLastPara="0" vertOverflow="overflow" horzOverflow="overflow" vert="vert270" wrap="square" lIns="121920" tIns="60960" rIns="121920" bIns="60960" numCol="1" spcCol="0" rtlCol="0" fromWordArt="0" anchor="ctr" anchorCtr="0" forceAA="0" compatLnSpc="1">
            <a:prstTxWarp prst="textNoShape">
              <a:avLst/>
            </a:prstTxWarp>
            <a:noAutofit/>
          </a:bodyPr>
          <a:lstStyle/>
          <a:p>
            <a:pPr algn="ctr"/>
            <a:r>
              <a:rPr lang="en-US" altLang="ja-JP" sz="1867" b="1" dirty="0">
                <a:solidFill>
                  <a:srgbClr val="002A62"/>
                </a:solidFill>
                <a:latin typeface="+mj-ea"/>
                <a:ea typeface="+mj-ea"/>
              </a:rPr>
              <a:t>5</a:t>
            </a:r>
            <a:r>
              <a:rPr lang="en-US" altLang="ja-JP" sz="1867" b="1" baseline="30000" dirty="0">
                <a:solidFill>
                  <a:srgbClr val="002A62"/>
                </a:solidFill>
                <a:latin typeface="+mj-ea"/>
                <a:ea typeface="+mj-ea"/>
              </a:rPr>
              <a:t>th</a:t>
            </a:r>
            <a:endParaRPr lang="ja-JP" altLang="en-US" sz="1867" b="1" dirty="0">
              <a:solidFill>
                <a:srgbClr val="002A62"/>
              </a:solidFill>
              <a:latin typeface="+mj-ea"/>
              <a:ea typeface="+mj-ea"/>
            </a:endParaRPr>
          </a:p>
        </p:txBody>
      </p:sp>
      <p:sp>
        <p:nvSpPr>
          <p:cNvPr id="284" name="正方形/長方形 283"/>
          <p:cNvSpPr/>
          <p:nvPr/>
        </p:nvSpPr>
        <p:spPr bwMode="auto">
          <a:xfrm>
            <a:off x="6434216" y="2090721"/>
            <a:ext cx="384000" cy="960000"/>
          </a:xfrm>
          <a:prstGeom prst="rect">
            <a:avLst/>
          </a:prstGeom>
          <a:solidFill>
            <a:schemeClr val="bg1"/>
          </a:solidFill>
          <a:ln w="25400">
            <a:solidFill>
              <a:srgbClr val="002A62"/>
            </a:solidFill>
          </a:ln>
          <a:effectLst/>
          <a:extLst/>
        </p:spPr>
        <p:txBody>
          <a:bodyPr rot="0" spcFirstLastPara="0" vertOverflow="overflow" horzOverflow="overflow" vert="vert270" wrap="square" lIns="121920" tIns="60960" rIns="121920" bIns="60960" numCol="1" spcCol="0" rtlCol="0" fromWordArt="0" anchor="ctr" anchorCtr="0" forceAA="0" compatLnSpc="1">
            <a:prstTxWarp prst="textNoShape">
              <a:avLst/>
            </a:prstTxWarp>
            <a:noAutofit/>
          </a:bodyPr>
          <a:lstStyle/>
          <a:p>
            <a:pPr algn="ctr"/>
            <a:r>
              <a:rPr lang="en-US" altLang="ja-JP" sz="1867" b="1" dirty="0">
                <a:solidFill>
                  <a:srgbClr val="002A62"/>
                </a:solidFill>
                <a:latin typeface="+mj-ea"/>
                <a:ea typeface="+mj-ea"/>
              </a:rPr>
              <a:t>6</a:t>
            </a:r>
            <a:r>
              <a:rPr lang="en-US" altLang="ja-JP" sz="1867" b="1" baseline="30000" dirty="0">
                <a:solidFill>
                  <a:srgbClr val="002A62"/>
                </a:solidFill>
                <a:latin typeface="+mj-ea"/>
                <a:ea typeface="+mj-ea"/>
              </a:rPr>
              <a:t>th</a:t>
            </a:r>
            <a:endParaRPr lang="ja-JP" altLang="en-US" sz="1867" b="1" dirty="0">
              <a:solidFill>
                <a:srgbClr val="002A62"/>
              </a:solidFill>
              <a:latin typeface="+mj-ea"/>
              <a:ea typeface="+mj-ea"/>
            </a:endParaRPr>
          </a:p>
        </p:txBody>
      </p:sp>
      <p:sp>
        <p:nvSpPr>
          <p:cNvPr id="285" name="右矢印 42"/>
          <p:cNvSpPr/>
          <p:nvPr/>
        </p:nvSpPr>
        <p:spPr bwMode="auto">
          <a:xfrm rot="3886430">
            <a:off x="5206458" y="2777670"/>
            <a:ext cx="1275500" cy="854467"/>
          </a:xfrm>
          <a:custGeom>
            <a:avLst/>
            <a:gdLst>
              <a:gd name="connsiteX0" fmla="*/ 0 w 1593908"/>
              <a:gd name="connsiteY0" fmla="*/ 268407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7" fmla="*/ 0 w 1593908"/>
              <a:gd name="connsiteY7" fmla="*/ 268407 h 1073629"/>
              <a:gd name="connsiteX0" fmla="*/ 0 w 1593908"/>
              <a:gd name="connsiteY0" fmla="*/ 268407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7" fmla="*/ 0 w 1593908"/>
              <a:gd name="connsiteY7" fmla="*/ 268407 h 1073629"/>
              <a:gd name="connsiteX0" fmla="*/ 0 w 1593908"/>
              <a:gd name="connsiteY0" fmla="*/ 805222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0" fmla="*/ 0 w 1593908"/>
              <a:gd name="connsiteY0" fmla="*/ 805222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0" fmla="*/ 0 w 1593908"/>
              <a:gd name="connsiteY0" fmla="*/ 805222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0" fmla="*/ 0 w 1593908"/>
              <a:gd name="connsiteY0" fmla="*/ 805222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0" fmla="*/ 0 w 1593908"/>
              <a:gd name="connsiteY0" fmla="*/ 805222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0" fmla="*/ 0 w 1593908"/>
              <a:gd name="connsiteY0" fmla="*/ 805222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0" fmla="*/ 0 w 1593908"/>
              <a:gd name="connsiteY0" fmla="*/ 805222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0" fmla="*/ 0 w 1593908"/>
              <a:gd name="connsiteY0" fmla="*/ 805222 h 1073629"/>
              <a:gd name="connsiteX1" fmla="*/ 1057094 w 1593908"/>
              <a:gd name="connsiteY1" fmla="*/ 268407 h 1073629"/>
              <a:gd name="connsiteX2" fmla="*/ 1057094 w 1593908"/>
              <a:gd name="connsiteY2" fmla="*/ 0 h 1073629"/>
              <a:gd name="connsiteX3" fmla="*/ 1593908 w 1593908"/>
              <a:gd name="connsiteY3" fmla="*/ 536815 h 1073629"/>
              <a:gd name="connsiteX4" fmla="*/ 1057094 w 1593908"/>
              <a:gd name="connsiteY4" fmla="*/ 1073629 h 1073629"/>
              <a:gd name="connsiteX5" fmla="*/ 1057094 w 1593908"/>
              <a:gd name="connsiteY5" fmla="*/ 805222 h 1073629"/>
              <a:gd name="connsiteX6" fmla="*/ 0 w 1593908"/>
              <a:gd name="connsiteY6" fmla="*/ 805222 h 1073629"/>
              <a:gd name="connsiteX0" fmla="*/ -1 w 1634802"/>
              <a:gd name="connsiteY0" fmla="*/ 994673 h 1073629"/>
              <a:gd name="connsiteX1" fmla="*/ 1097988 w 1634802"/>
              <a:gd name="connsiteY1" fmla="*/ 268407 h 1073629"/>
              <a:gd name="connsiteX2" fmla="*/ 1097988 w 1634802"/>
              <a:gd name="connsiteY2" fmla="*/ 0 h 1073629"/>
              <a:gd name="connsiteX3" fmla="*/ 1634802 w 1634802"/>
              <a:gd name="connsiteY3" fmla="*/ 536815 h 1073629"/>
              <a:gd name="connsiteX4" fmla="*/ 1097988 w 1634802"/>
              <a:gd name="connsiteY4" fmla="*/ 1073629 h 1073629"/>
              <a:gd name="connsiteX5" fmla="*/ 1097988 w 1634802"/>
              <a:gd name="connsiteY5" fmla="*/ 805222 h 1073629"/>
              <a:gd name="connsiteX6" fmla="*/ -1 w 1634802"/>
              <a:gd name="connsiteY6" fmla="*/ 994673 h 1073629"/>
              <a:gd name="connsiteX0" fmla="*/ -1 w 1670587"/>
              <a:gd name="connsiteY0" fmla="*/ 1160442 h 1160441"/>
              <a:gd name="connsiteX1" fmla="*/ 1133773 w 1670587"/>
              <a:gd name="connsiteY1" fmla="*/ 268407 h 1160441"/>
              <a:gd name="connsiteX2" fmla="*/ 1133773 w 1670587"/>
              <a:gd name="connsiteY2" fmla="*/ 0 h 1160441"/>
              <a:gd name="connsiteX3" fmla="*/ 1670587 w 1670587"/>
              <a:gd name="connsiteY3" fmla="*/ 536815 h 1160441"/>
              <a:gd name="connsiteX4" fmla="*/ 1133773 w 1670587"/>
              <a:gd name="connsiteY4" fmla="*/ 1073629 h 1160441"/>
              <a:gd name="connsiteX5" fmla="*/ 1133773 w 1670587"/>
              <a:gd name="connsiteY5" fmla="*/ 805222 h 1160441"/>
              <a:gd name="connsiteX6" fmla="*/ -1 w 1670587"/>
              <a:gd name="connsiteY6" fmla="*/ 1160442 h 1160441"/>
              <a:gd name="connsiteX0" fmla="*/ 1 w 1670589"/>
              <a:gd name="connsiteY0" fmla="*/ 1160442 h 1160443"/>
              <a:gd name="connsiteX1" fmla="*/ 1133775 w 1670589"/>
              <a:gd name="connsiteY1" fmla="*/ 268407 h 1160443"/>
              <a:gd name="connsiteX2" fmla="*/ 1133775 w 1670589"/>
              <a:gd name="connsiteY2" fmla="*/ 0 h 1160443"/>
              <a:gd name="connsiteX3" fmla="*/ 1670589 w 1670589"/>
              <a:gd name="connsiteY3" fmla="*/ 536815 h 1160443"/>
              <a:gd name="connsiteX4" fmla="*/ 1133775 w 1670589"/>
              <a:gd name="connsiteY4" fmla="*/ 1073629 h 1160443"/>
              <a:gd name="connsiteX5" fmla="*/ 1133775 w 1670589"/>
              <a:gd name="connsiteY5" fmla="*/ 805222 h 1160443"/>
              <a:gd name="connsiteX6" fmla="*/ 1 w 1670589"/>
              <a:gd name="connsiteY6" fmla="*/ 1160442 h 1160443"/>
              <a:gd name="connsiteX0" fmla="*/ -1 w 1670587"/>
              <a:gd name="connsiteY0" fmla="*/ 1160442 h 1160441"/>
              <a:gd name="connsiteX1" fmla="*/ 1133773 w 1670587"/>
              <a:gd name="connsiteY1" fmla="*/ 268407 h 1160441"/>
              <a:gd name="connsiteX2" fmla="*/ 1133773 w 1670587"/>
              <a:gd name="connsiteY2" fmla="*/ 0 h 1160441"/>
              <a:gd name="connsiteX3" fmla="*/ 1670587 w 1670587"/>
              <a:gd name="connsiteY3" fmla="*/ 536815 h 1160441"/>
              <a:gd name="connsiteX4" fmla="*/ 1133773 w 1670587"/>
              <a:gd name="connsiteY4" fmla="*/ 1073629 h 1160441"/>
              <a:gd name="connsiteX5" fmla="*/ 1133773 w 1670587"/>
              <a:gd name="connsiteY5" fmla="*/ 805222 h 1160441"/>
              <a:gd name="connsiteX6" fmla="*/ -1 w 1670587"/>
              <a:gd name="connsiteY6" fmla="*/ 1160442 h 1160441"/>
              <a:gd name="connsiteX0" fmla="*/ 1 w 1670589"/>
              <a:gd name="connsiteY0" fmla="*/ 1160442 h 1160443"/>
              <a:gd name="connsiteX1" fmla="*/ 1133775 w 1670589"/>
              <a:gd name="connsiteY1" fmla="*/ 268407 h 1160443"/>
              <a:gd name="connsiteX2" fmla="*/ 1133775 w 1670589"/>
              <a:gd name="connsiteY2" fmla="*/ 0 h 1160443"/>
              <a:gd name="connsiteX3" fmla="*/ 1670589 w 1670589"/>
              <a:gd name="connsiteY3" fmla="*/ 536815 h 1160443"/>
              <a:gd name="connsiteX4" fmla="*/ 1133775 w 1670589"/>
              <a:gd name="connsiteY4" fmla="*/ 1073629 h 1160443"/>
              <a:gd name="connsiteX5" fmla="*/ 1133775 w 1670589"/>
              <a:gd name="connsiteY5" fmla="*/ 805222 h 1160443"/>
              <a:gd name="connsiteX6" fmla="*/ 1 w 1670589"/>
              <a:gd name="connsiteY6" fmla="*/ 1160442 h 116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589" h="1160443">
                <a:moveTo>
                  <a:pt x="1" y="1160442"/>
                </a:moveTo>
                <a:cubicBezTo>
                  <a:pt x="388075" y="632593"/>
                  <a:pt x="618191" y="306501"/>
                  <a:pt x="1133775" y="268407"/>
                </a:cubicBezTo>
                <a:lnTo>
                  <a:pt x="1133775" y="0"/>
                </a:lnTo>
                <a:lnTo>
                  <a:pt x="1670589" y="536815"/>
                </a:lnTo>
                <a:lnTo>
                  <a:pt x="1133775" y="1073629"/>
                </a:lnTo>
                <a:lnTo>
                  <a:pt x="1133775" y="805222"/>
                </a:lnTo>
                <a:cubicBezTo>
                  <a:pt x="668928" y="689785"/>
                  <a:pt x="602156" y="805165"/>
                  <a:pt x="1" y="1160442"/>
                </a:cubicBezTo>
                <a:close/>
              </a:path>
            </a:pathLst>
          </a:custGeom>
          <a:solidFill>
            <a:srgbClr val="002A62"/>
          </a:solidFill>
          <a:ln w="38100">
            <a:solidFill>
              <a:schemeClr val="bg1"/>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286" name="テキスト ボックス 285"/>
          <p:cNvSpPr txBox="1"/>
          <p:nvPr/>
        </p:nvSpPr>
        <p:spPr>
          <a:xfrm rot="5400000">
            <a:off x="10498826" y="5516834"/>
            <a:ext cx="1107996" cy="461665"/>
          </a:xfrm>
          <a:prstGeom prst="rect">
            <a:avLst/>
          </a:prstGeom>
          <a:noFill/>
        </p:spPr>
        <p:txBody>
          <a:bodyPr wrap="none" rtlCol="0">
            <a:spAutoFit/>
          </a:bodyPr>
          <a:lstStyle/>
          <a:p>
            <a:r>
              <a:rPr lang="ja-JP" altLang="en-US" sz="2400" b="1" dirty="0">
                <a:solidFill>
                  <a:srgbClr val="002A62"/>
                </a:solidFill>
              </a:rPr>
              <a:t>・・・</a:t>
            </a:r>
          </a:p>
        </p:txBody>
      </p:sp>
      <p:grpSp>
        <p:nvGrpSpPr>
          <p:cNvPr id="287" name="グループ化 286"/>
          <p:cNvGrpSpPr>
            <a:grpSpLocks noChangeAspect="1"/>
          </p:cNvGrpSpPr>
          <p:nvPr/>
        </p:nvGrpSpPr>
        <p:grpSpPr bwMode="gray">
          <a:xfrm>
            <a:off x="10244769" y="3042789"/>
            <a:ext cx="1616111" cy="1009493"/>
            <a:chOff x="705644" y="3139632"/>
            <a:chExt cx="1120775" cy="700087"/>
          </a:xfrm>
        </p:grpSpPr>
        <p:sp>
          <p:nvSpPr>
            <p:cNvPr id="288" name="Freeform 80"/>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sp>
          <p:nvSpPr>
            <p:cNvPr id="289" name="Freeform 81"/>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grpSp>
      <p:grpSp>
        <p:nvGrpSpPr>
          <p:cNvPr id="290" name="グループ化 289">
            <a:extLst>
              <a:ext uri="{FF2B5EF4-FFF2-40B4-BE49-F238E27FC236}">
                <a16:creationId xmlns:a16="http://schemas.microsoft.com/office/drawing/2014/main" id="{127EB38B-130A-4949-A1F5-15A866684C4E}"/>
              </a:ext>
            </a:extLst>
          </p:cNvPr>
          <p:cNvGrpSpPr>
            <a:grpSpLocks noChangeAspect="1"/>
          </p:cNvGrpSpPr>
          <p:nvPr/>
        </p:nvGrpSpPr>
        <p:grpSpPr bwMode="gray">
          <a:xfrm>
            <a:off x="10726351" y="2923933"/>
            <a:ext cx="490384" cy="871712"/>
            <a:chOff x="9544050" y="836613"/>
            <a:chExt cx="1077913" cy="1916112"/>
          </a:xfrm>
          <a:effectLst>
            <a:glow rad="25400">
              <a:schemeClr val="bg1"/>
            </a:glow>
          </a:effectLst>
        </p:grpSpPr>
        <p:sp>
          <p:nvSpPr>
            <p:cNvPr id="291" name="Freeform 5">
              <a:extLst>
                <a:ext uri="{FF2B5EF4-FFF2-40B4-BE49-F238E27FC236}">
                  <a16:creationId xmlns:a16="http://schemas.microsoft.com/office/drawing/2014/main" id="{B41DCC4F-4993-464A-9C6B-1609FE5E773B}"/>
                </a:ext>
              </a:extLst>
            </p:cNvPr>
            <p:cNvSpPr>
              <a:spLocks/>
            </p:cNvSpPr>
            <p:nvPr/>
          </p:nvSpPr>
          <p:spPr bwMode="gray">
            <a:xfrm>
              <a:off x="9544050" y="836613"/>
              <a:ext cx="1077913" cy="1916112"/>
            </a:xfrm>
            <a:custGeom>
              <a:avLst/>
              <a:gdLst>
                <a:gd name="T0" fmla="*/ 336 w 336"/>
                <a:gd name="T1" fmla="*/ 576 h 600"/>
                <a:gd name="T2" fmla="*/ 312 w 336"/>
                <a:gd name="T3" fmla="*/ 600 h 600"/>
                <a:gd name="T4" fmla="*/ 24 w 336"/>
                <a:gd name="T5" fmla="*/ 600 h 600"/>
                <a:gd name="T6" fmla="*/ 0 w 336"/>
                <a:gd name="T7" fmla="*/ 576 h 600"/>
                <a:gd name="T8" fmla="*/ 0 w 336"/>
                <a:gd name="T9" fmla="*/ 24 h 600"/>
                <a:gd name="T10" fmla="*/ 24 w 336"/>
                <a:gd name="T11" fmla="*/ 0 h 600"/>
                <a:gd name="T12" fmla="*/ 312 w 336"/>
                <a:gd name="T13" fmla="*/ 0 h 600"/>
                <a:gd name="T14" fmla="*/ 336 w 336"/>
                <a:gd name="T15" fmla="*/ 24 h 600"/>
                <a:gd name="T16" fmla="*/ 336 w 336"/>
                <a:gd name="T17" fmla="*/ 57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600">
                  <a:moveTo>
                    <a:pt x="336" y="576"/>
                  </a:moveTo>
                  <a:cubicBezTo>
                    <a:pt x="336" y="589"/>
                    <a:pt x="325" y="600"/>
                    <a:pt x="312" y="600"/>
                  </a:cubicBezTo>
                  <a:cubicBezTo>
                    <a:pt x="24" y="600"/>
                    <a:pt x="24" y="600"/>
                    <a:pt x="24" y="600"/>
                  </a:cubicBezTo>
                  <a:cubicBezTo>
                    <a:pt x="11" y="600"/>
                    <a:pt x="0" y="589"/>
                    <a:pt x="0" y="576"/>
                  </a:cubicBezTo>
                  <a:cubicBezTo>
                    <a:pt x="0" y="24"/>
                    <a:pt x="0" y="24"/>
                    <a:pt x="0" y="24"/>
                  </a:cubicBezTo>
                  <a:cubicBezTo>
                    <a:pt x="0" y="11"/>
                    <a:pt x="11" y="0"/>
                    <a:pt x="24" y="0"/>
                  </a:cubicBezTo>
                  <a:cubicBezTo>
                    <a:pt x="312" y="0"/>
                    <a:pt x="312" y="0"/>
                    <a:pt x="312" y="0"/>
                  </a:cubicBezTo>
                  <a:cubicBezTo>
                    <a:pt x="325" y="0"/>
                    <a:pt x="336" y="11"/>
                    <a:pt x="336" y="24"/>
                  </a:cubicBezTo>
                  <a:lnTo>
                    <a:pt x="336" y="57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sp>
          <p:nvSpPr>
            <p:cNvPr id="292" name="Rectangle 6">
              <a:extLst>
                <a:ext uri="{FF2B5EF4-FFF2-40B4-BE49-F238E27FC236}">
                  <a16:creationId xmlns:a16="http://schemas.microsoft.com/office/drawing/2014/main" id="{B907DA59-6D17-4101-9EAF-032BCABB323A}"/>
                </a:ext>
              </a:extLst>
            </p:cNvPr>
            <p:cNvSpPr>
              <a:spLocks noChangeArrowheads="1"/>
            </p:cNvSpPr>
            <p:nvPr/>
          </p:nvSpPr>
          <p:spPr bwMode="gray">
            <a:xfrm>
              <a:off x="9621838" y="912813"/>
              <a:ext cx="923925" cy="1763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sp>
          <p:nvSpPr>
            <p:cNvPr id="293" name="フリーフォーム: 図形 262">
              <a:extLst>
                <a:ext uri="{FF2B5EF4-FFF2-40B4-BE49-F238E27FC236}">
                  <a16:creationId xmlns:a16="http://schemas.microsoft.com/office/drawing/2014/main" id="{16010C4E-3993-4AE8-B05E-A008E7B57BE6}"/>
                </a:ext>
              </a:extLst>
            </p:cNvPr>
            <p:cNvSpPr>
              <a:spLocks noChangeArrowheads="1"/>
            </p:cNvSpPr>
            <p:nvPr/>
          </p:nvSpPr>
          <p:spPr bwMode="gray">
            <a:xfrm>
              <a:off x="9659938" y="952500"/>
              <a:ext cx="846138" cy="306387"/>
            </a:xfrm>
            <a:custGeom>
              <a:avLst/>
              <a:gdLst>
                <a:gd name="connsiteX0" fmla="*/ 750887 w 846138"/>
                <a:gd name="connsiteY0" fmla="*/ 209550 h 306387"/>
                <a:gd name="connsiteX1" fmla="*/ 750887 w 846138"/>
                <a:gd name="connsiteY1" fmla="*/ 247650 h 306387"/>
                <a:gd name="connsiteX2" fmla="*/ 788987 w 846138"/>
                <a:gd name="connsiteY2" fmla="*/ 247650 h 306387"/>
                <a:gd name="connsiteX3" fmla="*/ 788987 w 846138"/>
                <a:gd name="connsiteY3" fmla="*/ 209550 h 306387"/>
                <a:gd name="connsiteX4" fmla="*/ 481012 w 846138"/>
                <a:gd name="connsiteY4" fmla="*/ 209550 h 306387"/>
                <a:gd name="connsiteX5" fmla="*/ 481012 w 846138"/>
                <a:gd name="connsiteY5" fmla="*/ 247650 h 306387"/>
                <a:gd name="connsiteX6" fmla="*/ 711200 w 846138"/>
                <a:gd name="connsiteY6" fmla="*/ 247650 h 306387"/>
                <a:gd name="connsiteX7" fmla="*/ 711200 w 846138"/>
                <a:gd name="connsiteY7" fmla="*/ 209550 h 306387"/>
                <a:gd name="connsiteX8" fmla="*/ 750887 w 846138"/>
                <a:gd name="connsiteY8" fmla="*/ 133350 h 306387"/>
                <a:gd name="connsiteX9" fmla="*/ 750887 w 846138"/>
                <a:gd name="connsiteY9" fmla="*/ 171450 h 306387"/>
                <a:gd name="connsiteX10" fmla="*/ 788987 w 846138"/>
                <a:gd name="connsiteY10" fmla="*/ 171450 h 306387"/>
                <a:gd name="connsiteX11" fmla="*/ 788987 w 846138"/>
                <a:gd name="connsiteY11" fmla="*/ 133350 h 306387"/>
                <a:gd name="connsiteX12" fmla="*/ 481012 w 846138"/>
                <a:gd name="connsiteY12" fmla="*/ 133350 h 306387"/>
                <a:gd name="connsiteX13" fmla="*/ 481012 w 846138"/>
                <a:gd name="connsiteY13" fmla="*/ 171450 h 306387"/>
                <a:gd name="connsiteX14" fmla="*/ 711200 w 846138"/>
                <a:gd name="connsiteY14" fmla="*/ 171450 h 306387"/>
                <a:gd name="connsiteX15" fmla="*/ 711200 w 846138"/>
                <a:gd name="connsiteY15" fmla="*/ 133350 h 306387"/>
                <a:gd name="connsiteX16" fmla="*/ 173037 w 846138"/>
                <a:gd name="connsiteY16" fmla="*/ 133350 h 306387"/>
                <a:gd name="connsiteX17" fmla="*/ 173037 w 846138"/>
                <a:gd name="connsiteY17" fmla="*/ 171450 h 306387"/>
                <a:gd name="connsiteX18" fmla="*/ 403225 w 846138"/>
                <a:gd name="connsiteY18" fmla="*/ 171450 h 306387"/>
                <a:gd name="connsiteX19" fmla="*/ 403225 w 846138"/>
                <a:gd name="connsiteY19" fmla="*/ 133350 h 306387"/>
                <a:gd name="connsiteX20" fmla="*/ 750887 w 846138"/>
                <a:gd name="connsiteY20" fmla="*/ 57150 h 306387"/>
                <a:gd name="connsiteX21" fmla="*/ 750887 w 846138"/>
                <a:gd name="connsiteY21" fmla="*/ 95250 h 306387"/>
                <a:gd name="connsiteX22" fmla="*/ 788987 w 846138"/>
                <a:gd name="connsiteY22" fmla="*/ 95250 h 306387"/>
                <a:gd name="connsiteX23" fmla="*/ 788987 w 846138"/>
                <a:gd name="connsiteY23" fmla="*/ 57150 h 306387"/>
                <a:gd name="connsiteX24" fmla="*/ 481012 w 846138"/>
                <a:gd name="connsiteY24" fmla="*/ 57150 h 306387"/>
                <a:gd name="connsiteX25" fmla="*/ 481012 w 846138"/>
                <a:gd name="connsiteY25" fmla="*/ 95250 h 306387"/>
                <a:gd name="connsiteX26" fmla="*/ 711200 w 846138"/>
                <a:gd name="connsiteY26" fmla="*/ 95250 h 306387"/>
                <a:gd name="connsiteX27" fmla="*/ 711200 w 846138"/>
                <a:gd name="connsiteY27" fmla="*/ 57150 h 306387"/>
                <a:gd name="connsiteX28" fmla="*/ 173037 w 846138"/>
                <a:gd name="connsiteY28" fmla="*/ 57150 h 306387"/>
                <a:gd name="connsiteX29" fmla="*/ 173037 w 846138"/>
                <a:gd name="connsiteY29" fmla="*/ 95250 h 306387"/>
                <a:gd name="connsiteX30" fmla="*/ 403225 w 846138"/>
                <a:gd name="connsiteY30" fmla="*/ 95250 h 306387"/>
                <a:gd name="connsiteX31" fmla="*/ 403225 w 846138"/>
                <a:gd name="connsiteY31" fmla="*/ 57150 h 306387"/>
                <a:gd name="connsiteX32" fmla="*/ 76200 w 846138"/>
                <a:gd name="connsiteY32" fmla="*/ 57150 h 306387"/>
                <a:gd name="connsiteX33" fmla="*/ 76200 w 846138"/>
                <a:gd name="connsiteY33" fmla="*/ 95250 h 306387"/>
                <a:gd name="connsiteX34" fmla="*/ 115888 w 846138"/>
                <a:gd name="connsiteY34" fmla="*/ 95250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09550"/>
                  </a:moveTo>
                  <a:lnTo>
                    <a:pt x="750887" y="247650"/>
                  </a:lnTo>
                  <a:lnTo>
                    <a:pt x="788987" y="247650"/>
                  </a:lnTo>
                  <a:lnTo>
                    <a:pt x="788987" y="209550"/>
                  </a:lnTo>
                  <a:close/>
                  <a:moveTo>
                    <a:pt x="481012" y="209550"/>
                  </a:moveTo>
                  <a:lnTo>
                    <a:pt x="481012" y="247650"/>
                  </a:lnTo>
                  <a:lnTo>
                    <a:pt x="711200" y="247650"/>
                  </a:lnTo>
                  <a:lnTo>
                    <a:pt x="711200" y="209550"/>
                  </a:lnTo>
                  <a:close/>
                  <a:moveTo>
                    <a:pt x="750887" y="133350"/>
                  </a:moveTo>
                  <a:lnTo>
                    <a:pt x="750887" y="171450"/>
                  </a:lnTo>
                  <a:lnTo>
                    <a:pt x="788987" y="171450"/>
                  </a:lnTo>
                  <a:lnTo>
                    <a:pt x="788987" y="133350"/>
                  </a:lnTo>
                  <a:close/>
                  <a:moveTo>
                    <a:pt x="481012" y="133350"/>
                  </a:moveTo>
                  <a:lnTo>
                    <a:pt x="481012" y="171450"/>
                  </a:lnTo>
                  <a:lnTo>
                    <a:pt x="711200" y="171450"/>
                  </a:lnTo>
                  <a:lnTo>
                    <a:pt x="711200" y="133350"/>
                  </a:lnTo>
                  <a:close/>
                  <a:moveTo>
                    <a:pt x="173037" y="133350"/>
                  </a:moveTo>
                  <a:lnTo>
                    <a:pt x="173037" y="171450"/>
                  </a:lnTo>
                  <a:lnTo>
                    <a:pt x="403225" y="171450"/>
                  </a:lnTo>
                  <a:lnTo>
                    <a:pt x="403225" y="133350"/>
                  </a:lnTo>
                  <a:close/>
                  <a:moveTo>
                    <a:pt x="750887" y="57150"/>
                  </a:moveTo>
                  <a:lnTo>
                    <a:pt x="750887" y="95250"/>
                  </a:lnTo>
                  <a:lnTo>
                    <a:pt x="788987" y="95250"/>
                  </a:lnTo>
                  <a:lnTo>
                    <a:pt x="788987" y="57150"/>
                  </a:lnTo>
                  <a:close/>
                  <a:moveTo>
                    <a:pt x="481012" y="57150"/>
                  </a:moveTo>
                  <a:lnTo>
                    <a:pt x="481012" y="95250"/>
                  </a:lnTo>
                  <a:lnTo>
                    <a:pt x="711200" y="95250"/>
                  </a:lnTo>
                  <a:lnTo>
                    <a:pt x="711200" y="57150"/>
                  </a:lnTo>
                  <a:close/>
                  <a:moveTo>
                    <a:pt x="173037" y="57150"/>
                  </a:moveTo>
                  <a:lnTo>
                    <a:pt x="173037" y="95250"/>
                  </a:lnTo>
                  <a:lnTo>
                    <a:pt x="403225" y="95250"/>
                  </a:lnTo>
                  <a:lnTo>
                    <a:pt x="403225" y="57150"/>
                  </a:lnTo>
                  <a:close/>
                  <a:moveTo>
                    <a:pt x="76200" y="57150"/>
                  </a:moveTo>
                  <a:lnTo>
                    <a:pt x="76200" y="95250"/>
                  </a:lnTo>
                  <a:lnTo>
                    <a:pt x="115888" y="95250"/>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294" name="フリーフォーム: 図形 263">
              <a:extLst>
                <a:ext uri="{FF2B5EF4-FFF2-40B4-BE49-F238E27FC236}">
                  <a16:creationId xmlns:a16="http://schemas.microsoft.com/office/drawing/2014/main" id="{6D5E0426-40CB-424E-9102-F6C4F298627F}"/>
                </a:ext>
              </a:extLst>
            </p:cNvPr>
            <p:cNvSpPr>
              <a:spLocks noChangeArrowheads="1"/>
            </p:cNvSpPr>
            <p:nvPr/>
          </p:nvSpPr>
          <p:spPr bwMode="gray">
            <a:xfrm>
              <a:off x="9659938" y="1296988"/>
              <a:ext cx="846138" cy="306387"/>
            </a:xfrm>
            <a:custGeom>
              <a:avLst/>
              <a:gdLst>
                <a:gd name="connsiteX0" fmla="*/ 750887 w 846138"/>
                <a:gd name="connsiteY0" fmla="*/ 211137 h 306387"/>
                <a:gd name="connsiteX1" fmla="*/ 750887 w 846138"/>
                <a:gd name="connsiteY1" fmla="*/ 249237 h 306387"/>
                <a:gd name="connsiteX2" fmla="*/ 788987 w 846138"/>
                <a:gd name="connsiteY2" fmla="*/ 249237 h 306387"/>
                <a:gd name="connsiteX3" fmla="*/ 788987 w 846138"/>
                <a:gd name="connsiteY3" fmla="*/ 211137 h 306387"/>
                <a:gd name="connsiteX4" fmla="*/ 481012 w 846138"/>
                <a:gd name="connsiteY4" fmla="*/ 211137 h 306387"/>
                <a:gd name="connsiteX5" fmla="*/ 481012 w 846138"/>
                <a:gd name="connsiteY5" fmla="*/ 249237 h 306387"/>
                <a:gd name="connsiteX6" fmla="*/ 711200 w 846138"/>
                <a:gd name="connsiteY6" fmla="*/ 249237 h 306387"/>
                <a:gd name="connsiteX7" fmla="*/ 711200 w 846138"/>
                <a:gd name="connsiteY7" fmla="*/ 211137 h 306387"/>
                <a:gd name="connsiteX8" fmla="*/ 750887 w 846138"/>
                <a:gd name="connsiteY8" fmla="*/ 133350 h 306387"/>
                <a:gd name="connsiteX9" fmla="*/ 750887 w 846138"/>
                <a:gd name="connsiteY9" fmla="*/ 171450 h 306387"/>
                <a:gd name="connsiteX10" fmla="*/ 788987 w 846138"/>
                <a:gd name="connsiteY10" fmla="*/ 171450 h 306387"/>
                <a:gd name="connsiteX11" fmla="*/ 788987 w 846138"/>
                <a:gd name="connsiteY11" fmla="*/ 133350 h 306387"/>
                <a:gd name="connsiteX12" fmla="*/ 481012 w 846138"/>
                <a:gd name="connsiteY12" fmla="*/ 133350 h 306387"/>
                <a:gd name="connsiteX13" fmla="*/ 481012 w 846138"/>
                <a:gd name="connsiteY13" fmla="*/ 171450 h 306387"/>
                <a:gd name="connsiteX14" fmla="*/ 711200 w 846138"/>
                <a:gd name="connsiteY14" fmla="*/ 171450 h 306387"/>
                <a:gd name="connsiteX15" fmla="*/ 711200 w 846138"/>
                <a:gd name="connsiteY15" fmla="*/ 133350 h 306387"/>
                <a:gd name="connsiteX16" fmla="*/ 173037 w 846138"/>
                <a:gd name="connsiteY16" fmla="*/ 133350 h 306387"/>
                <a:gd name="connsiteX17" fmla="*/ 173037 w 846138"/>
                <a:gd name="connsiteY17" fmla="*/ 171450 h 306387"/>
                <a:gd name="connsiteX18" fmla="*/ 403225 w 846138"/>
                <a:gd name="connsiteY18" fmla="*/ 171450 h 306387"/>
                <a:gd name="connsiteX19" fmla="*/ 403225 w 846138"/>
                <a:gd name="connsiteY19" fmla="*/ 133350 h 306387"/>
                <a:gd name="connsiteX20" fmla="*/ 750887 w 846138"/>
                <a:gd name="connsiteY20" fmla="*/ 57150 h 306387"/>
                <a:gd name="connsiteX21" fmla="*/ 750887 w 846138"/>
                <a:gd name="connsiteY21" fmla="*/ 95250 h 306387"/>
                <a:gd name="connsiteX22" fmla="*/ 788987 w 846138"/>
                <a:gd name="connsiteY22" fmla="*/ 95250 h 306387"/>
                <a:gd name="connsiteX23" fmla="*/ 788987 w 846138"/>
                <a:gd name="connsiteY23" fmla="*/ 57150 h 306387"/>
                <a:gd name="connsiteX24" fmla="*/ 481012 w 846138"/>
                <a:gd name="connsiteY24" fmla="*/ 57150 h 306387"/>
                <a:gd name="connsiteX25" fmla="*/ 481012 w 846138"/>
                <a:gd name="connsiteY25" fmla="*/ 95250 h 306387"/>
                <a:gd name="connsiteX26" fmla="*/ 711200 w 846138"/>
                <a:gd name="connsiteY26" fmla="*/ 95250 h 306387"/>
                <a:gd name="connsiteX27" fmla="*/ 711200 w 846138"/>
                <a:gd name="connsiteY27" fmla="*/ 57150 h 306387"/>
                <a:gd name="connsiteX28" fmla="*/ 173037 w 846138"/>
                <a:gd name="connsiteY28" fmla="*/ 57150 h 306387"/>
                <a:gd name="connsiteX29" fmla="*/ 173037 w 846138"/>
                <a:gd name="connsiteY29" fmla="*/ 95250 h 306387"/>
                <a:gd name="connsiteX30" fmla="*/ 403225 w 846138"/>
                <a:gd name="connsiteY30" fmla="*/ 95250 h 306387"/>
                <a:gd name="connsiteX31" fmla="*/ 403225 w 846138"/>
                <a:gd name="connsiteY31" fmla="*/ 57150 h 306387"/>
                <a:gd name="connsiteX32" fmla="*/ 76200 w 846138"/>
                <a:gd name="connsiteY32" fmla="*/ 57150 h 306387"/>
                <a:gd name="connsiteX33" fmla="*/ 76200 w 846138"/>
                <a:gd name="connsiteY33" fmla="*/ 95250 h 306387"/>
                <a:gd name="connsiteX34" fmla="*/ 115888 w 846138"/>
                <a:gd name="connsiteY34" fmla="*/ 95250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11137"/>
                  </a:moveTo>
                  <a:lnTo>
                    <a:pt x="750887" y="249237"/>
                  </a:lnTo>
                  <a:lnTo>
                    <a:pt x="788987" y="249237"/>
                  </a:lnTo>
                  <a:lnTo>
                    <a:pt x="788987" y="211137"/>
                  </a:lnTo>
                  <a:close/>
                  <a:moveTo>
                    <a:pt x="481012" y="211137"/>
                  </a:moveTo>
                  <a:lnTo>
                    <a:pt x="481012" y="249237"/>
                  </a:lnTo>
                  <a:lnTo>
                    <a:pt x="711200" y="249237"/>
                  </a:lnTo>
                  <a:lnTo>
                    <a:pt x="711200" y="211137"/>
                  </a:lnTo>
                  <a:close/>
                  <a:moveTo>
                    <a:pt x="750887" y="133350"/>
                  </a:moveTo>
                  <a:lnTo>
                    <a:pt x="750887" y="171450"/>
                  </a:lnTo>
                  <a:lnTo>
                    <a:pt x="788987" y="171450"/>
                  </a:lnTo>
                  <a:lnTo>
                    <a:pt x="788987" y="133350"/>
                  </a:lnTo>
                  <a:close/>
                  <a:moveTo>
                    <a:pt x="481012" y="133350"/>
                  </a:moveTo>
                  <a:lnTo>
                    <a:pt x="481012" y="171450"/>
                  </a:lnTo>
                  <a:lnTo>
                    <a:pt x="711200" y="171450"/>
                  </a:lnTo>
                  <a:lnTo>
                    <a:pt x="711200" y="133350"/>
                  </a:lnTo>
                  <a:close/>
                  <a:moveTo>
                    <a:pt x="173037" y="133350"/>
                  </a:moveTo>
                  <a:lnTo>
                    <a:pt x="173037" y="171450"/>
                  </a:lnTo>
                  <a:lnTo>
                    <a:pt x="403225" y="171450"/>
                  </a:lnTo>
                  <a:lnTo>
                    <a:pt x="403225" y="133350"/>
                  </a:lnTo>
                  <a:close/>
                  <a:moveTo>
                    <a:pt x="750887" y="57150"/>
                  </a:moveTo>
                  <a:lnTo>
                    <a:pt x="750887" y="95250"/>
                  </a:lnTo>
                  <a:lnTo>
                    <a:pt x="788987" y="95250"/>
                  </a:lnTo>
                  <a:lnTo>
                    <a:pt x="788987" y="57150"/>
                  </a:lnTo>
                  <a:close/>
                  <a:moveTo>
                    <a:pt x="481012" y="57150"/>
                  </a:moveTo>
                  <a:lnTo>
                    <a:pt x="481012" y="95250"/>
                  </a:lnTo>
                  <a:lnTo>
                    <a:pt x="711200" y="95250"/>
                  </a:lnTo>
                  <a:lnTo>
                    <a:pt x="711200" y="57150"/>
                  </a:lnTo>
                  <a:close/>
                  <a:moveTo>
                    <a:pt x="173037" y="57150"/>
                  </a:moveTo>
                  <a:lnTo>
                    <a:pt x="173037" y="95250"/>
                  </a:lnTo>
                  <a:lnTo>
                    <a:pt x="403225" y="95250"/>
                  </a:lnTo>
                  <a:lnTo>
                    <a:pt x="403225" y="57150"/>
                  </a:lnTo>
                  <a:close/>
                  <a:moveTo>
                    <a:pt x="76200" y="57150"/>
                  </a:moveTo>
                  <a:lnTo>
                    <a:pt x="76200" y="95250"/>
                  </a:lnTo>
                  <a:lnTo>
                    <a:pt x="115888" y="95250"/>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295" name="フリーフォーム: 図形 264">
              <a:extLst>
                <a:ext uri="{FF2B5EF4-FFF2-40B4-BE49-F238E27FC236}">
                  <a16:creationId xmlns:a16="http://schemas.microsoft.com/office/drawing/2014/main" id="{3B645090-A78A-43A3-B20F-7EC7D69F212A}"/>
                </a:ext>
              </a:extLst>
            </p:cNvPr>
            <p:cNvSpPr>
              <a:spLocks noChangeArrowheads="1"/>
            </p:cNvSpPr>
            <p:nvPr/>
          </p:nvSpPr>
          <p:spPr bwMode="gray">
            <a:xfrm>
              <a:off x="9659938" y="1641475"/>
              <a:ext cx="846138" cy="306387"/>
            </a:xfrm>
            <a:custGeom>
              <a:avLst/>
              <a:gdLst>
                <a:gd name="connsiteX0" fmla="*/ 750887 w 846138"/>
                <a:gd name="connsiteY0" fmla="*/ 211138 h 306387"/>
                <a:gd name="connsiteX1" fmla="*/ 750887 w 846138"/>
                <a:gd name="connsiteY1" fmla="*/ 249238 h 306387"/>
                <a:gd name="connsiteX2" fmla="*/ 788987 w 846138"/>
                <a:gd name="connsiteY2" fmla="*/ 249238 h 306387"/>
                <a:gd name="connsiteX3" fmla="*/ 788987 w 846138"/>
                <a:gd name="connsiteY3" fmla="*/ 211138 h 306387"/>
                <a:gd name="connsiteX4" fmla="*/ 481012 w 846138"/>
                <a:gd name="connsiteY4" fmla="*/ 211138 h 306387"/>
                <a:gd name="connsiteX5" fmla="*/ 481012 w 846138"/>
                <a:gd name="connsiteY5" fmla="*/ 249238 h 306387"/>
                <a:gd name="connsiteX6" fmla="*/ 711200 w 846138"/>
                <a:gd name="connsiteY6" fmla="*/ 249238 h 306387"/>
                <a:gd name="connsiteX7" fmla="*/ 711200 w 846138"/>
                <a:gd name="connsiteY7" fmla="*/ 211138 h 306387"/>
                <a:gd name="connsiteX8" fmla="*/ 750887 w 846138"/>
                <a:gd name="connsiteY8" fmla="*/ 133350 h 306387"/>
                <a:gd name="connsiteX9" fmla="*/ 750887 w 846138"/>
                <a:gd name="connsiteY9" fmla="*/ 173037 h 306387"/>
                <a:gd name="connsiteX10" fmla="*/ 788987 w 846138"/>
                <a:gd name="connsiteY10" fmla="*/ 173037 h 306387"/>
                <a:gd name="connsiteX11" fmla="*/ 788987 w 846138"/>
                <a:gd name="connsiteY11" fmla="*/ 133350 h 306387"/>
                <a:gd name="connsiteX12" fmla="*/ 481012 w 846138"/>
                <a:gd name="connsiteY12" fmla="*/ 133350 h 306387"/>
                <a:gd name="connsiteX13" fmla="*/ 481012 w 846138"/>
                <a:gd name="connsiteY13" fmla="*/ 173037 h 306387"/>
                <a:gd name="connsiteX14" fmla="*/ 711200 w 846138"/>
                <a:gd name="connsiteY14" fmla="*/ 173037 h 306387"/>
                <a:gd name="connsiteX15" fmla="*/ 711200 w 846138"/>
                <a:gd name="connsiteY15" fmla="*/ 133350 h 306387"/>
                <a:gd name="connsiteX16" fmla="*/ 173037 w 846138"/>
                <a:gd name="connsiteY16" fmla="*/ 133350 h 306387"/>
                <a:gd name="connsiteX17" fmla="*/ 173037 w 846138"/>
                <a:gd name="connsiteY17" fmla="*/ 173037 h 306387"/>
                <a:gd name="connsiteX18" fmla="*/ 403225 w 846138"/>
                <a:gd name="connsiteY18" fmla="*/ 173037 h 306387"/>
                <a:gd name="connsiteX19" fmla="*/ 403225 w 846138"/>
                <a:gd name="connsiteY19" fmla="*/ 133350 h 306387"/>
                <a:gd name="connsiteX20" fmla="*/ 750887 w 846138"/>
                <a:gd name="connsiteY20" fmla="*/ 57150 h 306387"/>
                <a:gd name="connsiteX21" fmla="*/ 750887 w 846138"/>
                <a:gd name="connsiteY21" fmla="*/ 95250 h 306387"/>
                <a:gd name="connsiteX22" fmla="*/ 788987 w 846138"/>
                <a:gd name="connsiteY22" fmla="*/ 95250 h 306387"/>
                <a:gd name="connsiteX23" fmla="*/ 788987 w 846138"/>
                <a:gd name="connsiteY23" fmla="*/ 57150 h 306387"/>
                <a:gd name="connsiteX24" fmla="*/ 481012 w 846138"/>
                <a:gd name="connsiteY24" fmla="*/ 57150 h 306387"/>
                <a:gd name="connsiteX25" fmla="*/ 481012 w 846138"/>
                <a:gd name="connsiteY25" fmla="*/ 95250 h 306387"/>
                <a:gd name="connsiteX26" fmla="*/ 711200 w 846138"/>
                <a:gd name="connsiteY26" fmla="*/ 95250 h 306387"/>
                <a:gd name="connsiteX27" fmla="*/ 711200 w 846138"/>
                <a:gd name="connsiteY27" fmla="*/ 57150 h 306387"/>
                <a:gd name="connsiteX28" fmla="*/ 173037 w 846138"/>
                <a:gd name="connsiteY28" fmla="*/ 57150 h 306387"/>
                <a:gd name="connsiteX29" fmla="*/ 173037 w 846138"/>
                <a:gd name="connsiteY29" fmla="*/ 95250 h 306387"/>
                <a:gd name="connsiteX30" fmla="*/ 403225 w 846138"/>
                <a:gd name="connsiteY30" fmla="*/ 95250 h 306387"/>
                <a:gd name="connsiteX31" fmla="*/ 403225 w 846138"/>
                <a:gd name="connsiteY31" fmla="*/ 57150 h 306387"/>
                <a:gd name="connsiteX32" fmla="*/ 76200 w 846138"/>
                <a:gd name="connsiteY32" fmla="*/ 57150 h 306387"/>
                <a:gd name="connsiteX33" fmla="*/ 76200 w 846138"/>
                <a:gd name="connsiteY33" fmla="*/ 95250 h 306387"/>
                <a:gd name="connsiteX34" fmla="*/ 115888 w 846138"/>
                <a:gd name="connsiteY34" fmla="*/ 95250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11138"/>
                  </a:moveTo>
                  <a:lnTo>
                    <a:pt x="750887" y="249238"/>
                  </a:lnTo>
                  <a:lnTo>
                    <a:pt x="788987" y="249238"/>
                  </a:lnTo>
                  <a:lnTo>
                    <a:pt x="788987" y="211138"/>
                  </a:lnTo>
                  <a:close/>
                  <a:moveTo>
                    <a:pt x="481012" y="211138"/>
                  </a:moveTo>
                  <a:lnTo>
                    <a:pt x="481012" y="249238"/>
                  </a:lnTo>
                  <a:lnTo>
                    <a:pt x="711200" y="249238"/>
                  </a:lnTo>
                  <a:lnTo>
                    <a:pt x="711200" y="211138"/>
                  </a:lnTo>
                  <a:close/>
                  <a:moveTo>
                    <a:pt x="750887" y="133350"/>
                  </a:moveTo>
                  <a:lnTo>
                    <a:pt x="750887" y="173037"/>
                  </a:lnTo>
                  <a:lnTo>
                    <a:pt x="788987" y="173037"/>
                  </a:lnTo>
                  <a:lnTo>
                    <a:pt x="788987" y="133350"/>
                  </a:lnTo>
                  <a:close/>
                  <a:moveTo>
                    <a:pt x="481012" y="133350"/>
                  </a:moveTo>
                  <a:lnTo>
                    <a:pt x="481012" y="173037"/>
                  </a:lnTo>
                  <a:lnTo>
                    <a:pt x="711200" y="173037"/>
                  </a:lnTo>
                  <a:lnTo>
                    <a:pt x="711200" y="133350"/>
                  </a:lnTo>
                  <a:close/>
                  <a:moveTo>
                    <a:pt x="173037" y="133350"/>
                  </a:moveTo>
                  <a:lnTo>
                    <a:pt x="173037" y="173037"/>
                  </a:lnTo>
                  <a:lnTo>
                    <a:pt x="403225" y="173037"/>
                  </a:lnTo>
                  <a:lnTo>
                    <a:pt x="403225" y="133350"/>
                  </a:lnTo>
                  <a:close/>
                  <a:moveTo>
                    <a:pt x="750887" y="57150"/>
                  </a:moveTo>
                  <a:lnTo>
                    <a:pt x="750887" y="95250"/>
                  </a:lnTo>
                  <a:lnTo>
                    <a:pt x="788987" y="95250"/>
                  </a:lnTo>
                  <a:lnTo>
                    <a:pt x="788987" y="57150"/>
                  </a:lnTo>
                  <a:close/>
                  <a:moveTo>
                    <a:pt x="481012" y="57150"/>
                  </a:moveTo>
                  <a:lnTo>
                    <a:pt x="481012" y="95250"/>
                  </a:lnTo>
                  <a:lnTo>
                    <a:pt x="711200" y="95250"/>
                  </a:lnTo>
                  <a:lnTo>
                    <a:pt x="711200" y="57150"/>
                  </a:lnTo>
                  <a:close/>
                  <a:moveTo>
                    <a:pt x="173037" y="57150"/>
                  </a:moveTo>
                  <a:lnTo>
                    <a:pt x="173037" y="95250"/>
                  </a:lnTo>
                  <a:lnTo>
                    <a:pt x="403225" y="95250"/>
                  </a:lnTo>
                  <a:lnTo>
                    <a:pt x="403225" y="57150"/>
                  </a:lnTo>
                  <a:close/>
                  <a:moveTo>
                    <a:pt x="76200" y="57150"/>
                  </a:moveTo>
                  <a:lnTo>
                    <a:pt x="76200" y="95250"/>
                  </a:lnTo>
                  <a:lnTo>
                    <a:pt x="115888" y="95250"/>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296" name="フリーフォーム: 図形 265">
              <a:extLst>
                <a:ext uri="{FF2B5EF4-FFF2-40B4-BE49-F238E27FC236}">
                  <a16:creationId xmlns:a16="http://schemas.microsoft.com/office/drawing/2014/main" id="{AE6F057B-C46A-4978-AC99-F5A1EACF43F3}"/>
                </a:ext>
              </a:extLst>
            </p:cNvPr>
            <p:cNvSpPr>
              <a:spLocks noChangeArrowheads="1"/>
            </p:cNvSpPr>
            <p:nvPr/>
          </p:nvSpPr>
          <p:spPr bwMode="gray">
            <a:xfrm>
              <a:off x="9659938" y="1985963"/>
              <a:ext cx="846138" cy="306387"/>
            </a:xfrm>
            <a:custGeom>
              <a:avLst/>
              <a:gdLst>
                <a:gd name="connsiteX0" fmla="*/ 750887 w 846138"/>
                <a:gd name="connsiteY0" fmla="*/ 211137 h 306387"/>
                <a:gd name="connsiteX1" fmla="*/ 750887 w 846138"/>
                <a:gd name="connsiteY1" fmla="*/ 249237 h 306387"/>
                <a:gd name="connsiteX2" fmla="*/ 788987 w 846138"/>
                <a:gd name="connsiteY2" fmla="*/ 249237 h 306387"/>
                <a:gd name="connsiteX3" fmla="*/ 788987 w 846138"/>
                <a:gd name="connsiteY3" fmla="*/ 211137 h 306387"/>
                <a:gd name="connsiteX4" fmla="*/ 481012 w 846138"/>
                <a:gd name="connsiteY4" fmla="*/ 211137 h 306387"/>
                <a:gd name="connsiteX5" fmla="*/ 481012 w 846138"/>
                <a:gd name="connsiteY5" fmla="*/ 249237 h 306387"/>
                <a:gd name="connsiteX6" fmla="*/ 711200 w 846138"/>
                <a:gd name="connsiteY6" fmla="*/ 249237 h 306387"/>
                <a:gd name="connsiteX7" fmla="*/ 711200 w 846138"/>
                <a:gd name="connsiteY7" fmla="*/ 211137 h 306387"/>
                <a:gd name="connsiteX8" fmla="*/ 750887 w 846138"/>
                <a:gd name="connsiteY8" fmla="*/ 134937 h 306387"/>
                <a:gd name="connsiteX9" fmla="*/ 750887 w 846138"/>
                <a:gd name="connsiteY9" fmla="*/ 173037 h 306387"/>
                <a:gd name="connsiteX10" fmla="*/ 788987 w 846138"/>
                <a:gd name="connsiteY10" fmla="*/ 173037 h 306387"/>
                <a:gd name="connsiteX11" fmla="*/ 788987 w 846138"/>
                <a:gd name="connsiteY11" fmla="*/ 134937 h 306387"/>
                <a:gd name="connsiteX12" fmla="*/ 481012 w 846138"/>
                <a:gd name="connsiteY12" fmla="*/ 134937 h 306387"/>
                <a:gd name="connsiteX13" fmla="*/ 481012 w 846138"/>
                <a:gd name="connsiteY13" fmla="*/ 173037 h 306387"/>
                <a:gd name="connsiteX14" fmla="*/ 711200 w 846138"/>
                <a:gd name="connsiteY14" fmla="*/ 173037 h 306387"/>
                <a:gd name="connsiteX15" fmla="*/ 711200 w 846138"/>
                <a:gd name="connsiteY15" fmla="*/ 134937 h 306387"/>
                <a:gd name="connsiteX16" fmla="*/ 173037 w 846138"/>
                <a:gd name="connsiteY16" fmla="*/ 134937 h 306387"/>
                <a:gd name="connsiteX17" fmla="*/ 173037 w 846138"/>
                <a:gd name="connsiteY17" fmla="*/ 173037 h 306387"/>
                <a:gd name="connsiteX18" fmla="*/ 403225 w 846138"/>
                <a:gd name="connsiteY18" fmla="*/ 173037 h 306387"/>
                <a:gd name="connsiteX19" fmla="*/ 403225 w 846138"/>
                <a:gd name="connsiteY19" fmla="*/ 134937 h 306387"/>
                <a:gd name="connsiteX20" fmla="*/ 750887 w 846138"/>
                <a:gd name="connsiteY20" fmla="*/ 57150 h 306387"/>
                <a:gd name="connsiteX21" fmla="*/ 750887 w 846138"/>
                <a:gd name="connsiteY21" fmla="*/ 96837 h 306387"/>
                <a:gd name="connsiteX22" fmla="*/ 788987 w 846138"/>
                <a:gd name="connsiteY22" fmla="*/ 96837 h 306387"/>
                <a:gd name="connsiteX23" fmla="*/ 788987 w 846138"/>
                <a:gd name="connsiteY23" fmla="*/ 57150 h 306387"/>
                <a:gd name="connsiteX24" fmla="*/ 481012 w 846138"/>
                <a:gd name="connsiteY24" fmla="*/ 57150 h 306387"/>
                <a:gd name="connsiteX25" fmla="*/ 481012 w 846138"/>
                <a:gd name="connsiteY25" fmla="*/ 96837 h 306387"/>
                <a:gd name="connsiteX26" fmla="*/ 711200 w 846138"/>
                <a:gd name="connsiteY26" fmla="*/ 96837 h 306387"/>
                <a:gd name="connsiteX27" fmla="*/ 711200 w 846138"/>
                <a:gd name="connsiteY27" fmla="*/ 57150 h 306387"/>
                <a:gd name="connsiteX28" fmla="*/ 173037 w 846138"/>
                <a:gd name="connsiteY28" fmla="*/ 57150 h 306387"/>
                <a:gd name="connsiteX29" fmla="*/ 173037 w 846138"/>
                <a:gd name="connsiteY29" fmla="*/ 96837 h 306387"/>
                <a:gd name="connsiteX30" fmla="*/ 403225 w 846138"/>
                <a:gd name="connsiteY30" fmla="*/ 96837 h 306387"/>
                <a:gd name="connsiteX31" fmla="*/ 403225 w 846138"/>
                <a:gd name="connsiteY31" fmla="*/ 57150 h 306387"/>
                <a:gd name="connsiteX32" fmla="*/ 76200 w 846138"/>
                <a:gd name="connsiteY32" fmla="*/ 57150 h 306387"/>
                <a:gd name="connsiteX33" fmla="*/ 76200 w 846138"/>
                <a:gd name="connsiteY33" fmla="*/ 96837 h 306387"/>
                <a:gd name="connsiteX34" fmla="*/ 115888 w 846138"/>
                <a:gd name="connsiteY34" fmla="*/ 96837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11137"/>
                  </a:moveTo>
                  <a:lnTo>
                    <a:pt x="750887" y="249237"/>
                  </a:lnTo>
                  <a:lnTo>
                    <a:pt x="788987" y="249237"/>
                  </a:lnTo>
                  <a:lnTo>
                    <a:pt x="788987" y="211137"/>
                  </a:lnTo>
                  <a:close/>
                  <a:moveTo>
                    <a:pt x="481012" y="211137"/>
                  </a:moveTo>
                  <a:lnTo>
                    <a:pt x="481012" y="249237"/>
                  </a:lnTo>
                  <a:lnTo>
                    <a:pt x="711200" y="249237"/>
                  </a:lnTo>
                  <a:lnTo>
                    <a:pt x="711200" y="211137"/>
                  </a:lnTo>
                  <a:close/>
                  <a:moveTo>
                    <a:pt x="750887" y="134937"/>
                  </a:moveTo>
                  <a:lnTo>
                    <a:pt x="750887" y="173037"/>
                  </a:lnTo>
                  <a:lnTo>
                    <a:pt x="788987" y="173037"/>
                  </a:lnTo>
                  <a:lnTo>
                    <a:pt x="788987" y="134937"/>
                  </a:lnTo>
                  <a:close/>
                  <a:moveTo>
                    <a:pt x="481012" y="134937"/>
                  </a:moveTo>
                  <a:lnTo>
                    <a:pt x="481012" y="173037"/>
                  </a:lnTo>
                  <a:lnTo>
                    <a:pt x="711200" y="173037"/>
                  </a:lnTo>
                  <a:lnTo>
                    <a:pt x="711200" y="134937"/>
                  </a:lnTo>
                  <a:close/>
                  <a:moveTo>
                    <a:pt x="173037" y="134937"/>
                  </a:moveTo>
                  <a:lnTo>
                    <a:pt x="173037" y="173037"/>
                  </a:lnTo>
                  <a:lnTo>
                    <a:pt x="403225" y="173037"/>
                  </a:lnTo>
                  <a:lnTo>
                    <a:pt x="403225" y="134937"/>
                  </a:lnTo>
                  <a:close/>
                  <a:moveTo>
                    <a:pt x="750887" y="57150"/>
                  </a:moveTo>
                  <a:lnTo>
                    <a:pt x="750887" y="96837"/>
                  </a:lnTo>
                  <a:lnTo>
                    <a:pt x="788987" y="96837"/>
                  </a:lnTo>
                  <a:lnTo>
                    <a:pt x="788987" y="57150"/>
                  </a:lnTo>
                  <a:close/>
                  <a:moveTo>
                    <a:pt x="481012" y="57150"/>
                  </a:moveTo>
                  <a:lnTo>
                    <a:pt x="481012" y="96837"/>
                  </a:lnTo>
                  <a:lnTo>
                    <a:pt x="711200" y="96837"/>
                  </a:lnTo>
                  <a:lnTo>
                    <a:pt x="711200" y="57150"/>
                  </a:lnTo>
                  <a:close/>
                  <a:moveTo>
                    <a:pt x="173037" y="57150"/>
                  </a:moveTo>
                  <a:lnTo>
                    <a:pt x="173037" y="96837"/>
                  </a:lnTo>
                  <a:lnTo>
                    <a:pt x="403225" y="96837"/>
                  </a:lnTo>
                  <a:lnTo>
                    <a:pt x="403225" y="57150"/>
                  </a:lnTo>
                  <a:close/>
                  <a:moveTo>
                    <a:pt x="76200" y="57150"/>
                  </a:moveTo>
                  <a:lnTo>
                    <a:pt x="76200" y="96837"/>
                  </a:lnTo>
                  <a:lnTo>
                    <a:pt x="115888" y="96837"/>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297" name="フリーフォーム: 図形 266">
              <a:extLst>
                <a:ext uri="{FF2B5EF4-FFF2-40B4-BE49-F238E27FC236}">
                  <a16:creationId xmlns:a16="http://schemas.microsoft.com/office/drawing/2014/main" id="{973CABFE-88CC-4C78-A453-3204BBD58346}"/>
                </a:ext>
              </a:extLst>
            </p:cNvPr>
            <p:cNvSpPr>
              <a:spLocks noChangeArrowheads="1"/>
            </p:cNvSpPr>
            <p:nvPr/>
          </p:nvSpPr>
          <p:spPr bwMode="gray">
            <a:xfrm>
              <a:off x="9659938" y="2332038"/>
              <a:ext cx="846138" cy="306387"/>
            </a:xfrm>
            <a:custGeom>
              <a:avLst/>
              <a:gdLst>
                <a:gd name="connsiteX0" fmla="*/ 750887 w 846138"/>
                <a:gd name="connsiteY0" fmla="*/ 209550 h 306387"/>
                <a:gd name="connsiteX1" fmla="*/ 750887 w 846138"/>
                <a:gd name="connsiteY1" fmla="*/ 247650 h 306387"/>
                <a:gd name="connsiteX2" fmla="*/ 788987 w 846138"/>
                <a:gd name="connsiteY2" fmla="*/ 247650 h 306387"/>
                <a:gd name="connsiteX3" fmla="*/ 788987 w 846138"/>
                <a:gd name="connsiteY3" fmla="*/ 209550 h 306387"/>
                <a:gd name="connsiteX4" fmla="*/ 481012 w 846138"/>
                <a:gd name="connsiteY4" fmla="*/ 209550 h 306387"/>
                <a:gd name="connsiteX5" fmla="*/ 481012 w 846138"/>
                <a:gd name="connsiteY5" fmla="*/ 247650 h 306387"/>
                <a:gd name="connsiteX6" fmla="*/ 711200 w 846138"/>
                <a:gd name="connsiteY6" fmla="*/ 247650 h 306387"/>
                <a:gd name="connsiteX7" fmla="*/ 711200 w 846138"/>
                <a:gd name="connsiteY7" fmla="*/ 209550 h 306387"/>
                <a:gd name="connsiteX8" fmla="*/ 750887 w 846138"/>
                <a:gd name="connsiteY8" fmla="*/ 133350 h 306387"/>
                <a:gd name="connsiteX9" fmla="*/ 750887 w 846138"/>
                <a:gd name="connsiteY9" fmla="*/ 171450 h 306387"/>
                <a:gd name="connsiteX10" fmla="*/ 788987 w 846138"/>
                <a:gd name="connsiteY10" fmla="*/ 171450 h 306387"/>
                <a:gd name="connsiteX11" fmla="*/ 788987 w 846138"/>
                <a:gd name="connsiteY11" fmla="*/ 133350 h 306387"/>
                <a:gd name="connsiteX12" fmla="*/ 481012 w 846138"/>
                <a:gd name="connsiteY12" fmla="*/ 133350 h 306387"/>
                <a:gd name="connsiteX13" fmla="*/ 481012 w 846138"/>
                <a:gd name="connsiteY13" fmla="*/ 171450 h 306387"/>
                <a:gd name="connsiteX14" fmla="*/ 711200 w 846138"/>
                <a:gd name="connsiteY14" fmla="*/ 171450 h 306387"/>
                <a:gd name="connsiteX15" fmla="*/ 711200 w 846138"/>
                <a:gd name="connsiteY15" fmla="*/ 133350 h 306387"/>
                <a:gd name="connsiteX16" fmla="*/ 173037 w 846138"/>
                <a:gd name="connsiteY16" fmla="*/ 133350 h 306387"/>
                <a:gd name="connsiteX17" fmla="*/ 173037 w 846138"/>
                <a:gd name="connsiteY17" fmla="*/ 171450 h 306387"/>
                <a:gd name="connsiteX18" fmla="*/ 403225 w 846138"/>
                <a:gd name="connsiteY18" fmla="*/ 171450 h 306387"/>
                <a:gd name="connsiteX19" fmla="*/ 403225 w 846138"/>
                <a:gd name="connsiteY19" fmla="*/ 133350 h 306387"/>
                <a:gd name="connsiteX20" fmla="*/ 750887 w 846138"/>
                <a:gd name="connsiteY20" fmla="*/ 57150 h 306387"/>
                <a:gd name="connsiteX21" fmla="*/ 750887 w 846138"/>
                <a:gd name="connsiteY21" fmla="*/ 95250 h 306387"/>
                <a:gd name="connsiteX22" fmla="*/ 788987 w 846138"/>
                <a:gd name="connsiteY22" fmla="*/ 95250 h 306387"/>
                <a:gd name="connsiteX23" fmla="*/ 788987 w 846138"/>
                <a:gd name="connsiteY23" fmla="*/ 57150 h 306387"/>
                <a:gd name="connsiteX24" fmla="*/ 481012 w 846138"/>
                <a:gd name="connsiteY24" fmla="*/ 57150 h 306387"/>
                <a:gd name="connsiteX25" fmla="*/ 481012 w 846138"/>
                <a:gd name="connsiteY25" fmla="*/ 95250 h 306387"/>
                <a:gd name="connsiteX26" fmla="*/ 711200 w 846138"/>
                <a:gd name="connsiteY26" fmla="*/ 95250 h 306387"/>
                <a:gd name="connsiteX27" fmla="*/ 711200 w 846138"/>
                <a:gd name="connsiteY27" fmla="*/ 57150 h 306387"/>
                <a:gd name="connsiteX28" fmla="*/ 173037 w 846138"/>
                <a:gd name="connsiteY28" fmla="*/ 57150 h 306387"/>
                <a:gd name="connsiteX29" fmla="*/ 173037 w 846138"/>
                <a:gd name="connsiteY29" fmla="*/ 95250 h 306387"/>
                <a:gd name="connsiteX30" fmla="*/ 403225 w 846138"/>
                <a:gd name="connsiteY30" fmla="*/ 95250 h 306387"/>
                <a:gd name="connsiteX31" fmla="*/ 403225 w 846138"/>
                <a:gd name="connsiteY31" fmla="*/ 57150 h 306387"/>
                <a:gd name="connsiteX32" fmla="*/ 76200 w 846138"/>
                <a:gd name="connsiteY32" fmla="*/ 57150 h 306387"/>
                <a:gd name="connsiteX33" fmla="*/ 76200 w 846138"/>
                <a:gd name="connsiteY33" fmla="*/ 95250 h 306387"/>
                <a:gd name="connsiteX34" fmla="*/ 115888 w 846138"/>
                <a:gd name="connsiteY34" fmla="*/ 95250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09550"/>
                  </a:moveTo>
                  <a:lnTo>
                    <a:pt x="750887" y="247650"/>
                  </a:lnTo>
                  <a:lnTo>
                    <a:pt x="788987" y="247650"/>
                  </a:lnTo>
                  <a:lnTo>
                    <a:pt x="788987" y="209550"/>
                  </a:lnTo>
                  <a:close/>
                  <a:moveTo>
                    <a:pt x="481012" y="209550"/>
                  </a:moveTo>
                  <a:lnTo>
                    <a:pt x="481012" y="247650"/>
                  </a:lnTo>
                  <a:lnTo>
                    <a:pt x="711200" y="247650"/>
                  </a:lnTo>
                  <a:lnTo>
                    <a:pt x="711200" y="209550"/>
                  </a:lnTo>
                  <a:close/>
                  <a:moveTo>
                    <a:pt x="750887" y="133350"/>
                  </a:moveTo>
                  <a:lnTo>
                    <a:pt x="750887" y="171450"/>
                  </a:lnTo>
                  <a:lnTo>
                    <a:pt x="788987" y="171450"/>
                  </a:lnTo>
                  <a:lnTo>
                    <a:pt x="788987" y="133350"/>
                  </a:lnTo>
                  <a:close/>
                  <a:moveTo>
                    <a:pt x="481012" y="133350"/>
                  </a:moveTo>
                  <a:lnTo>
                    <a:pt x="481012" y="171450"/>
                  </a:lnTo>
                  <a:lnTo>
                    <a:pt x="711200" y="171450"/>
                  </a:lnTo>
                  <a:lnTo>
                    <a:pt x="711200" y="133350"/>
                  </a:lnTo>
                  <a:close/>
                  <a:moveTo>
                    <a:pt x="173037" y="133350"/>
                  </a:moveTo>
                  <a:lnTo>
                    <a:pt x="173037" y="171450"/>
                  </a:lnTo>
                  <a:lnTo>
                    <a:pt x="403225" y="171450"/>
                  </a:lnTo>
                  <a:lnTo>
                    <a:pt x="403225" y="133350"/>
                  </a:lnTo>
                  <a:close/>
                  <a:moveTo>
                    <a:pt x="750887" y="57150"/>
                  </a:moveTo>
                  <a:lnTo>
                    <a:pt x="750887" y="95250"/>
                  </a:lnTo>
                  <a:lnTo>
                    <a:pt x="788987" y="95250"/>
                  </a:lnTo>
                  <a:lnTo>
                    <a:pt x="788987" y="57150"/>
                  </a:lnTo>
                  <a:close/>
                  <a:moveTo>
                    <a:pt x="481012" y="57150"/>
                  </a:moveTo>
                  <a:lnTo>
                    <a:pt x="481012" y="95250"/>
                  </a:lnTo>
                  <a:lnTo>
                    <a:pt x="711200" y="95250"/>
                  </a:lnTo>
                  <a:lnTo>
                    <a:pt x="711200" y="57150"/>
                  </a:lnTo>
                  <a:close/>
                  <a:moveTo>
                    <a:pt x="173037" y="57150"/>
                  </a:moveTo>
                  <a:lnTo>
                    <a:pt x="173037" y="95250"/>
                  </a:lnTo>
                  <a:lnTo>
                    <a:pt x="403225" y="95250"/>
                  </a:lnTo>
                  <a:lnTo>
                    <a:pt x="403225" y="57150"/>
                  </a:lnTo>
                  <a:close/>
                  <a:moveTo>
                    <a:pt x="76200" y="57150"/>
                  </a:moveTo>
                  <a:lnTo>
                    <a:pt x="76200" y="95250"/>
                  </a:lnTo>
                  <a:lnTo>
                    <a:pt x="115888" y="95250"/>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grpSp>
      <p:grpSp>
        <p:nvGrpSpPr>
          <p:cNvPr id="298" name="グループ化 297"/>
          <p:cNvGrpSpPr>
            <a:grpSpLocks noChangeAspect="1"/>
          </p:cNvGrpSpPr>
          <p:nvPr/>
        </p:nvGrpSpPr>
        <p:grpSpPr bwMode="gray">
          <a:xfrm>
            <a:off x="10244769" y="4210397"/>
            <a:ext cx="1616111" cy="1009493"/>
            <a:chOff x="705644" y="3139632"/>
            <a:chExt cx="1120775" cy="700087"/>
          </a:xfrm>
        </p:grpSpPr>
        <p:sp>
          <p:nvSpPr>
            <p:cNvPr id="299" name="Freeform 80"/>
            <p:cNvSpPr>
              <a:spLocks noChangeAspect="1"/>
            </p:cNvSpPr>
            <p:nvPr/>
          </p:nvSpPr>
          <p:spPr bwMode="gray">
            <a:xfrm>
              <a:off x="705644" y="3139632"/>
              <a:ext cx="1120775" cy="700087"/>
            </a:xfrm>
            <a:custGeom>
              <a:avLst/>
              <a:gdLst>
                <a:gd name="T0" fmla="*/ 1172 w 1490"/>
                <a:gd name="T1" fmla="*/ 929 h 929"/>
                <a:gd name="T2" fmla="*/ 301 w 1490"/>
                <a:gd name="T3" fmla="*/ 928 h 929"/>
                <a:gd name="T4" fmla="*/ 0 w 1490"/>
                <a:gd name="T5" fmla="*/ 600 h 929"/>
                <a:gd name="T6" fmla="*/ 245 w 1490"/>
                <a:gd name="T7" fmla="*/ 282 h 929"/>
                <a:gd name="T8" fmla="*/ 571 w 1490"/>
                <a:gd name="T9" fmla="*/ 0 h 929"/>
                <a:gd name="T10" fmla="*/ 837 w 1490"/>
                <a:gd name="T11" fmla="*/ 136 h 929"/>
                <a:gd name="T12" fmla="*/ 1139 w 1490"/>
                <a:gd name="T13" fmla="*/ 262 h 929"/>
                <a:gd name="T14" fmla="*/ 1490 w 1490"/>
                <a:gd name="T15" fmla="*/ 595 h 929"/>
                <a:gd name="T16" fmla="*/ 1172 w 1490"/>
                <a:gd name="T17" fmla="*/ 929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0" h="929">
                  <a:moveTo>
                    <a:pt x="1172" y="929"/>
                  </a:moveTo>
                  <a:cubicBezTo>
                    <a:pt x="301" y="928"/>
                    <a:pt x="301" y="928"/>
                    <a:pt x="301" y="928"/>
                  </a:cubicBezTo>
                  <a:cubicBezTo>
                    <a:pt x="128" y="911"/>
                    <a:pt x="0" y="771"/>
                    <a:pt x="0" y="600"/>
                  </a:cubicBezTo>
                  <a:cubicBezTo>
                    <a:pt x="0" y="450"/>
                    <a:pt x="102" y="320"/>
                    <a:pt x="245" y="282"/>
                  </a:cubicBezTo>
                  <a:cubicBezTo>
                    <a:pt x="268" y="122"/>
                    <a:pt x="407" y="0"/>
                    <a:pt x="571" y="0"/>
                  </a:cubicBezTo>
                  <a:cubicBezTo>
                    <a:pt x="677" y="0"/>
                    <a:pt x="775" y="50"/>
                    <a:pt x="837" y="136"/>
                  </a:cubicBezTo>
                  <a:cubicBezTo>
                    <a:pt x="976" y="106"/>
                    <a:pt x="1087" y="179"/>
                    <a:pt x="1139" y="262"/>
                  </a:cubicBezTo>
                  <a:cubicBezTo>
                    <a:pt x="1334" y="250"/>
                    <a:pt x="1490" y="411"/>
                    <a:pt x="1490" y="595"/>
                  </a:cubicBezTo>
                  <a:cubicBezTo>
                    <a:pt x="1490" y="774"/>
                    <a:pt x="1350" y="921"/>
                    <a:pt x="1172" y="92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sp>
          <p:nvSpPr>
            <p:cNvPr id="300" name="Freeform 81"/>
            <p:cNvSpPr>
              <a:spLocks noChangeAspect="1"/>
            </p:cNvSpPr>
            <p:nvPr/>
          </p:nvSpPr>
          <p:spPr bwMode="gray">
            <a:xfrm>
              <a:off x="754857" y="3188844"/>
              <a:ext cx="1020763" cy="600075"/>
            </a:xfrm>
            <a:custGeom>
              <a:avLst/>
              <a:gdLst>
                <a:gd name="T0" fmla="*/ 242 w 1359"/>
                <a:gd name="T1" fmla="*/ 271 h 797"/>
                <a:gd name="T2" fmla="*/ 2 w 1359"/>
                <a:gd name="T3" fmla="*/ 534 h 797"/>
                <a:gd name="T4" fmla="*/ 239 w 1359"/>
                <a:gd name="T5" fmla="*/ 796 h 797"/>
                <a:gd name="T6" fmla="*/ 1105 w 1359"/>
                <a:gd name="T7" fmla="*/ 797 h 797"/>
                <a:gd name="T8" fmla="*/ 1359 w 1359"/>
                <a:gd name="T9" fmla="*/ 529 h 797"/>
                <a:gd name="T10" fmla="*/ 1038 w 1359"/>
                <a:gd name="T11" fmla="*/ 266 h 797"/>
                <a:gd name="T12" fmla="*/ 743 w 1359"/>
                <a:gd name="T13" fmla="*/ 147 h 797"/>
                <a:gd name="T14" fmla="*/ 506 w 1359"/>
                <a:gd name="T15" fmla="*/ 1 h 797"/>
                <a:gd name="T16" fmla="*/ 242 w 1359"/>
                <a:gd name="T17" fmla="*/ 27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9" h="797">
                  <a:moveTo>
                    <a:pt x="242" y="271"/>
                  </a:moveTo>
                  <a:cubicBezTo>
                    <a:pt x="209" y="271"/>
                    <a:pt x="5" y="315"/>
                    <a:pt x="2" y="534"/>
                  </a:cubicBezTo>
                  <a:cubicBezTo>
                    <a:pt x="0" y="670"/>
                    <a:pt x="104" y="783"/>
                    <a:pt x="239" y="796"/>
                  </a:cubicBezTo>
                  <a:cubicBezTo>
                    <a:pt x="1105" y="797"/>
                    <a:pt x="1105" y="797"/>
                    <a:pt x="1105" y="797"/>
                  </a:cubicBezTo>
                  <a:cubicBezTo>
                    <a:pt x="1247" y="790"/>
                    <a:pt x="1359" y="674"/>
                    <a:pt x="1359" y="529"/>
                  </a:cubicBezTo>
                  <a:cubicBezTo>
                    <a:pt x="1346" y="301"/>
                    <a:pt x="1155" y="246"/>
                    <a:pt x="1038" y="266"/>
                  </a:cubicBezTo>
                  <a:cubicBezTo>
                    <a:pt x="1031" y="245"/>
                    <a:pt x="956" y="70"/>
                    <a:pt x="743" y="147"/>
                  </a:cubicBezTo>
                  <a:cubicBezTo>
                    <a:pt x="687" y="47"/>
                    <a:pt x="597" y="0"/>
                    <a:pt x="506" y="1"/>
                  </a:cubicBezTo>
                  <a:cubicBezTo>
                    <a:pt x="270" y="3"/>
                    <a:pt x="245" y="206"/>
                    <a:pt x="242"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grpSp>
      <p:grpSp>
        <p:nvGrpSpPr>
          <p:cNvPr id="301" name="グループ化 300">
            <a:extLst>
              <a:ext uri="{FF2B5EF4-FFF2-40B4-BE49-F238E27FC236}">
                <a16:creationId xmlns:a16="http://schemas.microsoft.com/office/drawing/2014/main" id="{127EB38B-130A-4949-A1F5-15A866684C4E}"/>
              </a:ext>
            </a:extLst>
          </p:cNvPr>
          <p:cNvGrpSpPr>
            <a:grpSpLocks noChangeAspect="1"/>
          </p:cNvGrpSpPr>
          <p:nvPr/>
        </p:nvGrpSpPr>
        <p:grpSpPr bwMode="gray">
          <a:xfrm>
            <a:off x="10726351" y="4091541"/>
            <a:ext cx="490384" cy="871712"/>
            <a:chOff x="9544050" y="836613"/>
            <a:chExt cx="1077913" cy="1916112"/>
          </a:xfrm>
          <a:effectLst>
            <a:glow rad="25400">
              <a:schemeClr val="bg1"/>
            </a:glow>
          </a:effectLst>
        </p:grpSpPr>
        <p:sp>
          <p:nvSpPr>
            <p:cNvPr id="302" name="Freeform 5">
              <a:extLst>
                <a:ext uri="{FF2B5EF4-FFF2-40B4-BE49-F238E27FC236}">
                  <a16:creationId xmlns:a16="http://schemas.microsoft.com/office/drawing/2014/main" id="{B41DCC4F-4993-464A-9C6B-1609FE5E773B}"/>
                </a:ext>
              </a:extLst>
            </p:cNvPr>
            <p:cNvSpPr>
              <a:spLocks/>
            </p:cNvSpPr>
            <p:nvPr/>
          </p:nvSpPr>
          <p:spPr bwMode="gray">
            <a:xfrm>
              <a:off x="9544050" y="836613"/>
              <a:ext cx="1077913" cy="1916112"/>
            </a:xfrm>
            <a:custGeom>
              <a:avLst/>
              <a:gdLst>
                <a:gd name="T0" fmla="*/ 336 w 336"/>
                <a:gd name="T1" fmla="*/ 576 h 600"/>
                <a:gd name="T2" fmla="*/ 312 w 336"/>
                <a:gd name="T3" fmla="*/ 600 h 600"/>
                <a:gd name="T4" fmla="*/ 24 w 336"/>
                <a:gd name="T5" fmla="*/ 600 h 600"/>
                <a:gd name="T6" fmla="*/ 0 w 336"/>
                <a:gd name="T7" fmla="*/ 576 h 600"/>
                <a:gd name="T8" fmla="*/ 0 w 336"/>
                <a:gd name="T9" fmla="*/ 24 h 600"/>
                <a:gd name="T10" fmla="*/ 24 w 336"/>
                <a:gd name="T11" fmla="*/ 0 h 600"/>
                <a:gd name="T12" fmla="*/ 312 w 336"/>
                <a:gd name="T13" fmla="*/ 0 h 600"/>
                <a:gd name="T14" fmla="*/ 336 w 336"/>
                <a:gd name="T15" fmla="*/ 24 h 600"/>
                <a:gd name="T16" fmla="*/ 336 w 336"/>
                <a:gd name="T17" fmla="*/ 57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600">
                  <a:moveTo>
                    <a:pt x="336" y="576"/>
                  </a:moveTo>
                  <a:cubicBezTo>
                    <a:pt x="336" y="589"/>
                    <a:pt x="325" y="600"/>
                    <a:pt x="312" y="600"/>
                  </a:cubicBezTo>
                  <a:cubicBezTo>
                    <a:pt x="24" y="600"/>
                    <a:pt x="24" y="600"/>
                    <a:pt x="24" y="600"/>
                  </a:cubicBezTo>
                  <a:cubicBezTo>
                    <a:pt x="11" y="600"/>
                    <a:pt x="0" y="589"/>
                    <a:pt x="0" y="576"/>
                  </a:cubicBezTo>
                  <a:cubicBezTo>
                    <a:pt x="0" y="24"/>
                    <a:pt x="0" y="24"/>
                    <a:pt x="0" y="24"/>
                  </a:cubicBezTo>
                  <a:cubicBezTo>
                    <a:pt x="0" y="11"/>
                    <a:pt x="11" y="0"/>
                    <a:pt x="24" y="0"/>
                  </a:cubicBezTo>
                  <a:cubicBezTo>
                    <a:pt x="312" y="0"/>
                    <a:pt x="312" y="0"/>
                    <a:pt x="312" y="0"/>
                  </a:cubicBezTo>
                  <a:cubicBezTo>
                    <a:pt x="325" y="0"/>
                    <a:pt x="336" y="11"/>
                    <a:pt x="336" y="24"/>
                  </a:cubicBezTo>
                  <a:lnTo>
                    <a:pt x="336" y="57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sp>
          <p:nvSpPr>
            <p:cNvPr id="303" name="Rectangle 6">
              <a:extLst>
                <a:ext uri="{FF2B5EF4-FFF2-40B4-BE49-F238E27FC236}">
                  <a16:creationId xmlns:a16="http://schemas.microsoft.com/office/drawing/2014/main" id="{B907DA59-6D17-4101-9EAF-032BCABB323A}"/>
                </a:ext>
              </a:extLst>
            </p:cNvPr>
            <p:cNvSpPr>
              <a:spLocks noChangeArrowheads="1"/>
            </p:cNvSpPr>
            <p:nvPr/>
          </p:nvSpPr>
          <p:spPr bwMode="gray">
            <a:xfrm>
              <a:off x="9621838" y="912813"/>
              <a:ext cx="923925" cy="1763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ja-JP" altLang="en-US" sz="2400"/>
            </a:p>
          </p:txBody>
        </p:sp>
        <p:sp>
          <p:nvSpPr>
            <p:cNvPr id="316" name="フリーフォーム: 図形 262">
              <a:extLst>
                <a:ext uri="{FF2B5EF4-FFF2-40B4-BE49-F238E27FC236}">
                  <a16:creationId xmlns:a16="http://schemas.microsoft.com/office/drawing/2014/main" id="{16010C4E-3993-4AE8-B05E-A008E7B57BE6}"/>
                </a:ext>
              </a:extLst>
            </p:cNvPr>
            <p:cNvSpPr>
              <a:spLocks noChangeArrowheads="1"/>
            </p:cNvSpPr>
            <p:nvPr/>
          </p:nvSpPr>
          <p:spPr bwMode="gray">
            <a:xfrm>
              <a:off x="9659938" y="952500"/>
              <a:ext cx="846138" cy="306387"/>
            </a:xfrm>
            <a:custGeom>
              <a:avLst/>
              <a:gdLst>
                <a:gd name="connsiteX0" fmla="*/ 750887 w 846138"/>
                <a:gd name="connsiteY0" fmla="*/ 209550 h 306387"/>
                <a:gd name="connsiteX1" fmla="*/ 750887 w 846138"/>
                <a:gd name="connsiteY1" fmla="*/ 247650 h 306387"/>
                <a:gd name="connsiteX2" fmla="*/ 788987 w 846138"/>
                <a:gd name="connsiteY2" fmla="*/ 247650 h 306387"/>
                <a:gd name="connsiteX3" fmla="*/ 788987 w 846138"/>
                <a:gd name="connsiteY3" fmla="*/ 209550 h 306387"/>
                <a:gd name="connsiteX4" fmla="*/ 481012 w 846138"/>
                <a:gd name="connsiteY4" fmla="*/ 209550 h 306387"/>
                <a:gd name="connsiteX5" fmla="*/ 481012 w 846138"/>
                <a:gd name="connsiteY5" fmla="*/ 247650 h 306387"/>
                <a:gd name="connsiteX6" fmla="*/ 711200 w 846138"/>
                <a:gd name="connsiteY6" fmla="*/ 247650 h 306387"/>
                <a:gd name="connsiteX7" fmla="*/ 711200 w 846138"/>
                <a:gd name="connsiteY7" fmla="*/ 209550 h 306387"/>
                <a:gd name="connsiteX8" fmla="*/ 750887 w 846138"/>
                <a:gd name="connsiteY8" fmla="*/ 133350 h 306387"/>
                <a:gd name="connsiteX9" fmla="*/ 750887 w 846138"/>
                <a:gd name="connsiteY9" fmla="*/ 171450 h 306387"/>
                <a:gd name="connsiteX10" fmla="*/ 788987 w 846138"/>
                <a:gd name="connsiteY10" fmla="*/ 171450 h 306387"/>
                <a:gd name="connsiteX11" fmla="*/ 788987 w 846138"/>
                <a:gd name="connsiteY11" fmla="*/ 133350 h 306387"/>
                <a:gd name="connsiteX12" fmla="*/ 481012 w 846138"/>
                <a:gd name="connsiteY12" fmla="*/ 133350 h 306387"/>
                <a:gd name="connsiteX13" fmla="*/ 481012 w 846138"/>
                <a:gd name="connsiteY13" fmla="*/ 171450 h 306387"/>
                <a:gd name="connsiteX14" fmla="*/ 711200 w 846138"/>
                <a:gd name="connsiteY14" fmla="*/ 171450 h 306387"/>
                <a:gd name="connsiteX15" fmla="*/ 711200 w 846138"/>
                <a:gd name="connsiteY15" fmla="*/ 133350 h 306387"/>
                <a:gd name="connsiteX16" fmla="*/ 173037 w 846138"/>
                <a:gd name="connsiteY16" fmla="*/ 133350 h 306387"/>
                <a:gd name="connsiteX17" fmla="*/ 173037 w 846138"/>
                <a:gd name="connsiteY17" fmla="*/ 171450 h 306387"/>
                <a:gd name="connsiteX18" fmla="*/ 403225 w 846138"/>
                <a:gd name="connsiteY18" fmla="*/ 171450 h 306387"/>
                <a:gd name="connsiteX19" fmla="*/ 403225 w 846138"/>
                <a:gd name="connsiteY19" fmla="*/ 133350 h 306387"/>
                <a:gd name="connsiteX20" fmla="*/ 750887 w 846138"/>
                <a:gd name="connsiteY20" fmla="*/ 57150 h 306387"/>
                <a:gd name="connsiteX21" fmla="*/ 750887 w 846138"/>
                <a:gd name="connsiteY21" fmla="*/ 95250 h 306387"/>
                <a:gd name="connsiteX22" fmla="*/ 788987 w 846138"/>
                <a:gd name="connsiteY22" fmla="*/ 95250 h 306387"/>
                <a:gd name="connsiteX23" fmla="*/ 788987 w 846138"/>
                <a:gd name="connsiteY23" fmla="*/ 57150 h 306387"/>
                <a:gd name="connsiteX24" fmla="*/ 481012 w 846138"/>
                <a:gd name="connsiteY24" fmla="*/ 57150 h 306387"/>
                <a:gd name="connsiteX25" fmla="*/ 481012 w 846138"/>
                <a:gd name="connsiteY25" fmla="*/ 95250 h 306387"/>
                <a:gd name="connsiteX26" fmla="*/ 711200 w 846138"/>
                <a:gd name="connsiteY26" fmla="*/ 95250 h 306387"/>
                <a:gd name="connsiteX27" fmla="*/ 711200 w 846138"/>
                <a:gd name="connsiteY27" fmla="*/ 57150 h 306387"/>
                <a:gd name="connsiteX28" fmla="*/ 173037 w 846138"/>
                <a:gd name="connsiteY28" fmla="*/ 57150 h 306387"/>
                <a:gd name="connsiteX29" fmla="*/ 173037 w 846138"/>
                <a:gd name="connsiteY29" fmla="*/ 95250 h 306387"/>
                <a:gd name="connsiteX30" fmla="*/ 403225 w 846138"/>
                <a:gd name="connsiteY30" fmla="*/ 95250 h 306387"/>
                <a:gd name="connsiteX31" fmla="*/ 403225 w 846138"/>
                <a:gd name="connsiteY31" fmla="*/ 57150 h 306387"/>
                <a:gd name="connsiteX32" fmla="*/ 76200 w 846138"/>
                <a:gd name="connsiteY32" fmla="*/ 57150 h 306387"/>
                <a:gd name="connsiteX33" fmla="*/ 76200 w 846138"/>
                <a:gd name="connsiteY33" fmla="*/ 95250 h 306387"/>
                <a:gd name="connsiteX34" fmla="*/ 115888 w 846138"/>
                <a:gd name="connsiteY34" fmla="*/ 95250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09550"/>
                  </a:moveTo>
                  <a:lnTo>
                    <a:pt x="750887" y="247650"/>
                  </a:lnTo>
                  <a:lnTo>
                    <a:pt x="788987" y="247650"/>
                  </a:lnTo>
                  <a:lnTo>
                    <a:pt x="788987" y="209550"/>
                  </a:lnTo>
                  <a:close/>
                  <a:moveTo>
                    <a:pt x="481012" y="209550"/>
                  </a:moveTo>
                  <a:lnTo>
                    <a:pt x="481012" y="247650"/>
                  </a:lnTo>
                  <a:lnTo>
                    <a:pt x="711200" y="247650"/>
                  </a:lnTo>
                  <a:lnTo>
                    <a:pt x="711200" y="209550"/>
                  </a:lnTo>
                  <a:close/>
                  <a:moveTo>
                    <a:pt x="750887" y="133350"/>
                  </a:moveTo>
                  <a:lnTo>
                    <a:pt x="750887" y="171450"/>
                  </a:lnTo>
                  <a:lnTo>
                    <a:pt x="788987" y="171450"/>
                  </a:lnTo>
                  <a:lnTo>
                    <a:pt x="788987" y="133350"/>
                  </a:lnTo>
                  <a:close/>
                  <a:moveTo>
                    <a:pt x="481012" y="133350"/>
                  </a:moveTo>
                  <a:lnTo>
                    <a:pt x="481012" y="171450"/>
                  </a:lnTo>
                  <a:lnTo>
                    <a:pt x="711200" y="171450"/>
                  </a:lnTo>
                  <a:lnTo>
                    <a:pt x="711200" y="133350"/>
                  </a:lnTo>
                  <a:close/>
                  <a:moveTo>
                    <a:pt x="173037" y="133350"/>
                  </a:moveTo>
                  <a:lnTo>
                    <a:pt x="173037" y="171450"/>
                  </a:lnTo>
                  <a:lnTo>
                    <a:pt x="403225" y="171450"/>
                  </a:lnTo>
                  <a:lnTo>
                    <a:pt x="403225" y="133350"/>
                  </a:lnTo>
                  <a:close/>
                  <a:moveTo>
                    <a:pt x="750887" y="57150"/>
                  </a:moveTo>
                  <a:lnTo>
                    <a:pt x="750887" y="95250"/>
                  </a:lnTo>
                  <a:lnTo>
                    <a:pt x="788987" y="95250"/>
                  </a:lnTo>
                  <a:lnTo>
                    <a:pt x="788987" y="57150"/>
                  </a:lnTo>
                  <a:close/>
                  <a:moveTo>
                    <a:pt x="481012" y="57150"/>
                  </a:moveTo>
                  <a:lnTo>
                    <a:pt x="481012" y="95250"/>
                  </a:lnTo>
                  <a:lnTo>
                    <a:pt x="711200" y="95250"/>
                  </a:lnTo>
                  <a:lnTo>
                    <a:pt x="711200" y="57150"/>
                  </a:lnTo>
                  <a:close/>
                  <a:moveTo>
                    <a:pt x="173037" y="57150"/>
                  </a:moveTo>
                  <a:lnTo>
                    <a:pt x="173037" y="95250"/>
                  </a:lnTo>
                  <a:lnTo>
                    <a:pt x="403225" y="95250"/>
                  </a:lnTo>
                  <a:lnTo>
                    <a:pt x="403225" y="57150"/>
                  </a:lnTo>
                  <a:close/>
                  <a:moveTo>
                    <a:pt x="76200" y="57150"/>
                  </a:moveTo>
                  <a:lnTo>
                    <a:pt x="76200" y="95250"/>
                  </a:lnTo>
                  <a:lnTo>
                    <a:pt x="115888" y="95250"/>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319" name="フリーフォーム: 図形 263">
              <a:extLst>
                <a:ext uri="{FF2B5EF4-FFF2-40B4-BE49-F238E27FC236}">
                  <a16:creationId xmlns:a16="http://schemas.microsoft.com/office/drawing/2014/main" id="{6D5E0426-40CB-424E-9102-F6C4F298627F}"/>
                </a:ext>
              </a:extLst>
            </p:cNvPr>
            <p:cNvSpPr>
              <a:spLocks noChangeArrowheads="1"/>
            </p:cNvSpPr>
            <p:nvPr/>
          </p:nvSpPr>
          <p:spPr bwMode="gray">
            <a:xfrm>
              <a:off x="9659938" y="1296988"/>
              <a:ext cx="846138" cy="306387"/>
            </a:xfrm>
            <a:custGeom>
              <a:avLst/>
              <a:gdLst>
                <a:gd name="connsiteX0" fmla="*/ 750887 w 846138"/>
                <a:gd name="connsiteY0" fmla="*/ 211137 h 306387"/>
                <a:gd name="connsiteX1" fmla="*/ 750887 w 846138"/>
                <a:gd name="connsiteY1" fmla="*/ 249237 h 306387"/>
                <a:gd name="connsiteX2" fmla="*/ 788987 w 846138"/>
                <a:gd name="connsiteY2" fmla="*/ 249237 h 306387"/>
                <a:gd name="connsiteX3" fmla="*/ 788987 w 846138"/>
                <a:gd name="connsiteY3" fmla="*/ 211137 h 306387"/>
                <a:gd name="connsiteX4" fmla="*/ 481012 w 846138"/>
                <a:gd name="connsiteY4" fmla="*/ 211137 h 306387"/>
                <a:gd name="connsiteX5" fmla="*/ 481012 w 846138"/>
                <a:gd name="connsiteY5" fmla="*/ 249237 h 306387"/>
                <a:gd name="connsiteX6" fmla="*/ 711200 w 846138"/>
                <a:gd name="connsiteY6" fmla="*/ 249237 h 306387"/>
                <a:gd name="connsiteX7" fmla="*/ 711200 w 846138"/>
                <a:gd name="connsiteY7" fmla="*/ 211137 h 306387"/>
                <a:gd name="connsiteX8" fmla="*/ 750887 w 846138"/>
                <a:gd name="connsiteY8" fmla="*/ 133350 h 306387"/>
                <a:gd name="connsiteX9" fmla="*/ 750887 w 846138"/>
                <a:gd name="connsiteY9" fmla="*/ 171450 h 306387"/>
                <a:gd name="connsiteX10" fmla="*/ 788987 w 846138"/>
                <a:gd name="connsiteY10" fmla="*/ 171450 h 306387"/>
                <a:gd name="connsiteX11" fmla="*/ 788987 w 846138"/>
                <a:gd name="connsiteY11" fmla="*/ 133350 h 306387"/>
                <a:gd name="connsiteX12" fmla="*/ 481012 w 846138"/>
                <a:gd name="connsiteY12" fmla="*/ 133350 h 306387"/>
                <a:gd name="connsiteX13" fmla="*/ 481012 w 846138"/>
                <a:gd name="connsiteY13" fmla="*/ 171450 h 306387"/>
                <a:gd name="connsiteX14" fmla="*/ 711200 w 846138"/>
                <a:gd name="connsiteY14" fmla="*/ 171450 h 306387"/>
                <a:gd name="connsiteX15" fmla="*/ 711200 w 846138"/>
                <a:gd name="connsiteY15" fmla="*/ 133350 h 306387"/>
                <a:gd name="connsiteX16" fmla="*/ 173037 w 846138"/>
                <a:gd name="connsiteY16" fmla="*/ 133350 h 306387"/>
                <a:gd name="connsiteX17" fmla="*/ 173037 w 846138"/>
                <a:gd name="connsiteY17" fmla="*/ 171450 h 306387"/>
                <a:gd name="connsiteX18" fmla="*/ 403225 w 846138"/>
                <a:gd name="connsiteY18" fmla="*/ 171450 h 306387"/>
                <a:gd name="connsiteX19" fmla="*/ 403225 w 846138"/>
                <a:gd name="connsiteY19" fmla="*/ 133350 h 306387"/>
                <a:gd name="connsiteX20" fmla="*/ 750887 w 846138"/>
                <a:gd name="connsiteY20" fmla="*/ 57150 h 306387"/>
                <a:gd name="connsiteX21" fmla="*/ 750887 w 846138"/>
                <a:gd name="connsiteY21" fmla="*/ 95250 h 306387"/>
                <a:gd name="connsiteX22" fmla="*/ 788987 w 846138"/>
                <a:gd name="connsiteY22" fmla="*/ 95250 h 306387"/>
                <a:gd name="connsiteX23" fmla="*/ 788987 w 846138"/>
                <a:gd name="connsiteY23" fmla="*/ 57150 h 306387"/>
                <a:gd name="connsiteX24" fmla="*/ 481012 w 846138"/>
                <a:gd name="connsiteY24" fmla="*/ 57150 h 306387"/>
                <a:gd name="connsiteX25" fmla="*/ 481012 w 846138"/>
                <a:gd name="connsiteY25" fmla="*/ 95250 h 306387"/>
                <a:gd name="connsiteX26" fmla="*/ 711200 w 846138"/>
                <a:gd name="connsiteY26" fmla="*/ 95250 h 306387"/>
                <a:gd name="connsiteX27" fmla="*/ 711200 w 846138"/>
                <a:gd name="connsiteY27" fmla="*/ 57150 h 306387"/>
                <a:gd name="connsiteX28" fmla="*/ 173037 w 846138"/>
                <a:gd name="connsiteY28" fmla="*/ 57150 h 306387"/>
                <a:gd name="connsiteX29" fmla="*/ 173037 w 846138"/>
                <a:gd name="connsiteY29" fmla="*/ 95250 h 306387"/>
                <a:gd name="connsiteX30" fmla="*/ 403225 w 846138"/>
                <a:gd name="connsiteY30" fmla="*/ 95250 h 306387"/>
                <a:gd name="connsiteX31" fmla="*/ 403225 w 846138"/>
                <a:gd name="connsiteY31" fmla="*/ 57150 h 306387"/>
                <a:gd name="connsiteX32" fmla="*/ 76200 w 846138"/>
                <a:gd name="connsiteY32" fmla="*/ 57150 h 306387"/>
                <a:gd name="connsiteX33" fmla="*/ 76200 w 846138"/>
                <a:gd name="connsiteY33" fmla="*/ 95250 h 306387"/>
                <a:gd name="connsiteX34" fmla="*/ 115888 w 846138"/>
                <a:gd name="connsiteY34" fmla="*/ 95250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11137"/>
                  </a:moveTo>
                  <a:lnTo>
                    <a:pt x="750887" y="249237"/>
                  </a:lnTo>
                  <a:lnTo>
                    <a:pt x="788987" y="249237"/>
                  </a:lnTo>
                  <a:lnTo>
                    <a:pt x="788987" y="211137"/>
                  </a:lnTo>
                  <a:close/>
                  <a:moveTo>
                    <a:pt x="481012" y="211137"/>
                  </a:moveTo>
                  <a:lnTo>
                    <a:pt x="481012" y="249237"/>
                  </a:lnTo>
                  <a:lnTo>
                    <a:pt x="711200" y="249237"/>
                  </a:lnTo>
                  <a:lnTo>
                    <a:pt x="711200" y="211137"/>
                  </a:lnTo>
                  <a:close/>
                  <a:moveTo>
                    <a:pt x="750887" y="133350"/>
                  </a:moveTo>
                  <a:lnTo>
                    <a:pt x="750887" y="171450"/>
                  </a:lnTo>
                  <a:lnTo>
                    <a:pt x="788987" y="171450"/>
                  </a:lnTo>
                  <a:lnTo>
                    <a:pt x="788987" y="133350"/>
                  </a:lnTo>
                  <a:close/>
                  <a:moveTo>
                    <a:pt x="481012" y="133350"/>
                  </a:moveTo>
                  <a:lnTo>
                    <a:pt x="481012" y="171450"/>
                  </a:lnTo>
                  <a:lnTo>
                    <a:pt x="711200" y="171450"/>
                  </a:lnTo>
                  <a:lnTo>
                    <a:pt x="711200" y="133350"/>
                  </a:lnTo>
                  <a:close/>
                  <a:moveTo>
                    <a:pt x="173037" y="133350"/>
                  </a:moveTo>
                  <a:lnTo>
                    <a:pt x="173037" y="171450"/>
                  </a:lnTo>
                  <a:lnTo>
                    <a:pt x="403225" y="171450"/>
                  </a:lnTo>
                  <a:lnTo>
                    <a:pt x="403225" y="133350"/>
                  </a:lnTo>
                  <a:close/>
                  <a:moveTo>
                    <a:pt x="750887" y="57150"/>
                  </a:moveTo>
                  <a:lnTo>
                    <a:pt x="750887" y="95250"/>
                  </a:lnTo>
                  <a:lnTo>
                    <a:pt x="788987" y="95250"/>
                  </a:lnTo>
                  <a:lnTo>
                    <a:pt x="788987" y="57150"/>
                  </a:lnTo>
                  <a:close/>
                  <a:moveTo>
                    <a:pt x="481012" y="57150"/>
                  </a:moveTo>
                  <a:lnTo>
                    <a:pt x="481012" y="95250"/>
                  </a:lnTo>
                  <a:lnTo>
                    <a:pt x="711200" y="95250"/>
                  </a:lnTo>
                  <a:lnTo>
                    <a:pt x="711200" y="57150"/>
                  </a:lnTo>
                  <a:close/>
                  <a:moveTo>
                    <a:pt x="173037" y="57150"/>
                  </a:moveTo>
                  <a:lnTo>
                    <a:pt x="173037" y="95250"/>
                  </a:lnTo>
                  <a:lnTo>
                    <a:pt x="403225" y="95250"/>
                  </a:lnTo>
                  <a:lnTo>
                    <a:pt x="403225" y="57150"/>
                  </a:lnTo>
                  <a:close/>
                  <a:moveTo>
                    <a:pt x="76200" y="57150"/>
                  </a:moveTo>
                  <a:lnTo>
                    <a:pt x="76200" y="95250"/>
                  </a:lnTo>
                  <a:lnTo>
                    <a:pt x="115888" y="95250"/>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320" name="フリーフォーム: 図形 264">
              <a:extLst>
                <a:ext uri="{FF2B5EF4-FFF2-40B4-BE49-F238E27FC236}">
                  <a16:creationId xmlns:a16="http://schemas.microsoft.com/office/drawing/2014/main" id="{3B645090-A78A-43A3-B20F-7EC7D69F212A}"/>
                </a:ext>
              </a:extLst>
            </p:cNvPr>
            <p:cNvSpPr>
              <a:spLocks noChangeArrowheads="1"/>
            </p:cNvSpPr>
            <p:nvPr/>
          </p:nvSpPr>
          <p:spPr bwMode="gray">
            <a:xfrm>
              <a:off x="9659938" y="1641475"/>
              <a:ext cx="846138" cy="306387"/>
            </a:xfrm>
            <a:custGeom>
              <a:avLst/>
              <a:gdLst>
                <a:gd name="connsiteX0" fmla="*/ 750887 w 846138"/>
                <a:gd name="connsiteY0" fmla="*/ 211138 h 306387"/>
                <a:gd name="connsiteX1" fmla="*/ 750887 w 846138"/>
                <a:gd name="connsiteY1" fmla="*/ 249238 h 306387"/>
                <a:gd name="connsiteX2" fmla="*/ 788987 w 846138"/>
                <a:gd name="connsiteY2" fmla="*/ 249238 h 306387"/>
                <a:gd name="connsiteX3" fmla="*/ 788987 w 846138"/>
                <a:gd name="connsiteY3" fmla="*/ 211138 h 306387"/>
                <a:gd name="connsiteX4" fmla="*/ 481012 w 846138"/>
                <a:gd name="connsiteY4" fmla="*/ 211138 h 306387"/>
                <a:gd name="connsiteX5" fmla="*/ 481012 w 846138"/>
                <a:gd name="connsiteY5" fmla="*/ 249238 h 306387"/>
                <a:gd name="connsiteX6" fmla="*/ 711200 w 846138"/>
                <a:gd name="connsiteY6" fmla="*/ 249238 h 306387"/>
                <a:gd name="connsiteX7" fmla="*/ 711200 w 846138"/>
                <a:gd name="connsiteY7" fmla="*/ 211138 h 306387"/>
                <a:gd name="connsiteX8" fmla="*/ 750887 w 846138"/>
                <a:gd name="connsiteY8" fmla="*/ 133350 h 306387"/>
                <a:gd name="connsiteX9" fmla="*/ 750887 w 846138"/>
                <a:gd name="connsiteY9" fmla="*/ 173037 h 306387"/>
                <a:gd name="connsiteX10" fmla="*/ 788987 w 846138"/>
                <a:gd name="connsiteY10" fmla="*/ 173037 h 306387"/>
                <a:gd name="connsiteX11" fmla="*/ 788987 w 846138"/>
                <a:gd name="connsiteY11" fmla="*/ 133350 h 306387"/>
                <a:gd name="connsiteX12" fmla="*/ 481012 w 846138"/>
                <a:gd name="connsiteY12" fmla="*/ 133350 h 306387"/>
                <a:gd name="connsiteX13" fmla="*/ 481012 w 846138"/>
                <a:gd name="connsiteY13" fmla="*/ 173037 h 306387"/>
                <a:gd name="connsiteX14" fmla="*/ 711200 w 846138"/>
                <a:gd name="connsiteY14" fmla="*/ 173037 h 306387"/>
                <a:gd name="connsiteX15" fmla="*/ 711200 w 846138"/>
                <a:gd name="connsiteY15" fmla="*/ 133350 h 306387"/>
                <a:gd name="connsiteX16" fmla="*/ 173037 w 846138"/>
                <a:gd name="connsiteY16" fmla="*/ 133350 h 306387"/>
                <a:gd name="connsiteX17" fmla="*/ 173037 w 846138"/>
                <a:gd name="connsiteY17" fmla="*/ 173037 h 306387"/>
                <a:gd name="connsiteX18" fmla="*/ 403225 w 846138"/>
                <a:gd name="connsiteY18" fmla="*/ 173037 h 306387"/>
                <a:gd name="connsiteX19" fmla="*/ 403225 w 846138"/>
                <a:gd name="connsiteY19" fmla="*/ 133350 h 306387"/>
                <a:gd name="connsiteX20" fmla="*/ 750887 w 846138"/>
                <a:gd name="connsiteY20" fmla="*/ 57150 h 306387"/>
                <a:gd name="connsiteX21" fmla="*/ 750887 w 846138"/>
                <a:gd name="connsiteY21" fmla="*/ 95250 h 306387"/>
                <a:gd name="connsiteX22" fmla="*/ 788987 w 846138"/>
                <a:gd name="connsiteY22" fmla="*/ 95250 h 306387"/>
                <a:gd name="connsiteX23" fmla="*/ 788987 w 846138"/>
                <a:gd name="connsiteY23" fmla="*/ 57150 h 306387"/>
                <a:gd name="connsiteX24" fmla="*/ 481012 w 846138"/>
                <a:gd name="connsiteY24" fmla="*/ 57150 h 306387"/>
                <a:gd name="connsiteX25" fmla="*/ 481012 w 846138"/>
                <a:gd name="connsiteY25" fmla="*/ 95250 h 306387"/>
                <a:gd name="connsiteX26" fmla="*/ 711200 w 846138"/>
                <a:gd name="connsiteY26" fmla="*/ 95250 h 306387"/>
                <a:gd name="connsiteX27" fmla="*/ 711200 w 846138"/>
                <a:gd name="connsiteY27" fmla="*/ 57150 h 306387"/>
                <a:gd name="connsiteX28" fmla="*/ 173037 w 846138"/>
                <a:gd name="connsiteY28" fmla="*/ 57150 h 306387"/>
                <a:gd name="connsiteX29" fmla="*/ 173037 w 846138"/>
                <a:gd name="connsiteY29" fmla="*/ 95250 h 306387"/>
                <a:gd name="connsiteX30" fmla="*/ 403225 w 846138"/>
                <a:gd name="connsiteY30" fmla="*/ 95250 h 306387"/>
                <a:gd name="connsiteX31" fmla="*/ 403225 w 846138"/>
                <a:gd name="connsiteY31" fmla="*/ 57150 h 306387"/>
                <a:gd name="connsiteX32" fmla="*/ 76200 w 846138"/>
                <a:gd name="connsiteY32" fmla="*/ 57150 h 306387"/>
                <a:gd name="connsiteX33" fmla="*/ 76200 w 846138"/>
                <a:gd name="connsiteY33" fmla="*/ 95250 h 306387"/>
                <a:gd name="connsiteX34" fmla="*/ 115888 w 846138"/>
                <a:gd name="connsiteY34" fmla="*/ 95250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11138"/>
                  </a:moveTo>
                  <a:lnTo>
                    <a:pt x="750887" y="249238"/>
                  </a:lnTo>
                  <a:lnTo>
                    <a:pt x="788987" y="249238"/>
                  </a:lnTo>
                  <a:lnTo>
                    <a:pt x="788987" y="211138"/>
                  </a:lnTo>
                  <a:close/>
                  <a:moveTo>
                    <a:pt x="481012" y="211138"/>
                  </a:moveTo>
                  <a:lnTo>
                    <a:pt x="481012" y="249238"/>
                  </a:lnTo>
                  <a:lnTo>
                    <a:pt x="711200" y="249238"/>
                  </a:lnTo>
                  <a:lnTo>
                    <a:pt x="711200" y="211138"/>
                  </a:lnTo>
                  <a:close/>
                  <a:moveTo>
                    <a:pt x="750887" y="133350"/>
                  </a:moveTo>
                  <a:lnTo>
                    <a:pt x="750887" y="173037"/>
                  </a:lnTo>
                  <a:lnTo>
                    <a:pt x="788987" y="173037"/>
                  </a:lnTo>
                  <a:lnTo>
                    <a:pt x="788987" y="133350"/>
                  </a:lnTo>
                  <a:close/>
                  <a:moveTo>
                    <a:pt x="481012" y="133350"/>
                  </a:moveTo>
                  <a:lnTo>
                    <a:pt x="481012" y="173037"/>
                  </a:lnTo>
                  <a:lnTo>
                    <a:pt x="711200" y="173037"/>
                  </a:lnTo>
                  <a:lnTo>
                    <a:pt x="711200" y="133350"/>
                  </a:lnTo>
                  <a:close/>
                  <a:moveTo>
                    <a:pt x="173037" y="133350"/>
                  </a:moveTo>
                  <a:lnTo>
                    <a:pt x="173037" y="173037"/>
                  </a:lnTo>
                  <a:lnTo>
                    <a:pt x="403225" y="173037"/>
                  </a:lnTo>
                  <a:lnTo>
                    <a:pt x="403225" y="133350"/>
                  </a:lnTo>
                  <a:close/>
                  <a:moveTo>
                    <a:pt x="750887" y="57150"/>
                  </a:moveTo>
                  <a:lnTo>
                    <a:pt x="750887" y="95250"/>
                  </a:lnTo>
                  <a:lnTo>
                    <a:pt x="788987" y="95250"/>
                  </a:lnTo>
                  <a:lnTo>
                    <a:pt x="788987" y="57150"/>
                  </a:lnTo>
                  <a:close/>
                  <a:moveTo>
                    <a:pt x="481012" y="57150"/>
                  </a:moveTo>
                  <a:lnTo>
                    <a:pt x="481012" y="95250"/>
                  </a:lnTo>
                  <a:lnTo>
                    <a:pt x="711200" y="95250"/>
                  </a:lnTo>
                  <a:lnTo>
                    <a:pt x="711200" y="57150"/>
                  </a:lnTo>
                  <a:close/>
                  <a:moveTo>
                    <a:pt x="173037" y="57150"/>
                  </a:moveTo>
                  <a:lnTo>
                    <a:pt x="173037" y="95250"/>
                  </a:lnTo>
                  <a:lnTo>
                    <a:pt x="403225" y="95250"/>
                  </a:lnTo>
                  <a:lnTo>
                    <a:pt x="403225" y="57150"/>
                  </a:lnTo>
                  <a:close/>
                  <a:moveTo>
                    <a:pt x="76200" y="57150"/>
                  </a:moveTo>
                  <a:lnTo>
                    <a:pt x="76200" y="95250"/>
                  </a:lnTo>
                  <a:lnTo>
                    <a:pt x="115888" y="95250"/>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321" name="フリーフォーム: 図形 265">
              <a:extLst>
                <a:ext uri="{FF2B5EF4-FFF2-40B4-BE49-F238E27FC236}">
                  <a16:creationId xmlns:a16="http://schemas.microsoft.com/office/drawing/2014/main" id="{AE6F057B-C46A-4978-AC99-F5A1EACF43F3}"/>
                </a:ext>
              </a:extLst>
            </p:cNvPr>
            <p:cNvSpPr>
              <a:spLocks noChangeArrowheads="1"/>
            </p:cNvSpPr>
            <p:nvPr/>
          </p:nvSpPr>
          <p:spPr bwMode="gray">
            <a:xfrm>
              <a:off x="9659938" y="1985963"/>
              <a:ext cx="846138" cy="306387"/>
            </a:xfrm>
            <a:custGeom>
              <a:avLst/>
              <a:gdLst>
                <a:gd name="connsiteX0" fmla="*/ 750887 w 846138"/>
                <a:gd name="connsiteY0" fmla="*/ 211137 h 306387"/>
                <a:gd name="connsiteX1" fmla="*/ 750887 w 846138"/>
                <a:gd name="connsiteY1" fmla="*/ 249237 h 306387"/>
                <a:gd name="connsiteX2" fmla="*/ 788987 w 846138"/>
                <a:gd name="connsiteY2" fmla="*/ 249237 h 306387"/>
                <a:gd name="connsiteX3" fmla="*/ 788987 w 846138"/>
                <a:gd name="connsiteY3" fmla="*/ 211137 h 306387"/>
                <a:gd name="connsiteX4" fmla="*/ 481012 w 846138"/>
                <a:gd name="connsiteY4" fmla="*/ 211137 h 306387"/>
                <a:gd name="connsiteX5" fmla="*/ 481012 w 846138"/>
                <a:gd name="connsiteY5" fmla="*/ 249237 h 306387"/>
                <a:gd name="connsiteX6" fmla="*/ 711200 w 846138"/>
                <a:gd name="connsiteY6" fmla="*/ 249237 h 306387"/>
                <a:gd name="connsiteX7" fmla="*/ 711200 w 846138"/>
                <a:gd name="connsiteY7" fmla="*/ 211137 h 306387"/>
                <a:gd name="connsiteX8" fmla="*/ 750887 w 846138"/>
                <a:gd name="connsiteY8" fmla="*/ 134937 h 306387"/>
                <a:gd name="connsiteX9" fmla="*/ 750887 w 846138"/>
                <a:gd name="connsiteY9" fmla="*/ 173037 h 306387"/>
                <a:gd name="connsiteX10" fmla="*/ 788987 w 846138"/>
                <a:gd name="connsiteY10" fmla="*/ 173037 h 306387"/>
                <a:gd name="connsiteX11" fmla="*/ 788987 w 846138"/>
                <a:gd name="connsiteY11" fmla="*/ 134937 h 306387"/>
                <a:gd name="connsiteX12" fmla="*/ 481012 w 846138"/>
                <a:gd name="connsiteY12" fmla="*/ 134937 h 306387"/>
                <a:gd name="connsiteX13" fmla="*/ 481012 w 846138"/>
                <a:gd name="connsiteY13" fmla="*/ 173037 h 306387"/>
                <a:gd name="connsiteX14" fmla="*/ 711200 w 846138"/>
                <a:gd name="connsiteY14" fmla="*/ 173037 h 306387"/>
                <a:gd name="connsiteX15" fmla="*/ 711200 w 846138"/>
                <a:gd name="connsiteY15" fmla="*/ 134937 h 306387"/>
                <a:gd name="connsiteX16" fmla="*/ 173037 w 846138"/>
                <a:gd name="connsiteY16" fmla="*/ 134937 h 306387"/>
                <a:gd name="connsiteX17" fmla="*/ 173037 w 846138"/>
                <a:gd name="connsiteY17" fmla="*/ 173037 h 306387"/>
                <a:gd name="connsiteX18" fmla="*/ 403225 w 846138"/>
                <a:gd name="connsiteY18" fmla="*/ 173037 h 306387"/>
                <a:gd name="connsiteX19" fmla="*/ 403225 w 846138"/>
                <a:gd name="connsiteY19" fmla="*/ 134937 h 306387"/>
                <a:gd name="connsiteX20" fmla="*/ 750887 w 846138"/>
                <a:gd name="connsiteY20" fmla="*/ 57150 h 306387"/>
                <a:gd name="connsiteX21" fmla="*/ 750887 w 846138"/>
                <a:gd name="connsiteY21" fmla="*/ 96837 h 306387"/>
                <a:gd name="connsiteX22" fmla="*/ 788987 w 846138"/>
                <a:gd name="connsiteY22" fmla="*/ 96837 h 306387"/>
                <a:gd name="connsiteX23" fmla="*/ 788987 w 846138"/>
                <a:gd name="connsiteY23" fmla="*/ 57150 h 306387"/>
                <a:gd name="connsiteX24" fmla="*/ 481012 w 846138"/>
                <a:gd name="connsiteY24" fmla="*/ 57150 h 306387"/>
                <a:gd name="connsiteX25" fmla="*/ 481012 w 846138"/>
                <a:gd name="connsiteY25" fmla="*/ 96837 h 306387"/>
                <a:gd name="connsiteX26" fmla="*/ 711200 w 846138"/>
                <a:gd name="connsiteY26" fmla="*/ 96837 h 306387"/>
                <a:gd name="connsiteX27" fmla="*/ 711200 w 846138"/>
                <a:gd name="connsiteY27" fmla="*/ 57150 h 306387"/>
                <a:gd name="connsiteX28" fmla="*/ 173037 w 846138"/>
                <a:gd name="connsiteY28" fmla="*/ 57150 h 306387"/>
                <a:gd name="connsiteX29" fmla="*/ 173037 w 846138"/>
                <a:gd name="connsiteY29" fmla="*/ 96837 h 306387"/>
                <a:gd name="connsiteX30" fmla="*/ 403225 w 846138"/>
                <a:gd name="connsiteY30" fmla="*/ 96837 h 306387"/>
                <a:gd name="connsiteX31" fmla="*/ 403225 w 846138"/>
                <a:gd name="connsiteY31" fmla="*/ 57150 h 306387"/>
                <a:gd name="connsiteX32" fmla="*/ 76200 w 846138"/>
                <a:gd name="connsiteY32" fmla="*/ 57150 h 306387"/>
                <a:gd name="connsiteX33" fmla="*/ 76200 w 846138"/>
                <a:gd name="connsiteY33" fmla="*/ 96837 h 306387"/>
                <a:gd name="connsiteX34" fmla="*/ 115888 w 846138"/>
                <a:gd name="connsiteY34" fmla="*/ 96837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11137"/>
                  </a:moveTo>
                  <a:lnTo>
                    <a:pt x="750887" y="249237"/>
                  </a:lnTo>
                  <a:lnTo>
                    <a:pt x="788987" y="249237"/>
                  </a:lnTo>
                  <a:lnTo>
                    <a:pt x="788987" y="211137"/>
                  </a:lnTo>
                  <a:close/>
                  <a:moveTo>
                    <a:pt x="481012" y="211137"/>
                  </a:moveTo>
                  <a:lnTo>
                    <a:pt x="481012" y="249237"/>
                  </a:lnTo>
                  <a:lnTo>
                    <a:pt x="711200" y="249237"/>
                  </a:lnTo>
                  <a:lnTo>
                    <a:pt x="711200" y="211137"/>
                  </a:lnTo>
                  <a:close/>
                  <a:moveTo>
                    <a:pt x="750887" y="134937"/>
                  </a:moveTo>
                  <a:lnTo>
                    <a:pt x="750887" y="173037"/>
                  </a:lnTo>
                  <a:lnTo>
                    <a:pt x="788987" y="173037"/>
                  </a:lnTo>
                  <a:lnTo>
                    <a:pt x="788987" y="134937"/>
                  </a:lnTo>
                  <a:close/>
                  <a:moveTo>
                    <a:pt x="481012" y="134937"/>
                  </a:moveTo>
                  <a:lnTo>
                    <a:pt x="481012" y="173037"/>
                  </a:lnTo>
                  <a:lnTo>
                    <a:pt x="711200" y="173037"/>
                  </a:lnTo>
                  <a:lnTo>
                    <a:pt x="711200" y="134937"/>
                  </a:lnTo>
                  <a:close/>
                  <a:moveTo>
                    <a:pt x="173037" y="134937"/>
                  </a:moveTo>
                  <a:lnTo>
                    <a:pt x="173037" y="173037"/>
                  </a:lnTo>
                  <a:lnTo>
                    <a:pt x="403225" y="173037"/>
                  </a:lnTo>
                  <a:lnTo>
                    <a:pt x="403225" y="134937"/>
                  </a:lnTo>
                  <a:close/>
                  <a:moveTo>
                    <a:pt x="750887" y="57150"/>
                  </a:moveTo>
                  <a:lnTo>
                    <a:pt x="750887" y="96837"/>
                  </a:lnTo>
                  <a:lnTo>
                    <a:pt x="788987" y="96837"/>
                  </a:lnTo>
                  <a:lnTo>
                    <a:pt x="788987" y="57150"/>
                  </a:lnTo>
                  <a:close/>
                  <a:moveTo>
                    <a:pt x="481012" y="57150"/>
                  </a:moveTo>
                  <a:lnTo>
                    <a:pt x="481012" y="96837"/>
                  </a:lnTo>
                  <a:lnTo>
                    <a:pt x="711200" y="96837"/>
                  </a:lnTo>
                  <a:lnTo>
                    <a:pt x="711200" y="57150"/>
                  </a:lnTo>
                  <a:close/>
                  <a:moveTo>
                    <a:pt x="173037" y="57150"/>
                  </a:moveTo>
                  <a:lnTo>
                    <a:pt x="173037" y="96837"/>
                  </a:lnTo>
                  <a:lnTo>
                    <a:pt x="403225" y="96837"/>
                  </a:lnTo>
                  <a:lnTo>
                    <a:pt x="403225" y="57150"/>
                  </a:lnTo>
                  <a:close/>
                  <a:moveTo>
                    <a:pt x="76200" y="57150"/>
                  </a:moveTo>
                  <a:lnTo>
                    <a:pt x="76200" y="96837"/>
                  </a:lnTo>
                  <a:lnTo>
                    <a:pt x="115888" y="96837"/>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sp>
          <p:nvSpPr>
            <p:cNvPr id="324" name="フリーフォーム: 図形 266">
              <a:extLst>
                <a:ext uri="{FF2B5EF4-FFF2-40B4-BE49-F238E27FC236}">
                  <a16:creationId xmlns:a16="http://schemas.microsoft.com/office/drawing/2014/main" id="{973CABFE-88CC-4C78-A453-3204BBD58346}"/>
                </a:ext>
              </a:extLst>
            </p:cNvPr>
            <p:cNvSpPr>
              <a:spLocks noChangeArrowheads="1"/>
            </p:cNvSpPr>
            <p:nvPr/>
          </p:nvSpPr>
          <p:spPr bwMode="gray">
            <a:xfrm>
              <a:off x="9659938" y="2332038"/>
              <a:ext cx="846138" cy="306387"/>
            </a:xfrm>
            <a:custGeom>
              <a:avLst/>
              <a:gdLst>
                <a:gd name="connsiteX0" fmla="*/ 750887 w 846138"/>
                <a:gd name="connsiteY0" fmla="*/ 209550 h 306387"/>
                <a:gd name="connsiteX1" fmla="*/ 750887 w 846138"/>
                <a:gd name="connsiteY1" fmla="*/ 247650 h 306387"/>
                <a:gd name="connsiteX2" fmla="*/ 788987 w 846138"/>
                <a:gd name="connsiteY2" fmla="*/ 247650 h 306387"/>
                <a:gd name="connsiteX3" fmla="*/ 788987 w 846138"/>
                <a:gd name="connsiteY3" fmla="*/ 209550 h 306387"/>
                <a:gd name="connsiteX4" fmla="*/ 481012 w 846138"/>
                <a:gd name="connsiteY4" fmla="*/ 209550 h 306387"/>
                <a:gd name="connsiteX5" fmla="*/ 481012 w 846138"/>
                <a:gd name="connsiteY5" fmla="*/ 247650 h 306387"/>
                <a:gd name="connsiteX6" fmla="*/ 711200 w 846138"/>
                <a:gd name="connsiteY6" fmla="*/ 247650 h 306387"/>
                <a:gd name="connsiteX7" fmla="*/ 711200 w 846138"/>
                <a:gd name="connsiteY7" fmla="*/ 209550 h 306387"/>
                <a:gd name="connsiteX8" fmla="*/ 750887 w 846138"/>
                <a:gd name="connsiteY8" fmla="*/ 133350 h 306387"/>
                <a:gd name="connsiteX9" fmla="*/ 750887 w 846138"/>
                <a:gd name="connsiteY9" fmla="*/ 171450 h 306387"/>
                <a:gd name="connsiteX10" fmla="*/ 788987 w 846138"/>
                <a:gd name="connsiteY10" fmla="*/ 171450 h 306387"/>
                <a:gd name="connsiteX11" fmla="*/ 788987 w 846138"/>
                <a:gd name="connsiteY11" fmla="*/ 133350 h 306387"/>
                <a:gd name="connsiteX12" fmla="*/ 481012 w 846138"/>
                <a:gd name="connsiteY12" fmla="*/ 133350 h 306387"/>
                <a:gd name="connsiteX13" fmla="*/ 481012 w 846138"/>
                <a:gd name="connsiteY13" fmla="*/ 171450 h 306387"/>
                <a:gd name="connsiteX14" fmla="*/ 711200 w 846138"/>
                <a:gd name="connsiteY14" fmla="*/ 171450 h 306387"/>
                <a:gd name="connsiteX15" fmla="*/ 711200 w 846138"/>
                <a:gd name="connsiteY15" fmla="*/ 133350 h 306387"/>
                <a:gd name="connsiteX16" fmla="*/ 173037 w 846138"/>
                <a:gd name="connsiteY16" fmla="*/ 133350 h 306387"/>
                <a:gd name="connsiteX17" fmla="*/ 173037 w 846138"/>
                <a:gd name="connsiteY17" fmla="*/ 171450 h 306387"/>
                <a:gd name="connsiteX18" fmla="*/ 403225 w 846138"/>
                <a:gd name="connsiteY18" fmla="*/ 171450 h 306387"/>
                <a:gd name="connsiteX19" fmla="*/ 403225 w 846138"/>
                <a:gd name="connsiteY19" fmla="*/ 133350 h 306387"/>
                <a:gd name="connsiteX20" fmla="*/ 750887 w 846138"/>
                <a:gd name="connsiteY20" fmla="*/ 57150 h 306387"/>
                <a:gd name="connsiteX21" fmla="*/ 750887 w 846138"/>
                <a:gd name="connsiteY21" fmla="*/ 95250 h 306387"/>
                <a:gd name="connsiteX22" fmla="*/ 788987 w 846138"/>
                <a:gd name="connsiteY22" fmla="*/ 95250 h 306387"/>
                <a:gd name="connsiteX23" fmla="*/ 788987 w 846138"/>
                <a:gd name="connsiteY23" fmla="*/ 57150 h 306387"/>
                <a:gd name="connsiteX24" fmla="*/ 481012 w 846138"/>
                <a:gd name="connsiteY24" fmla="*/ 57150 h 306387"/>
                <a:gd name="connsiteX25" fmla="*/ 481012 w 846138"/>
                <a:gd name="connsiteY25" fmla="*/ 95250 h 306387"/>
                <a:gd name="connsiteX26" fmla="*/ 711200 w 846138"/>
                <a:gd name="connsiteY26" fmla="*/ 95250 h 306387"/>
                <a:gd name="connsiteX27" fmla="*/ 711200 w 846138"/>
                <a:gd name="connsiteY27" fmla="*/ 57150 h 306387"/>
                <a:gd name="connsiteX28" fmla="*/ 173037 w 846138"/>
                <a:gd name="connsiteY28" fmla="*/ 57150 h 306387"/>
                <a:gd name="connsiteX29" fmla="*/ 173037 w 846138"/>
                <a:gd name="connsiteY29" fmla="*/ 95250 h 306387"/>
                <a:gd name="connsiteX30" fmla="*/ 403225 w 846138"/>
                <a:gd name="connsiteY30" fmla="*/ 95250 h 306387"/>
                <a:gd name="connsiteX31" fmla="*/ 403225 w 846138"/>
                <a:gd name="connsiteY31" fmla="*/ 57150 h 306387"/>
                <a:gd name="connsiteX32" fmla="*/ 76200 w 846138"/>
                <a:gd name="connsiteY32" fmla="*/ 57150 h 306387"/>
                <a:gd name="connsiteX33" fmla="*/ 76200 w 846138"/>
                <a:gd name="connsiteY33" fmla="*/ 95250 h 306387"/>
                <a:gd name="connsiteX34" fmla="*/ 115888 w 846138"/>
                <a:gd name="connsiteY34" fmla="*/ 95250 h 306387"/>
                <a:gd name="connsiteX35" fmla="*/ 115888 w 846138"/>
                <a:gd name="connsiteY35" fmla="*/ 57150 h 306387"/>
                <a:gd name="connsiteX36" fmla="*/ 38461 w 846138"/>
                <a:gd name="connsiteY36" fmla="*/ 0 h 306387"/>
                <a:gd name="connsiteX37" fmla="*/ 807677 w 846138"/>
                <a:gd name="connsiteY37" fmla="*/ 0 h 306387"/>
                <a:gd name="connsiteX38" fmla="*/ 846138 w 846138"/>
                <a:gd name="connsiteY38" fmla="*/ 38298 h 306387"/>
                <a:gd name="connsiteX39" fmla="*/ 846138 w 846138"/>
                <a:gd name="connsiteY39" fmla="*/ 268089 h 306387"/>
                <a:gd name="connsiteX40" fmla="*/ 807677 w 846138"/>
                <a:gd name="connsiteY40" fmla="*/ 306387 h 306387"/>
                <a:gd name="connsiteX41" fmla="*/ 38461 w 846138"/>
                <a:gd name="connsiteY41" fmla="*/ 306387 h 306387"/>
                <a:gd name="connsiteX42" fmla="*/ 0 w 846138"/>
                <a:gd name="connsiteY42" fmla="*/ 268089 h 306387"/>
                <a:gd name="connsiteX43" fmla="*/ 0 w 846138"/>
                <a:gd name="connsiteY43" fmla="*/ 38298 h 306387"/>
                <a:gd name="connsiteX44" fmla="*/ 38461 w 846138"/>
                <a:gd name="connsiteY44" fmla="*/ 0 h 3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46138" h="306387">
                  <a:moveTo>
                    <a:pt x="750887" y="209550"/>
                  </a:moveTo>
                  <a:lnTo>
                    <a:pt x="750887" y="247650"/>
                  </a:lnTo>
                  <a:lnTo>
                    <a:pt x="788987" y="247650"/>
                  </a:lnTo>
                  <a:lnTo>
                    <a:pt x="788987" y="209550"/>
                  </a:lnTo>
                  <a:close/>
                  <a:moveTo>
                    <a:pt x="481012" y="209550"/>
                  </a:moveTo>
                  <a:lnTo>
                    <a:pt x="481012" y="247650"/>
                  </a:lnTo>
                  <a:lnTo>
                    <a:pt x="711200" y="247650"/>
                  </a:lnTo>
                  <a:lnTo>
                    <a:pt x="711200" y="209550"/>
                  </a:lnTo>
                  <a:close/>
                  <a:moveTo>
                    <a:pt x="750887" y="133350"/>
                  </a:moveTo>
                  <a:lnTo>
                    <a:pt x="750887" y="171450"/>
                  </a:lnTo>
                  <a:lnTo>
                    <a:pt x="788987" y="171450"/>
                  </a:lnTo>
                  <a:lnTo>
                    <a:pt x="788987" y="133350"/>
                  </a:lnTo>
                  <a:close/>
                  <a:moveTo>
                    <a:pt x="481012" y="133350"/>
                  </a:moveTo>
                  <a:lnTo>
                    <a:pt x="481012" y="171450"/>
                  </a:lnTo>
                  <a:lnTo>
                    <a:pt x="711200" y="171450"/>
                  </a:lnTo>
                  <a:lnTo>
                    <a:pt x="711200" y="133350"/>
                  </a:lnTo>
                  <a:close/>
                  <a:moveTo>
                    <a:pt x="173037" y="133350"/>
                  </a:moveTo>
                  <a:lnTo>
                    <a:pt x="173037" y="171450"/>
                  </a:lnTo>
                  <a:lnTo>
                    <a:pt x="403225" y="171450"/>
                  </a:lnTo>
                  <a:lnTo>
                    <a:pt x="403225" y="133350"/>
                  </a:lnTo>
                  <a:close/>
                  <a:moveTo>
                    <a:pt x="750887" y="57150"/>
                  </a:moveTo>
                  <a:lnTo>
                    <a:pt x="750887" y="95250"/>
                  </a:lnTo>
                  <a:lnTo>
                    <a:pt x="788987" y="95250"/>
                  </a:lnTo>
                  <a:lnTo>
                    <a:pt x="788987" y="57150"/>
                  </a:lnTo>
                  <a:close/>
                  <a:moveTo>
                    <a:pt x="481012" y="57150"/>
                  </a:moveTo>
                  <a:lnTo>
                    <a:pt x="481012" y="95250"/>
                  </a:lnTo>
                  <a:lnTo>
                    <a:pt x="711200" y="95250"/>
                  </a:lnTo>
                  <a:lnTo>
                    <a:pt x="711200" y="57150"/>
                  </a:lnTo>
                  <a:close/>
                  <a:moveTo>
                    <a:pt x="173037" y="57150"/>
                  </a:moveTo>
                  <a:lnTo>
                    <a:pt x="173037" y="95250"/>
                  </a:lnTo>
                  <a:lnTo>
                    <a:pt x="403225" y="95250"/>
                  </a:lnTo>
                  <a:lnTo>
                    <a:pt x="403225" y="57150"/>
                  </a:lnTo>
                  <a:close/>
                  <a:moveTo>
                    <a:pt x="76200" y="57150"/>
                  </a:moveTo>
                  <a:lnTo>
                    <a:pt x="76200" y="95250"/>
                  </a:lnTo>
                  <a:lnTo>
                    <a:pt x="115888" y="95250"/>
                  </a:lnTo>
                  <a:lnTo>
                    <a:pt x="115888" y="57150"/>
                  </a:lnTo>
                  <a:close/>
                  <a:moveTo>
                    <a:pt x="38461" y="0"/>
                  </a:moveTo>
                  <a:cubicBezTo>
                    <a:pt x="38461" y="0"/>
                    <a:pt x="38461" y="0"/>
                    <a:pt x="807677" y="0"/>
                  </a:cubicBezTo>
                  <a:cubicBezTo>
                    <a:pt x="830113" y="0"/>
                    <a:pt x="846138" y="15958"/>
                    <a:pt x="846138" y="38298"/>
                  </a:cubicBezTo>
                  <a:cubicBezTo>
                    <a:pt x="846138" y="38298"/>
                    <a:pt x="846138" y="38298"/>
                    <a:pt x="846138" y="268089"/>
                  </a:cubicBezTo>
                  <a:cubicBezTo>
                    <a:pt x="846138" y="290429"/>
                    <a:pt x="830113" y="306387"/>
                    <a:pt x="807677" y="306387"/>
                  </a:cubicBezTo>
                  <a:cubicBezTo>
                    <a:pt x="807677" y="306387"/>
                    <a:pt x="807677" y="306387"/>
                    <a:pt x="38461" y="306387"/>
                  </a:cubicBezTo>
                  <a:cubicBezTo>
                    <a:pt x="16025" y="306387"/>
                    <a:pt x="0" y="290429"/>
                    <a:pt x="0" y="268089"/>
                  </a:cubicBezTo>
                  <a:cubicBezTo>
                    <a:pt x="0" y="268089"/>
                    <a:pt x="0" y="268089"/>
                    <a:pt x="0" y="38298"/>
                  </a:cubicBezTo>
                  <a:cubicBezTo>
                    <a:pt x="0" y="15958"/>
                    <a:pt x="16025" y="0"/>
                    <a:pt x="38461" y="0"/>
                  </a:cubicBezTo>
                  <a:close/>
                </a:path>
              </a:pathLst>
            </a:custGeom>
            <a:solidFill>
              <a:schemeClr val="accent6"/>
            </a:solidFill>
            <a:ln>
              <a:noFill/>
            </a:ln>
          </p:spPr>
          <p:txBody>
            <a:bodyPr vert="horz" wrap="square" lIns="121920" tIns="60960" rIns="121920" bIns="60960" numCol="1" anchor="t" anchorCtr="0" compatLnSpc="1">
              <a:prstTxWarp prst="textNoShape">
                <a:avLst/>
              </a:prstTxWarp>
              <a:noAutofit/>
            </a:bodyPr>
            <a:lstStyle/>
            <a:p>
              <a:endParaRPr lang="ja-JP" altLang="en-US" sz="2400"/>
            </a:p>
          </p:txBody>
        </p:sp>
      </p:grpSp>
      <p:sp>
        <p:nvSpPr>
          <p:cNvPr id="325" name="下矢印 53"/>
          <p:cNvSpPr/>
          <p:nvPr/>
        </p:nvSpPr>
        <p:spPr bwMode="auto">
          <a:xfrm rot="6672084" flipV="1">
            <a:off x="9049678" y="4428786"/>
            <a:ext cx="984396" cy="2518523"/>
          </a:xfrm>
          <a:custGeom>
            <a:avLst/>
            <a:gdLst>
              <a:gd name="connsiteX0" fmla="*/ 0 w 738297"/>
              <a:gd name="connsiteY0" fmla="*/ 1434947 h 1804095"/>
              <a:gd name="connsiteX1" fmla="*/ 184574 w 738297"/>
              <a:gd name="connsiteY1" fmla="*/ 1434947 h 1804095"/>
              <a:gd name="connsiteX2" fmla="*/ 184574 w 738297"/>
              <a:gd name="connsiteY2" fmla="*/ 0 h 1804095"/>
              <a:gd name="connsiteX3" fmla="*/ 553723 w 738297"/>
              <a:gd name="connsiteY3" fmla="*/ 0 h 1804095"/>
              <a:gd name="connsiteX4" fmla="*/ 553723 w 738297"/>
              <a:gd name="connsiteY4" fmla="*/ 1434947 h 1804095"/>
              <a:gd name="connsiteX5" fmla="*/ 738297 w 738297"/>
              <a:gd name="connsiteY5" fmla="*/ 1434947 h 1804095"/>
              <a:gd name="connsiteX6" fmla="*/ 369149 w 738297"/>
              <a:gd name="connsiteY6" fmla="*/ 1804095 h 1804095"/>
              <a:gd name="connsiteX7" fmla="*/ 0 w 738297"/>
              <a:gd name="connsiteY7" fmla="*/ 1434947 h 1804095"/>
              <a:gd name="connsiteX0" fmla="*/ 0 w 738297"/>
              <a:gd name="connsiteY0" fmla="*/ 1434947 h 1804095"/>
              <a:gd name="connsiteX1" fmla="*/ 184574 w 738297"/>
              <a:gd name="connsiteY1" fmla="*/ 1434947 h 1804095"/>
              <a:gd name="connsiteX2" fmla="*/ 184574 w 738297"/>
              <a:gd name="connsiteY2" fmla="*/ 0 h 1804095"/>
              <a:gd name="connsiteX3" fmla="*/ 553723 w 738297"/>
              <a:gd name="connsiteY3" fmla="*/ 1434947 h 1804095"/>
              <a:gd name="connsiteX4" fmla="*/ 738297 w 738297"/>
              <a:gd name="connsiteY4" fmla="*/ 1434947 h 1804095"/>
              <a:gd name="connsiteX5" fmla="*/ 369149 w 738297"/>
              <a:gd name="connsiteY5" fmla="*/ 1804095 h 1804095"/>
              <a:gd name="connsiteX6" fmla="*/ 0 w 738297"/>
              <a:gd name="connsiteY6" fmla="*/ 1434947 h 1804095"/>
              <a:gd name="connsiteX0" fmla="*/ 0 w 738297"/>
              <a:gd name="connsiteY0" fmla="*/ 1440662 h 1809810"/>
              <a:gd name="connsiteX1" fmla="*/ 184574 w 738297"/>
              <a:gd name="connsiteY1" fmla="*/ 1440662 h 1809810"/>
              <a:gd name="connsiteX2" fmla="*/ 371264 w 738297"/>
              <a:gd name="connsiteY2" fmla="*/ 0 h 1809810"/>
              <a:gd name="connsiteX3" fmla="*/ 553723 w 738297"/>
              <a:gd name="connsiteY3" fmla="*/ 1440662 h 1809810"/>
              <a:gd name="connsiteX4" fmla="*/ 738297 w 738297"/>
              <a:gd name="connsiteY4" fmla="*/ 1440662 h 1809810"/>
              <a:gd name="connsiteX5" fmla="*/ 369149 w 738297"/>
              <a:gd name="connsiteY5" fmla="*/ 1809810 h 1809810"/>
              <a:gd name="connsiteX6" fmla="*/ 0 w 738297"/>
              <a:gd name="connsiteY6" fmla="*/ 1440662 h 18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97" h="1809810">
                <a:moveTo>
                  <a:pt x="0" y="1440662"/>
                </a:moveTo>
                <a:lnTo>
                  <a:pt x="184574" y="1440662"/>
                </a:lnTo>
                <a:lnTo>
                  <a:pt x="371264" y="0"/>
                </a:lnTo>
                <a:lnTo>
                  <a:pt x="553723" y="1440662"/>
                </a:lnTo>
                <a:lnTo>
                  <a:pt x="738297" y="1440662"/>
                </a:lnTo>
                <a:lnTo>
                  <a:pt x="369149" y="1809810"/>
                </a:lnTo>
                <a:lnTo>
                  <a:pt x="0" y="1440662"/>
                </a:lnTo>
                <a:close/>
              </a:path>
            </a:pathLst>
          </a:custGeom>
          <a:solidFill>
            <a:schemeClr val="accent6"/>
          </a:solidFill>
          <a:ln w="38100">
            <a:solidFill>
              <a:schemeClr val="bg1"/>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326" name="角丸四角形 325"/>
          <p:cNvSpPr/>
          <p:nvPr/>
        </p:nvSpPr>
        <p:spPr bwMode="auto">
          <a:xfrm>
            <a:off x="8664450" y="1604251"/>
            <a:ext cx="3185647" cy="1207527"/>
          </a:xfrm>
          <a:prstGeom prst="roundRect">
            <a:avLst>
              <a:gd name="adj" fmla="val 11472"/>
            </a:avLst>
          </a:prstGeom>
          <a:gradFill flip="none" rotWithShape="1">
            <a:gsLst>
              <a:gs pos="0">
                <a:schemeClr val="accent6">
                  <a:lumMod val="90000"/>
                  <a:lumOff val="10000"/>
                </a:schemeClr>
              </a:gs>
              <a:gs pos="100000">
                <a:schemeClr val="accent6">
                  <a:lumMod val="90000"/>
                  <a:lumOff val="10000"/>
                </a:schemeClr>
              </a:gs>
              <a:gs pos="49000">
                <a:schemeClr val="accent6">
                  <a:lumMod val="60000"/>
                  <a:lumOff val="40000"/>
                </a:schemeClr>
              </a:gs>
            </a:gsLst>
            <a:lin ang="16200000" scaled="1"/>
            <a:tileRect/>
          </a:gradFill>
          <a:ln>
            <a:noFill/>
          </a:ln>
          <a:effectLst/>
          <a:extLst/>
        </p:spPr>
        <p:txBody>
          <a:bodyPr rot="0" spcFirstLastPara="0" vertOverflow="overflow" horzOverflow="overflow" vert="horz" wrap="square" lIns="0" tIns="192000" rIns="0" bIns="48000" numCol="1" spcCol="0" rtlCol="0" fromWordArt="0" anchor="t" anchorCtr="0" forceAA="0" compatLnSpc="1">
            <a:prstTxWarp prst="textNoShape">
              <a:avLst/>
            </a:prstTxWarp>
            <a:noAutofit/>
          </a:bodyPr>
          <a:lstStyle/>
          <a:p>
            <a:pPr algn="ctr"/>
            <a:r>
              <a:rPr lang="en-US" altLang="ja-JP" sz="2000" b="1" dirty="0" smtClean="0">
                <a:solidFill>
                  <a:schemeClr val="bg1"/>
                </a:solidFill>
                <a:latin typeface="+mj-ea"/>
                <a:ea typeface="+mj-ea"/>
              </a:rPr>
              <a:t>Deploying SI Menus to </a:t>
            </a:r>
            <a:r>
              <a:rPr lang="en-US" altLang="ja-JP" sz="2000" b="1" dirty="0" smtClean="0">
                <a:solidFill>
                  <a:srgbClr val="FFFF00"/>
                </a:solidFill>
                <a:latin typeface="+mj-ea"/>
                <a:ea typeface="+mj-ea"/>
              </a:rPr>
              <a:t>various cloud environments</a:t>
            </a:r>
            <a:endParaRPr lang="en-US" altLang="ja-JP" sz="2000" b="1" dirty="0">
              <a:solidFill>
                <a:schemeClr val="bg1"/>
              </a:solidFill>
              <a:latin typeface="+mj-ea"/>
              <a:ea typeface="+mj-ea"/>
            </a:endParaRPr>
          </a:p>
        </p:txBody>
      </p:sp>
      <p:pic>
        <p:nvPicPr>
          <p:cNvPr id="327" name="図 326"/>
          <p:cNvPicPr>
            <a:picLocks noChangeAspect="1"/>
          </p:cNvPicPr>
          <p:nvPr/>
        </p:nvPicPr>
        <p:blipFill rotWithShape="1">
          <a:blip r:embed="rId5">
            <a:extLst>
              <a:ext uri="{28A0092B-C50C-407E-A947-70E740481C1C}">
                <a14:useLocalDpi xmlns:a14="http://schemas.microsoft.com/office/drawing/2010/main" val="0"/>
              </a:ext>
            </a:extLst>
          </a:blip>
          <a:srcRect l="23906" t="19313" r="24131" b="19950"/>
          <a:stretch/>
        </p:blipFill>
        <p:spPr>
          <a:xfrm>
            <a:off x="11267535" y="3672242"/>
            <a:ext cx="393645" cy="241553"/>
          </a:xfrm>
          <a:prstGeom prst="rect">
            <a:avLst/>
          </a:prstGeom>
          <a:effectLst/>
        </p:spPr>
      </p:pic>
      <p:pic>
        <p:nvPicPr>
          <p:cNvPr id="352" name="図 351"/>
          <p:cNvPicPr>
            <a:picLocks noChangeAspect="1"/>
          </p:cNvPicPr>
          <p:nvPr/>
        </p:nvPicPr>
        <p:blipFill rotWithShape="1">
          <a:blip r:embed="rId6">
            <a:extLst>
              <a:ext uri="{28A0092B-C50C-407E-A947-70E740481C1C}">
                <a14:useLocalDpi xmlns:a14="http://schemas.microsoft.com/office/drawing/2010/main" val="0"/>
              </a:ext>
            </a:extLst>
          </a:blip>
          <a:srcRect l="3909" r="4159" b="3566"/>
          <a:stretch/>
        </p:blipFill>
        <p:spPr>
          <a:xfrm>
            <a:off x="11310942" y="4803518"/>
            <a:ext cx="306833" cy="240000"/>
          </a:xfrm>
          <a:prstGeom prst="rect">
            <a:avLst/>
          </a:prstGeom>
          <a:effectLst/>
        </p:spPr>
      </p:pic>
      <p:sp>
        <p:nvSpPr>
          <p:cNvPr id="353" name="角丸四角形 352"/>
          <p:cNvSpPr/>
          <p:nvPr/>
        </p:nvSpPr>
        <p:spPr bwMode="auto">
          <a:xfrm>
            <a:off x="329856" y="1604250"/>
            <a:ext cx="3360000" cy="1560408"/>
          </a:xfrm>
          <a:prstGeom prst="roundRect">
            <a:avLst>
              <a:gd name="adj" fmla="val 11472"/>
            </a:avLst>
          </a:prstGeom>
          <a:gradFill flip="none" rotWithShape="1">
            <a:gsLst>
              <a:gs pos="0">
                <a:schemeClr val="accent6">
                  <a:lumMod val="90000"/>
                  <a:lumOff val="10000"/>
                </a:schemeClr>
              </a:gs>
              <a:gs pos="100000">
                <a:schemeClr val="accent6">
                  <a:lumMod val="90000"/>
                  <a:lumOff val="10000"/>
                </a:schemeClr>
              </a:gs>
              <a:gs pos="49000">
                <a:schemeClr val="accent6">
                  <a:lumMod val="60000"/>
                  <a:lumOff val="40000"/>
                </a:schemeClr>
              </a:gs>
            </a:gsLst>
            <a:lin ang="16200000" scaled="1"/>
            <a:tileRect/>
          </a:gradFill>
          <a:ln>
            <a:noFill/>
          </a:ln>
          <a:effectLst/>
          <a:extLst/>
        </p:spPr>
        <p:txBody>
          <a:bodyPr rot="0" spcFirstLastPara="0" vertOverflow="overflow" horzOverflow="overflow" vert="horz" wrap="square" lIns="0" tIns="48000" rIns="0" bIns="48000" numCol="1" spcCol="0" rtlCol="0" fromWordArt="0" anchor="t" anchorCtr="0" forceAA="0" compatLnSpc="1">
            <a:prstTxWarp prst="textNoShape">
              <a:avLst/>
            </a:prstTxWarp>
            <a:noAutofit/>
          </a:bodyPr>
          <a:lstStyle/>
          <a:p>
            <a:pPr algn="ctr"/>
            <a:r>
              <a:rPr lang="en-US" altLang="ja-JP" sz="2000" b="1" dirty="0">
                <a:solidFill>
                  <a:schemeClr val="bg1"/>
                </a:solidFill>
                <a:latin typeface="+mj-ea"/>
                <a:ea typeface="+mj-ea"/>
              </a:rPr>
              <a:t>Line up system templates and turn the SI into </a:t>
            </a:r>
            <a:r>
              <a:rPr lang="en-US" altLang="ja-JP" sz="2000" b="1" dirty="0" smtClean="0">
                <a:solidFill>
                  <a:schemeClr val="bg1"/>
                </a:solidFill>
                <a:latin typeface="+mj-ea"/>
                <a:ea typeface="+mj-ea"/>
              </a:rPr>
              <a:t>menus</a:t>
            </a:r>
            <a:br>
              <a:rPr lang="en-US" altLang="ja-JP" sz="2000" b="1" dirty="0" smtClean="0">
                <a:solidFill>
                  <a:schemeClr val="bg1"/>
                </a:solidFill>
                <a:latin typeface="+mj-ea"/>
                <a:ea typeface="+mj-ea"/>
              </a:rPr>
            </a:br>
            <a:r>
              <a:rPr lang="en-US" altLang="ja-JP" sz="2000" b="1" dirty="0" smtClean="0">
                <a:solidFill>
                  <a:schemeClr val="bg1"/>
                </a:solidFill>
                <a:latin typeface="+mj-ea"/>
                <a:ea typeface="+mj-ea"/>
              </a:rPr>
              <a:t>(</a:t>
            </a:r>
            <a:r>
              <a:rPr lang="en-US" altLang="ja-JP" sz="2000" b="1" dirty="0">
                <a:solidFill>
                  <a:srgbClr val="FFFF00"/>
                </a:solidFill>
                <a:latin typeface="+mj-ea"/>
                <a:ea typeface="+mj-ea"/>
              </a:rPr>
              <a:t>Cartridge type</a:t>
            </a:r>
            <a:r>
              <a:rPr lang="en-US" altLang="ja-JP" sz="2000" b="1" dirty="0">
                <a:solidFill>
                  <a:schemeClr val="bg1"/>
                </a:solidFill>
                <a:latin typeface="+mj-ea"/>
                <a:ea typeface="+mj-ea"/>
              </a:rPr>
              <a:t>)</a:t>
            </a:r>
          </a:p>
        </p:txBody>
      </p:sp>
      <p:sp>
        <p:nvSpPr>
          <p:cNvPr id="354" name="下矢印 53"/>
          <p:cNvSpPr/>
          <p:nvPr/>
        </p:nvSpPr>
        <p:spPr bwMode="auto">
          <a:xfrm rot="15744076">
            <a:off x="9028074" y="3792867"/>
            <a:ext cx="984396" cy="2367048"/>
          </a:xfrm>
          <a:custGeom>
            <a:avLst/>
            <a:gdLst>
              <a:gd name="connsiteX0" fmla="*/ 0 w 738297"/>
              <a:gd name="connsiteY0" fmla="*/ 1434947 h 1804095"/>
              <a:gd name="connsiteX1" fmla="*/ 184574 w 738297"/>
              <a:gd name="connsiteY1" fmla="*/ 1434947 h 1804095"/>
              <a:gd name="connsiteX2" fmla="*/ 184574 w 738297"/>
              <a:gd name="connsiteY2" fmla="*/ 0 h 1804095"/>
              <a:gd name="connsiteX3" fmla="*/ 553723 w 738297"/>
              <a:gd name="connsiteY3" fmla="*/ 0 h 1804095"/>
              <a:gd name="connsiteX4" fmla="*/ 553723 w 738297"/>
              <a:gd name="connsiteY4" fmla="*/ 1434947 h 1804095"/>
              <a:gd name="connsiteX5" fmla="*/ 738297 w 738297"/>
              <a:gd name="connsiteY5" fmla="*/ 1434947 h 1804095"/>
              <a:gd name="connsiteX6" fmla="*/ 369149 w 738297"/>
              <a:gd name="connsiteY6" fmla="*/ 1804095 h 1804095"/>
              <a:gd name="connsiteX7" fmla="*/ 0 w 738297"/>
              <a:gd name="connsiteY7" fmla="*/ 1434947 h 1804095"/>
              <a:gd name="connsiteX0" fmla="*/ 0 w 738297"/>
              <a:gd name="connsiteY0" fmla="*/ 1434947 h 1804095"/>
              <a:gd name="connsiteX1" fmla="*/ 184574 w 738297"/>
              <a:gd name="connsiteY1" fmla="*/ 1434947 h 1804095"/>
              <a:gd name="connsiteX2" fmla="*/ 184574 w 738297"/>
              <a:gd name="connsiteY2" fmla="*/ 0 h 1804095"/>
              <a:gd name="connsiteX3" fmla="*/ 553723 w 738297"/>
              <a:gd name="connsiteY3" fmla="*/ 1434947 h 1804095"/>
              <a:gd name="connsiteX4" fmla="*/ 738297 w 738297"/>
              <a:gd name="connsiteY4" fmla="*/ 1434947 h 1804095"/>
              <a:gd name="connsiteX5" fmla="*/ 369149 w 738297"/>
              <a:gd name="connsiteY5" fmla="*/ 1804095 h 1804095"/>
              <a:gd name="connsiteX6" fmla="*/ 0 w 738297"/>
              <a:gd name="connsiteY6" fmla="*/ 1434947 h 1804095"/>
              <a:gd name="connsiteX0" fmla="*/ 0 w 738297"/>
              <a:gd name="connsiteY0" fmla="*/ 1440662 h 1809810"/>
              <a:gd name="connsiteX1" fmla="*/ 184574 w 738297"/>
              <a:gd name="connsiteY1" fmla="*/ 1440662 h 1809810"/>
              <a:gd name="connsiteX2" fmla="*/ 371264 w 738297"/>
              <a:gd name="connsiteY2" fmla="*/ 0 h 1809810"/>
              <a:gd name="connsiteX3" fmla="*/ 553723 w 738297"/>
              <a:gd name="connsiteY3" fmla="*/ 1440662 h 1809810"/>
              <a:gd name="connsiteX4" fmla="*/ 738297 w 738297"/>
              <a:gd name="connsiteY4" fmla="*/ 1440662 h 1809810"/>
              <a:gd name="connsiteX5" fmla="*/ 369149 w 738297"/>
              <a:gd name="connsiteY5" fmla="*/ 1809810 h 1809810"/>
              <a:gd name="connsiteX6" fmla="*/ 0 w 738297"/>
              <a:gd name="connsiteY6" fmla="*/ 1440662 h 18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97" h="1809810">
                <a:moveTo>
                  <a:pt x="0" y="1440662"/>
                </a:moveTo>
                <a:lnTo>
                  <a:pt x="184574" y="1440662"/>
                </a:lnTo>
                <a:lnTo>
                  <a:pt x="371264" y="0"/>
                </a:lnTo>
                <a:lnTo>
                  <a:pt x="553723" y="1440662"/>
                </a:lnTo>
                <a:lnTo>
                  <a:pt x="738297" y="1440662"/>
                </a:lnTo>
                <a:lnTo>
                  <a:pt x="369149" y="1809810"/>
                </a:lnTo>
                <a:lnTo>
                  <a:pt x="0" y="1440662"/>
                </a:lnTo>
                <a:close/>
              </a:path>
            </a:pathLst>
          </a:custGeom>
          <a:solidFill>
            <a:schemeClr val="accent6"/>
          </a:solidFill>
          <a:ln w="38100">
            <a:solidFill>
              <a:schemeClr val="bg1"/>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364" name="下矢印 53"/>
          <p:cNvSpPr/>
          <p:nvPr/>
        </p:nvSpPr>
        <p:spPr bwMode="auto">
          <a:xfrm rot="14414731">
            <a:off x="9031861" y="2969961"/>
            <a:ext cx="984396" cy="2717564"/>
          </a:xfrm>
          <a:custGeom>
            <a:avLst/>
            <a:gdLst>
              <a:gd name="connsiteX0" fmla="*/ 0 w 738297"/>
              <a:gd name="connsiteY0" fmla="*/ 1434947 h 1804095"/>
              <a:gd name="connsiteX1" fmla="*/ 184574 w 738297"/>
              <a:gd name="connsiteY1" fmla="*/ 1434947 h 1804095"/>
              <a:gd name="connsiteX2" fmla="*/ 184574 w 738297"/>
              <a:gd name="connsiteY2" fmla="*/ 0 h 1804095"/>
              <a:gd name="connsiteX3" fmla="*/ 553723 w 738297"/>
              <a:gd name="connsiteY3" fmla="*/ 0 h 1804095"/>
              <a:gd name="connsiteX4" fmla="*/ 553723 w 738297"/>
              <a:gd name="connsiteY4" fmla="*/ 1434947 h 1804095"/>
              <a:gd name="connsiteX5" fmla="*/ 738297 w 738297"/>
              <a:gd name="connsiteY5" fmla="*/ 1434947 h 1804095"/>
              <a:gd name="connsiteX6" fmla="*/ 369149 w 738297"/>
              <a:gd name="connsiteY6" fmla="*/ 1804095 h 1804095"/>
              <a:gd name="connsiteX7" fmla="*/ 0 w 738297"/>
              <a:gd name="connsiteY7" fmla="*/ 1434947 h 1804095"/>
              <a:gd name="connsiteX0" fmla="*/ 0 w 738297"/>
              <a:gd name="connsiteY0" fmla="*/ 1434947 h 1804095"/>
              <a:gd name="connsiteX1" fmla="*/ 184574 w 738297"/>
              <a:gd name="connsiteY1" fmla="*/ 1434947 h 1804095"/>
              <a:gd name="connsiteX2" fmla="*/ 184574 w 738297"/>
              <a:gd name="connsiteY2" fmla="*/ 0 h 1804095"/>
              <a:gd name="connsiteX3" fmla="*/ 553723 w 738297"/>
              <a:gd name="connsiteY3" fmla="*/ 1434947 h 1804095"/>
              <a:gd name="connsiteX4" fmla="*/ 738297 w 738297"/>
              <a:gd name="connsiteY4" fmla="*/ 1434947 h 1804095"/>
              <a:gd name="connsiteX5" fmla="*/ 369149 w 738297"/>
              <a:gd name="connsiteY5" fmla="*/ 1804095 h 1804095"/>
              <a:gd name="connsiteX6" fmla="*/ 0 w 738297"/>
              <a:gd name="connsiteY6" fmla="*/ 1434947 h 1804095"/>
              <a:gd name="connsiteX0" fmla="*/ 0 w 738297"/>
              <a:gd name="connsiteY0" fmla="*/ 1440662 h 1809810"/>
              <a:gd name="connsiteX1" fmla="*/ 184574 w 738297"/>
              <a:gd name="connsiteY1" fmla="*/ 1440662 h 1809810"/>
              <a:gd name="connsiteX2" fmla="*/ 371264 w 738297"/>
              <a:gd name="connsiteY2" fmla="*/ 0 h 1809810"/>
              <a:gd name="connsiteX3" fmla="*/ 553723 w 738297"/>
              <a:gd name="connsiteY3" fmla="*/ 1440662 h 1809810"/>
              <a:gd name="connsiteX4" fmla="*/ 738297 w 738297"/>
              <a:gd name="connsiteY4" fmla="*/ 1440662 h 1809810"/>
              <a:gd name="connsiteX5" fmla="*/ 369149 w 738297"/>
              <a:gd name="connsiteY5" fmla="*/ 1809810 h 1809810"/>
              <a:gd name="connsiteX6" fmla="*/ 0 w 738297"/>
              <a:gd name="connsiteY6" fmla="*/ 1440662 h 18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97" h="1809810">
                <a:moveTo>
                  <a:pt x="0" y="1440662"/>
                </a:moveTo>
                <a:lnTo>
                  <a:pt x="184574" y="1440662"/>
                </a:lnTo>
                <a:lnTo>
                  <a:pt x="371264" y="0"/>
                </a:lnTo>
                <a:lnTo>
                  <a:pt x="553723" y="1440662"/>
                </a:lnTo>
                <a:lnTo>
                  <a:pt x="738297" y="1440662"/>
                </a:lnTo>
                <a:lnTo>
                  <a:pt x="369149" y="1809810"/>
                </a:lnTo>
                <a:lnTo>
                  <a:pt x="0" y="1440662"/>
                </a:lnTo>
                <a:close/>
              </a:path>
            </a:pathLst>
          </a:custGeom>
          <a:solidFill>
            <a:schemeClr val="accent6"/>
          </a:solidFill>
          <a:ln w="38100">
            <a:solidFill>
              <a:schemeClr val="bg1"/>
            </a:solidFill>
          </a:ln>
          <a:effectLst/>
          <a:ex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ja-JP" altLang="en-US" sz="2400" b="1" dirty="0">
              <a:latin typeface="+mj-ea"/>
              <a:ea typeface="+mj-ea"/>
            </a:endParaRPr>
          </a:p>
        </p:txBody>
      </p:sp>
      <p:sp>
        <p:nvSpPr>
          <p:cNvPr id="366" name="テキスト プレースホルダー 7"/>
          <p:cNvSpPr txBox="1">
            <a:spLocks/>
          </p:cNvSpPr>
          <p:nvPr/>
        </p:nvSpPr>
        <p:spPr bwMode="gray">
          <a:xfrm>
            <a:off x="239916" y="831942"/>
            <a:ext cx="11712168" cy="540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400" b="1" kern="0" dirty="0">
                <a:solidFill>
                  <a:srgbClr val="005DD6"/>
                </a:solidFill>
                <a:effectLst>
                  <a:glow rad="152400">
                    <a:srgbClr val="FFFFFF"/>
                  </a:glow>
                </a:effectLst>
                <a:latin typeface="メイリオ"/>
              </a:rPr>
              <a:t>Line up cartridge type system templates </a:t>
            </a:r>
            <a:r>
              <a:rPr lang="en-US" altLang="ja-JP" sz="2400" b="1" kern="0" dirty="0" smtClean="0">
                <a:solidFill>
                  <a:srgbClr val="005DD6"/>
                </a:solidFill>
                <a:effectLst>
                  <a:glow rad="152400">
                    <a:srgbClr val="FFFFFF"/>
                  </a:glow>
                </a:effectLst>
                <a:latin typeface="メイリオ"/>
              </a:rPr>
              <a:t>as </a:t>
            </a:r>
            <a:r>
              <a:rPr lang="en-US" altLang="ja-JP" sz="2400" b="1" kern="0" dirty="0">
                <a:solidFill>
                  <a:srgbClr val="005DD6"/>
                </a:solidFill>
                <a:effectLst>
                  <a:glow rad="152400">
                    <a:srgbClr val="FFFFFF"/>
                  </a:glow>
                </a:effectLst>
                <a:latin typeface="メイリオ"/>
              </a:rPr>
              <a:t>Setting Samples.</a:t>
            </a:r>
            <a:endParaRPr lang="en-US" altLang="ja-JP" sz="2400" b="1" kern="0" dirty="0" smtClean="0">
              <a:solidFill>
                <a:srgbClr val="005DD6"/>
              </a:solidFill>
              <a:effectLst>
                <a:glow rad="152400">
                  <a:srgbClr val="FFFFFF"/>
                </a:glow>
              </a:effectLst>
              <a:latin typeface="メイリオ"/>
            </a:endParaRPr>
          </a:p>
        </p:txBody>
      </p:sp>
    </p:spTree>
    <p:extLst>
      <p:ext uri="{BB962C8B-B14F-4D97-AF65-F5344CB8AC3E}">
        <p14:creationId xmlns:p14="http://schemas.microsoft.com/office/powerpoint/2010/main" val="1024062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2400" dirty="0"/>
              <a:t>Exastro IT Automation</a:t>
            </a:r>
            <a:r>
              <a:rPr lang="ja-JP" altLang="en-US" sz="2400" dirty="0" smtClean="0"/>
              <a:t>：</a:t>
            </a:r>
            <a:r>
              <a:rPr lang="en-US" altLang="ja-JP" sz="2400" dirty="0" smtClean="0"/>
              <a:t>Effects of incorporating Settings Samples</a:t>
            </a:r>
            <a:endParaRPr kumimoji="1" lang="ja-JP" altLang="en-US" sz="2400" dirty="0"/>
          </a:p>
        </p:txBody>
      </p:sp>
      <p:sp>
        <p:nvSpPr>
          <p:cNvPr id="33" name="テキスト プレースホルダー 7"/>
          <p:cNvSpPr txBox="1">
            <a:spLocks/>
          </p:cNvSpPr>
          <p:nvPr/>
        </p:nvSpPr>
        <p:spPr bwMode="gray">
          <a:xfrm>
            <a:off x="239916" y="831942"/>
            <a:ext cx="11712168" cy="720000"/>
          </a:xfrm>
          <a:prstGeom prst="roundRect">
            <a:avLst/>
          </a:prstGeom>
          <a:gradFill rotWithShape="1">
            <a:gsLst>
              <a:gs pos="0">
                <a:srgbClr val="002B62">
                  <a:lumMod val="90000"/>
                  <a:lumOff val="10000"/>
                </a:srgbClr>
              </a:gs>
              <a:gs pos="80000">
                <a:srgbClr val="002B62">
                  <a:lumMod val="68000"/>
                  <a:lumOff val="32000"/>
                </a:srgbClr>
              </a:gs>
              <a:gs pos="100000">
                <a:srgbClr val="002B62">
                  <a:lumMod val="70000"/>
                  <a:lumOff val="30000"/>
                </a:srgbClr>
              </a:gs>
            </a:gsLst>
            <a:lin ang="16200000" scaled="0"/>
          </a:gradFill>
          <a:ln w="25400">
            <a:solidFill>
              <a:srgbClr val="FFFFFF"/>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31750" h="19050"/>
          </a:sp3d>
        </p:spPr>
        <p:txBody>
          <a:bodyPr vert="horz" lIns="121920" tIns="144000" rIns="121920" bIns="60960" rtlCol="0" anchor="ctr">
            <a:noAutofit/>
          </a:bodyPr>
          <a:lstStyle>
            <a:lvl1pPr marL="0" indent="0" algn="ctr" rtl="0" eaLnBrk="1" fontAlgn="base" hangingPunct="1">
              <a:spcBef>
                <a:spcPts val="500"/>
              </a:spcBef>
              <a:spcAft>
                <a:spcPct val="0"/>
              </a:spcAft>
              <a:buClr>
                <a:schemeClr val="accent6"/>
              </a:buClr>
              <a:buFont typeface="Arial" panose="020B0604020202020204" pitchFamily="34" charset="0"/>
              <a:buNone/>
              <a:defRPr kumimoji="1" sz="1800" b="0">
                <a:solidFill>
                  <a:schemeClr val="bg1"/>
                </a:solidFill>
                <a:latin typeface="Verdana" panose="020B0604030504040204" pitchFamily="34" charset="0"/>
                <a:ea typeface="+mn-ea"/>
                <a:cs typeface="Verdana" panose="020B0604030504040204" pitchFamily="34" charset="0"/>
              </a:defRPr>
            </a:lvl1pPr>
            <a:lvl2pPr marL="180000" indent="0" algn="l" rtl="0" eaLnBrk="1" fontAlgn="base" hangingPunct="1">
              <a:spcBef>
                <a:spcPts val="500"/>
              </a:spcBef>
              <a:spcAft>
                <a:spcPct val="0"/>
              </a:spcAft>
              <a:buClr>
                <a:schemeClr val="accent6"/>
              </a:buClr>
              <a:buFont typeface="Wingdings" pitchFamily="2" charset="2"/>
              <a:buNone/>
              <a:defRPr kumimoji="1" sz="1600" b="0">
                <a:solidFill>
                  <a:schemeClr val="tx1"/>
                </a:solidFill>
                <a:latin typeface="Verdana" panose="020B0604030504040204" pitchFamily="34" charset="0"/>
                <a:ea typeface="+mn-ea"/>
                <a:cs typeface="Verdana" panose="020B0604030504040204" pitchFamily="34" charset="0"/>
              </a:defRPr>
            </a:lvl2pPr>
            <a:lvl3pPr marL="360000" indent="0" algn="l" rtl="0" eaLnBrk="1" fontAlgn="base" hangingPunct="1">
              <a:spcBef>
                <a:spcPts val="500"/>
              </a:spcBef>
              <a:spcAft>
                <a:spcPct val="0"/>
              </a:spcAft>
              <a:buClr>
                <a:schemeClr val="accent6"/>
              </a:buClr>
              <a:buFont typeface="Arial" panose="020B0604020202020204" pitchFamily="34" charset="0"/>
              <a:buNone/>
              <a:defRPr kumimoji="1" sz="1400" b="0">
                <a:solidFill>
                  <a:schemeClr val="tx1"/>
                </a:solidFill>
                <a:latin typeface="Verdana" panose="020B0604030504040204" pitchFamily="34" charset="0"/>
                <a:ea typeface="+mn-ea"/>
                <a:cs typeface="Verdana" panose="020B0604030504040204" pitchFamily="34" charset="0"/>
              </a:defRPr>
            </a:lvl3pPr>
            <a:lvl4pPr marL="468000" indent="0" algn="l" rtl="0" eaLnBrk="1" fontAlgn="base" hangingPunct="1">
              <a:spcBef>
                <a:spcPts val="500"/>
              </a:spcBef>
              <a:spcAft>
                <a:spcPct val="0"/>
              </a:spcAft>
              <a:buClr>
                <a:schemeClr val="accent6"/>
              </a:buClr>
              <a:buFont typeface="Tahoma" pitchFamily="34" charset="0"/>
              <a:buNone/>
              <a:defRPr kumimoji="1" sz="1200" b="0">
                <a:solidFill>
                  <a:schemeClr val="tx1"/>
                </a:solidFill>
                <a:latin typeface="Verdana" panose="020B0604030504040204" pitchFamily="34" charset="0"/>
                <a:ea typeface="+mn-ea"/>
                <a:cs typeface="Verdana" panose="020B0604030504040204" pitchFamily="34" charset="0"/>
              </a:defRPr>
            </a:lvl4pPr>
            <a:lvl5pPr marL="577850" indent="0" algn="l" rtl="0" eaLnBrk="1" fontAlgn="base" hangingPunct="1">
              <a:spcBef>
                <a:spcPct val="20000"/>
              </a:spcBef>
              <a:spcAft>
                <a:spcPct val="0"/>
              </a:spcAft>
              <a:buClr>
                <a:schemeClr val="accent6"/>
              </a:buClr>
              <a:buNone/>
              <a:defRPr kumimoji="1" sz="1200" b="1">
                <a:solidFill>
                  <a:schemeClr val="tx1"/>
                </a:solidFill>
                <a:latin typeface="+mj-lt"/>
                <a:ea typeface="+mn-ea"/>
              </a:defRPr>
            </a:lvl5pPr>
            <a:lvl6pPr marL="2514600" indent="-228600" algn="l" rtl="0" eaLnBrk="1" fontAlgn="base" hangingPunct="1">
              <a:spcBef>
                <a:spcPct val="20000"/>
              </a:spcBef>
              <a:spcAft>
                <a:spcPct val="0"/>
              </a:spcAft>
              <a:buChar char="≫"/>
              <a:defRPr kumimoji="1" sz="2000">
                <a:solidFill>
                  <a:schemeClr val="tx1"/>
                </a:solidFill>
                <a:latin typeface="Arial" charset="0"/>
                <a:ea typeface="+mn-ea"/>
              </a:defRPr>
            </a:lvl6pPr>
            <a:lvl7pPr marL="2971800" indent="-228600" algn="l" rtl="0" eaLnBrk="1" fontAlgn="base" hangingPunct="1">
              <a:spcBef>
                <a:spcPct val="20000"/>
              </a:spcBef>
              <a:spcAft>
                <a:spcPct val="0"/>
              </a:spcAft>
              <a:buChar char="≫"/>
              <a:defRPr kumimoji="1" sz="2000">
                <a:solidFill>
                  <a:schemeClr val="tx1"/>
                </a:solidFill>
                <a:latin typeface="Arial" charset="0"/>
                <a:ea typeface="+mn-ea"/>
              </a:defRPr>
            </a:lvl7pPr>
            <a:lvl8pPr marL="3429000" indent="-228600" algn="l" rtl="0" eaLnBrk="1" fontAlgn="base" hangingPunct="1">
              <a:spcBef>
                <a:spcPct val="20000"/>
              </a:spcBef>
              <a:spcAft>
                <a:spcPct val="0"/>
              </a:spcAft>
              <a:buChar char="≫"/>
              <a:defRPr kumimoji="1" sz="2000">
                <a:solidFill>
                  <a:schemeClr val="tx1"/>
                </a:solidFill>
                <a:latin typeface="Arial" charset="0"/>
                <a:ea typeface="+mn-ea"/>
              </a:defRPr>
            </a:lvl8pPr>
            <a:lvl9pPr marL="3886200" indent="-228600" algn="l" rtl="0" eaLnBrk="1" fontAlgn="base" hangingPunct="1">
              <a:spcBef>
                <a:spcPct val="20000"/>
              </a:spcBef>
              <a:spcAft>
                <a:spcPct val="0"/>
              </a:spcAft>
              <a:buChar char="≫"/>
              <a:defRPr kumimoji="1" sz="2000">
                <a:solidFill>
                  <a:schemeClr val="tx1"/>
                </a:solidFill>
                <a:latin typeface="Arial" charset="0"/>
                <a:ea typeface="+mn-ea"/>
              </a:defRPr>
            </a:lvl9pPr>
          </a:lstStyle>
          <a:p>
            <a:pPr lvl="0">
              <a:buClr>
                <a:srgbClr val="002B62"/>
              </a:buClr>
              <a:defRPr/>
            </a:pPr>
            <a:r>
              <a:rPr lang="en-US" altLang="ja-JP" sz="2800" b="1" kern="0" dirty="0" smtClean="0">
                <a:solidFill>
                  <a:srgbClr val="005DD6"/>
                </a:solidFill>
                <a:effectLst>
                  <a:glow rad="152400">
                    <a:srgbClr val="FFFFFF"/>
                  </a:glow>
                </a:effectLst>
                <a:latin typeface="メイリオ"/>
              </a:rPr>
              <a:t>Effects of incorporating Setting Samples (1</a:t>
            </a:r>
            <a:r>
              <a:rPr lang="en-US" altLang="ja-JP" sz="2800" b="1" kern="0" baseline="30000" dirty="0" smtClean="0">
                <a:solidFill>
                  <a:srgbClr val="005DD6"/>
                </a:solidFill>
                <a:effectLst>
                  <a:glow rad="152400">
                    <a:srgbClr val="FFFFFF"/>
                  </a:glow>
                </a:effectLst>
                <a:latin typeface="メイリオ"/>
              </a:rPr>
              <a:t>st</a:t>
            </a:r>
            <a:r>
              <a:rPr lang="en-US" altLang="ja-JP" sz="2800" b="1" kern="0" dirty="0" smtClean="0">
                <a:solidFill>
                  <a:srgbClr val="005DD6"/>
                </a:solidFill>
                <a:effectLst>
                  <a:glow rad="152400">
                    <a:srgbClr val="FFFFFF"/>
                  </a:glow>
                </a:effectLst>
                <a:latin typeface="メイリオ"/>
              </a:rPr>
              <a:t> model)</a:t>
            </a:r>
          </a:p>
        </p:txBody>
      </p:sp>
      <p:pic>
        <p:nvPicPr>
          <p:cNvPr id="3078" name="Picture 6" descr="https://exastro-suite.github.io/it-automation-docs/asset/case/case004/case_image03_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9" y="1916790"/>
            <a:ext cx="11868678" cy="408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4285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5331</Words>
  <Application>Microsoft Office PowerPoint</Application>
  <PresentationFormat>ワイド画面</PresentationFormat>
  <Paragraphs>947</Paragraphs>
  <Slides>92</Slides>
  <Notes>35</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92</vt:i4>
      </vt:variant>
    </vt:vector>
  </HeadingPairs>
  <TitlesOfParts>
    <vt:vector size="102" baseType="lpstr">
      <vt:lpstr>HGP創英角ｺﾞｼｯｸUB</vt:lpstr>
      <vt:lpstr>ＭＳ Ｐゴシック</vt:lpstr>
      <vt:lpstr>メイリオ</vt:lpstr>
      <vt:lpstr>游ゴシック</vt:lpstr>
      <vt:lpstr>Arial</vt:lpstr>
      <vt:lpstr>Calibri</vt:lpstr>
      <vt:lpstr>Tahoma</vt:lpstr>
      <vt:lpstr>Verdana</vt:lpstr>
      <vt:lpstr>Wingdings</vt:lpstr>
      <vt:lpstr>NEC_standard4_3</vt:lpstr>
      <vt:lpstr>Overview</vt:lpstr>
      <vt:lpstr>Introduction – What is “Offensive” and “ Defensive” Automation?</vt:lpstr>
      <vt:lpstr>Introduction – What is “Offensive” and “ Defensive” Automation?</vt:lpstr>
      <vt:lpstr>Introduction – What is “Offensive” and “ Defensive” Automation?</vt:lpstr>
      <vt:lpstr>Introduction – What is “Offensive” and “ Defensive” Automation?</vt:lpstr>
      <vt:lpstr>Introduction – What is “Offensive” and “ Defensive” Automation?</vt:lpstr>
      <vt:lpstr>Introduction – What is “Offensive” and “ Defensive” Automation?</vt:lpstr>
      <vt:lpstr>Introduction – What is “Offensive” and “ Defensive” Automation?</vt:lpstr>
      <vt:lpstr>How to proceed with “Offensive Automation”</vt:lpstr>
      <vt:lpstr>How to proceed with “Offensive Automation”</vt:lpstr>
      <vt:lpstr>How to proceed with “Offensive Automation”</vt:lpstr>
      <vt:lpstr>How to proceed with “Offensive Automation”</vt:lpstr>
      <vt:lpstr>How to proceed with “Offensive Automation”</vt:lpstr>
      <vt:lpstr>How to proceed with “Offensive Automation”</vt:lpstr>
      <vt:lpstr>How to proceed with “Offensive Automation”</vt:lpstr>
      <vt:lpstr>How to proceed with “Offensive Automation”</vt:lpstr>
      <vt:lpstr>How to proceed with “Offensive Automation”</vt:lpstr>
      <vt:lpstr>How to proceed with “Offensive Automation”</vt:lpstr>
      <vt:lpstr>How to proceed with “Defensive Automation”</vt:lpstr>
      <vt:lpstr>How to proceed with “Defensive Automation”</vt:lpstr>
      <vt:lpstr>How to proceed with “Defensive Automation”</vt:lpstr>
      <vt:lpstr>How to proceed with “Defensive Automation”</vt:lpstr>
      <vt:lpstr>How to proceed with “Defensive Automation”</vt:lpstr>
      <vt:lpstr>How to proceed with “Defensive Automation”</vt:lpstr>
      <vt:lpstr>How to proceed with “Defensive Automation”</vt:lpstr>
      <vt:lpstr>How to proceed with “Defensive Automation”</vt:lpstr>
      <vt:lpstr>Exastro Suite</vt:lpstr>
      <vt:lpstr>What is Exastro Suite?</vt:lpstr>
      <vt:lpstr>Roadmap of the Automation and Autonomy that Exastro Suite is aiming for</vt:lpstr>
      <vt:lpstr>More information can be found on the Community site!</vt:lpstr>
      <vt:lpstr>Exastro IT Automation</vt:lpstr>
      <vt:lpstr>Exastro IT Automation：Framework for digitally managing system information.</vt:lpstr>
      <vt:lpstr>Exastro IT Automation：Merits of using system stacks</vt:lpstr>
      <vt:lpstr>7 Features of Exastro IT Automation</vt:lpstr>
      <vt:lpstr>1st feature- Multiple user interfaces and RBAC</vt:lpstr>
      <vt:lpstr>2nd Feature – Group and manage Parameters’ change history (1/2)</vt:lpstr>
      <vt:lpstr>2nd Feature – Group and manage Parameters’ change history (2/2)</vt:lpstr>
      <vt:lpstr>3rd feature- Preventing typos in variable names</vt:lpstr>
      <vt:lpstr>4th feature- Improve IaC reusability.</vt:lpstr>
      <vt:lpstr>5th feature – Control multiple automation tools</vt:lpstr>
      <vt:lpstr>6th feature – The trump card for automating – Pioneer mode.</vt:lpstr>
      <vt:lpstr>7th feature：Real-time monitoring of Execution status</vt:lpstr>
      <vt:lpstr>Detailed overview</vt:lpstr>
      <vt:lpstr>Exastro OASE</vt:lpstr>
      <vt:lpstr>Detailed overview</vt:lpstr>
      <vt:lpstr>6 Features of Exastro OASE</vt:lpstr>
      <vt:lpstr>1st feature –Rule list confirmation in staging environments</vt:lpstr>
      <vt:lpstr>2nd feature – Linking multiple monitoring and automation software</vt:lpstr>
      <vt:lpstr>3rd feature – Codeless rule defining</vt:lpstr>
      <vt:lpstr>4th feature – Controlling the number of executed actions</vt:lpstr>
      <vt:lpstr>5th feature – Managing multiple rule lists</vt:lpstr>
      <vt:lpstr>6th feature – Role-based access control</vt:lpstr>
      <vt:lpstr>Approach to AIOps</vt:lpstr>
      <vt:lpstr>Case</vt:lpstr>
      <vt:lpstr>【Case 1】Streamlining various operation monitoring settings for a large-scale system(1/2)</vt:lpstr>
      <vt:lpstr>【Case 1】Streamlining various operation monitoring settings for a large-scale system(2/2)</vt:lpstr>
      <vt:lpstr>【Case 2】Automatic kitting 30 000 devices for a large-scale event.</vt:lpstr>
      <vt:lpstr>【Case 3】Using system configuration lists to predict service impact of equipment outages.</vt:lpstr>
      <vt:lpstr>【Case 4】How corporation`s operation division controls each division`s AWS system (1/2)</vt:lpstr>
      <vt:lpstr>【Case 4】How corporation`s operation division controls each division`s AWS system (2/2)</vt:lpstr>
      <vt:lpstr>【Case ⑤】Automated fault handling in operational tasks －Before－</vt:lpstr>
      <vt:lpstr>【Case ⑤】Automated fault handling in operational tasks －Before－</vt:lpstr>
      <vt:lpstr>Reference 1) Our goal of making Exastro OSS</vt:lpstr>
      <vt:lpstr>Our goal of making Exastro OSS.</vt:lpstr>
      <vt:lpstr>Reference2) Offensive and Defensive                          Automation</vt:lpstr>
      <vt:lpstr>【Offensive and Defensive Automation】Virtualization/Automation and transition to CAPEX/OPEX (1/3)</vt:lpstr>
      <vt:lpstr>【Offensive and Defensive Automation】Virtualization/Automation and transition to CAPEX/OPEX (2/3)</vt:lpstr>
      <vt:lpstr>【Offensive and Defensive Automation】Virtualization/Automation and transition to CAPEX/OPEX (3/3)</vt:lpstr>
      <vt:lpstr>【Offensive and Defensive Automation】The situation surrounding the systems and Exastro’s position</vt:lpstr>
      <vt:lpstr>【Offensive and Defensive Automation】Automating Monolithic/Cloud native  hybrid systems</vt:lpstr>
      <vt:lpstr>Reference 3) Offensive Automation</vt:lpstr>
      <vt:lpstr>【Offensive Automation】Blue green deployment and construction/migration(1/2)</vt:lpstr>
      <vt:lpstr>【Offensive Automation】Blue green deployment and construction/migration(2/2)</vt:lpstr>
      <vt:lpstr>Reference 4) Defensive automation</vt:lpstr>
      <vt:lpstr>【Defensive Automation】Overview over the Automation and Autonomy  Exastro suit is aiming for.</vt:lpstr>
      <vt:lpstr>【Defensive Automation】Narrow automation streamlined by  the release process.</vt:lpstr>
      <vt:lpstr>【Defensive Automation】Defensive automation – wide automation brought  by central managed system information.</vt:lpstr>
      <vt:lpstr>【Defensive automation】 Guidebook for improving system Construction/Operation(1/5)</vt:lpstr>
      <vt:lpstr>【Defensive automation】 Guidebook for improving system Construction/Operation(2/5)</vt:lpstr>
      <vt:lpstr>PowerPoint プレゼンテーション</vt:lpstr>
      <vt:lpstr>【Defensive automation】 Guidebook for improving system Construction/Operation(4/5)</vt:lpstr>
      <vt:lpstr>【Defensive automation】 Guidebook for improving system Construction/Operation(5/5)</vt:lpstr>
      <vt:lpstr>Reference 5) Ecosystem and related software</vt:lpstr>
      <vt:lpstr>Exastro IT Automation：Where to use Automation software (cloud, etc.)</vt:lpstr>
      <vt:lpstr>Exastro IT Automation：Where to use Automation software (Vmware Infrastructure)</vt:lpstr>
      <vt:lpstr>Joining the Red Hat Kubernetes Operator Project</vt:lpstr>
      <vt:lpstr>Benefits of linking Exastro ITA and Ansible Tower</vt:lpstr>
      <vt:lpstr>Role sharing between Exastro ITA and ITOM (e.g. ServiceNow)</vt:lpstr>
      <vt:lpstr>Reference 6) Setting Samples</vt:lpstr>
      <vt:lpstr>Exastro IT Automation：The thought behind Setting Samples.</vt:lpstr>
      <vt:lpstr>Exastro IT Automation：Effects of incorporating Settings Samples</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2021-04-13T05:36:49Z</dcterms:modified>
</cp:coreProperties>
</file>